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120" y="7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smtClean="0"/>
              <a:t>Mintacím szerkesztése</a:t>
            </a:r>
            <a:endParaRPr lang="hu-HU"/>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C88C9B1C-B26B-4395-917E-CFDA548537FF}" type="datetimeFigureOut">
              <a:rPr lang="hu-HU" smtClean="0"/>
              <a:t>2025. 12. 04.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D7928D8-A963-4C5C-BB08-1CC13FD3C0CF}" type="slidenum">
              <a:rPr lang="hu-HU" smtClean="0"/>
              <a:t>‹#›</a:t>
            </a:fld>
            <a:endParaRPr lang="hu-HU"/>
          </a:p>
        </p:txBody>
      </p:sp>
    </p:spTree>
    <p:extLst>
      <p:ext uri="{BB962C8B-B14F-4D97-AF65-F5344CB8AC3E}">
        <p14:creationId xmlns:p14="http://schemas.microsoft.com/office/powerpoint/2010/main" val="298284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C88C9B1C-B26B-4395-917E-CFDA548537FF}" type="datetimeFigureOut">
              <a:rPr lang="hu-HU" smtClean="0"/>
              <a:t>2025. 12. 04.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D7928D8-A963-4C5C-BB08-1CC13FD3C0CF}" type="slidenum">
              <a:rPr lang="hu-HU" smtClean="0"/>
              <a:t>‹#›</a:t>
            </a:fld>
            <a:endParaRPr lang="hu-HU"/>
          </a:p>
        </p:txBody>
      </p:sp>
    </p:spTree>
    <p:extLst>
      <p:ext uri="{BB962C8B-B14F-4D97-AF65-F5344CB8AC3E}">
        <p14:creationId xmlns:p14="http://schemas.microsoft.com/office/powerpoint/2010/main" val="1704752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smtClean="0"/>
              <a:t>Mintacím szerkesztése</a:t>
            </a:r>
            <a:endParaRPr lang="hu-HU"/>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C88C9B1C-B26B-4395-917E-CFDA548537FF}" type="datetimeFigureOut">
              <a:rPr lang="hu-HU" smtClean="0"/>
              <a:t>2025. 12. 04.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D7928D8-A963-4C5C-BB08-1CC13FD3C0CF}" type="slidenum">
              <a:rPr lang="hu-HU" smtClean="0"/>
              <a:t>‹#›</a:t>
            </a:fld>
            <a:endParaRPr lang="hu-HU"/>
          </a:p>
        </p:txBody>
      </p:sp>
    </p:spTree>
    <p:extLst>
      <p:ext uri="{BB962C8B-B14F-4D97-AF65-F5344CB8AC3E}">
        <p14:creationId xmlns:p14="http://schemas.microsoft.com/office/powerpoint/2010/main" val="1432657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38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6172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C88C9B1C-B26B-4395-917E-CFDA548537FF}" type="datetimeFigureOut">
              <a:rPr lang="hu-HU" smtClean="0"/>
              <a:t>2025. 12. 04.</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D7928D8-A963-4C5C-BB08-1CC13FD3C0CF}" type="slidenum">
              <a:rPr lang="hu-HU" smtClean="0"/>
              <a:t>‹#›</a:t>
            </a:fld>
            <a:endParaRPr lang="hu-HU"/>
          </a:p>
        </p:txBody>
      </p:sp>
    </p:spTree>
    <p:extLst>
      <p:ext uri="{BB962C8B-B14F-4D97-AF65-F5344CB8AC3E}">
        <p14:creationId xmlns:p14="http://schemas.microsoft.com/office/powerpoint/2010/main" val="325086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smtClean="0"/>
              <a:t>Mintacím szerkesztése</a:t>
            </a:r>
            <a:endParaRPr lang="hu-HU"/>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C88C9B1C-B26B-4395-917E-CFDA548537FF}" type="datetimeFigureOut">
              <a:rPr lang="hu-HU" smtClean="0"/>
              <a:t>2025. 12. 04.</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9D7928D8-A963-4C5C-BB08-1CC13FD3C0CF}" type="slidenum">
              <a:rPr lang="hu-HU" smtClean="0"/>
              <a:t>‹#›</a:t>
            </a:fld>
            <a:endParaRPr lang="hu-HU"/>
          </a:p>
        </p:txBody>
      </p:sp>
    </p:spTree>
    <p:extLst>
      <p:ext uri="{BB962C8B-B14F-4D97-AF65-F5344CB8AC3E}">
        <p14:creationId xmlns:p14="http://schemas.microsoft.com/office/powerpoint/2010/main" val="561672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C88C9B1C-B26B-4395-917E-CFDA548537FF}" type="datetimeFigureOut">
              <a:rPr lang="hu-HU" smtClean="0"/>
              <a:t>2025. 12. 04.</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9D7928D8-A963-4C5C-BB08-1CC13FD3C0CF}" type="slidenum">
              <a:rPr lang="hu-HU" smtClean="0"/>
              <a:t>‹#›</a:t>
            </a:fld>
            <a:endParaRPr lang="hu-HU"/>
          </a:p>
        </p:txBody>
      </p:sp>
    </p:spTree>
    <p:extLst>
      <p:ext uri="{BB962C8B-B14F-4D97-AF65-F5344CB8AC3E}">
        <p14:creationId xmlns:p14="http://schemas.microsoft.com/office/powerpoint/2010/main" val="4173525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C88C9B1C-B26B-4395-917E-CFDA548537FF}" type="datetimeFigureOut">
              <a:rPr lang="hu-HU" smtClean="0"/>
              <a:t>2025. 12. 04.</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9D7928D8-A963-4C5C-BB08-1CC13FD3C0CF}" type="slidenum">
              <a:rPr lang="hu-HU" smtClean="0"/>
              <a:t>‹#›</a:t>
            </a:fld>
            <a:endParaRPr lang="hu-HU"/>
          </a:p>
        </p:txBody>
      </p:sp>
    </p:spTree>
    <p:extLst>
      <p:ext uri="{BB962C8B-B14F-4D97-AF65-F5344CB8AC3E}">
        <p14:creationId xmlns:p14="http://schemas.microsoft.com/office/powerpoint/2010/main" val="3678050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C88C9B1C-B26B-4395-917E-CFDA548537FF}" type="datetimeFigureOut">
              <a:rPr lang="hu-HU" smtClean="0"/>
              <a:t>2025. 12. 04.</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D7928D8-A963-4C5C-BB08-1CC13FD3C0CF}" type="slidenum">
              <a:rPr lang="hu-HU" smtClean="0"/>
              <a:t>‹#›</a:t>
            </a:fld>
            <a:endParaRPr lang="hu-HU"/>
          </a:p>
        </p:txBody>
      </p:sp>
    </p:spTree>
    <p:extLst>
      <p:ext uri="{BB962C8B-B14F-4D97-AF65-F5344CB8AC3E}">
        <p14:creationId xmlns:p14="http://schemas.microsoft.com/office/powerpoint/2010/main" val="4088578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C88C9B1C-B26B-4395-917E-CFDA548537FF}" type="datetimeFigureOut">
              <a:rPr lang="hu-HU" smtClean="0"/>
              <a:t>2025. 12. 04.</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D7928D8-A963-4C5C-BB08-1CC13FD3C0CF}" type="slidenum">
              <a:rPr lang="hu-HU" smtClean="0"/>
              <a:t>‹#›</a:t>
            </a:fld>
            <a:endParaRPr lang="hu-HU"/>
          </a:p>
        </p:txBody>
      </p:sp>
    </p:spTree>
    <p:extLst>
      <p:ext uri="{BB962C8B-B14F-4D97-AF65-F5344CB8AC3E}">
        <p14:creationId xmlns:p14="http://schemas.microsoft.com/office/powerpoint/2010/main" val="3678543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C88C9B1C-B26B-4395-917E-CFDA548537FF}" type="datetimeFigureOut">
              <a:rPr lang="hu-HU" smtClean="0"/>
              <a:t>2025. 12. 04.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D7928D8-A963-4C5C-BB08-1CC13FD3C0CF}" type="slidenum">
              <a:rPr lang="hu-HU" smtClean="0"/>
              <a:t>‹#›</a:t>
            </a:fld>
            <a:endParaRPr lang="hu-HU"/>
          </a:p>
        </p:txBody>
      </p:sp>
    </p:spTree>
    <p:extLst>
      <p:ext uri="{BB962C8B-B14F-4D97-AF65-F5344CB8AC3E}">
        <p14:creationId xmlns:p14="http://schemas.microsoft.com/office/powerpoint/2010/main" val="1973212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C88C9B1C-B26B-4395-917E-CFDA548537FF}" type="datetimeFigureOut">
              <a:rPr lang="hu-HU" smtClean="0"/>
              <a:t>2025. 12. 04.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D7928D8-A963-4C5C-BB08-1CC13FD3C0CF}" type="slidenum">
              <a:rPr lang="hu-HU" smtClean="0"/>
              <a:t>‹#›</a:t>
            </a:fld>
            <a:endParaRPr lang="hu-HU"/>
          </a:p>
        </p:txBody>
      </p:sp>
    </p:spTree>
    <p:extLst>
      <p:ext uri="{BB962C8B-B14F-4D97-AF65-F5344CB8AC3E}">
        <p14:creationId xmlns:p14="http://schemas.microsoft.com/office/powerpoint/2010/main" val="3989787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8C9B1C-B26B-4395-917E-CFDA548537FF}" type="datetimeFigureOut">
              <a:rPr lang="hu-HU" smtClean="0"/>
              <a:t>2025. 12. 04.</a:t>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7928D8-A963-4C5C-BB08-1CC13FD3C0CF}" type="slidenum">
              <a:rPr lang="hu-HU" smtClean="0"/>
              <a:t>‹#›</a:t>
            </a:fld>
            <a:endParaRPr lang="hu-HU"/>
          </a:p>
        </p:txBody>
      </p:sp>
    </p:spTree>
    <p:extLst>
      <p:ext uri="{BB962C8B-B14F-4D97-AF65-F5344CB8AC3E}">
        <p14:creationId xmlns:p14="http://schemas.microsoft.com/office/powerpoint/2010/main" val="1800690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normAutofit/>
          </a:bodyPr>
          <a:lstStyle/>
          <a:p>
            <a:r>
              <a:rPr lang="hu-HU" sz="4400" b="1" dirty="0" smtClean="0">
                <a:latin typeface="+mn-lt"/>
              </a:rPr>
              <a:t>Társadalmi mobilitás és gazdasági ciklusok-hátrányoshelyzetű roma népesség mobilitási stratégiái</a:t>
            </a:r>
            <a:endParaRPr lang="hu-HU" sz="4400" b="1" dirty="0">
              <a:latin typeface="+mn-lt"/>
            </a:endParaRPr>
          </a:p>
        </p:txBody>
      </p:sp>
      <p:sp>
        <p:nvSpPr>
          <p:cNvPr id="3" name="Alcím 2"/>
          <p:cNvSpPr>
            <a:spLocks noGrp="1"/>
          </p:cNvSpPr>
          <p:nvPr>
            <p:ph type="subTitle" idx="1"/>
          </p:nvPr>
        </p:nvSpPr>
        <p:spPr/>
        <p:txBody>
          <a:bodyPr/>
          <a:lstStyle/>
          <a:p>
            <a:r>
              <a:rPr lang="hu-HU" dirty="0"/>
              <a:t>Magyarországi cigányság osztályhelyzetének változásai 2015 után</a:t>
            </a:r>
            <a:endParaRPr lang="hu-HU" dirty="0"/>
          </a:p>
        </p:txBody>
      </p:sp>
    </p:spTree>
    <p:extLst>
      <p:ext uri="{BB962C8B-B14F-4D97-AF65-F5344CB8AC3E}">
        <p14:creationId xmlns:p14="http://schemas.microsoft.com/office/powerpoint/2010/main" val="2289685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Főbb gazdasági, politikai folyamatok</a:t>
            </a:r>
            <a:endParaRPr lang="hu-HU" dirty="0"/>
          </a:p>
        </p:txBody>
      </p:sp>
      <p:sp>
        <p:nvSpPr>
          <p:cNvPr id="3" name="Tartalom helye 2"/>
          <p:cNvSpPr>
            <a:spLocks noGrp="1"/>
          </p:cNvSpPr>
          <p:nvPr>
            <p:ph idx="1"/>
          </p:nvPr>
        </p:nvSpPr>
        <p:spPr/>
        <p:txBody>
          <a:bodyPr>
            <a:normAutofit fontScale="85000" lnSpcReduction="20000"/>
          </a:bodyPr>
          <a:lstStyle/>
          <a:p>
            <a:r>
              <a:rPr lang="hu-HU" dirty="0" smtClean="0"/>
              <a:t>A kutatás témája:az elmúlt évtized gazdasági, társadalmi folyamatai – újraiparosítás, munkaerőhiány, demográfiai változások, kivándorlás – hogyan hatottak az osztály- és etnikai (romák és nem romák közötti) viszonyokra a vidéki perifériákon.</a:t>
            </a:r>
          </a:p>
          <a:p>
            <a:r>
              <a:rPr lang="hu-HU" dirty="0" smtClean="0"/>
              <a:t>Szélesebb globális folyamatokba ágyazódik: újraiparosítás 2008 utáni átrendeződés a </a:t>
            </a:r>
            <a:r>
              <a:rPr lang="hu-HU" dirty="0" smtClean="0"/>
              <a:t>multinacionális vállalatoknál, </a:t>
            </a:r>
            <a:r>
              <a:rPr lang="hu-HU" dirty="0" smtClean="0"/>
              <a:t>kivándorlás centrum-periféria viszony</a:t>
            </a:r>
          </a:p>
          <a:p>
            <a:r>
              <a:rPr lang="hu-HU" dirty="0" smtClean="0"/>
              <a:t>Állam fontos, de nem fő ágens</a:t>
            </a:r>
          </a:p>
          <a:p>
            <a:pPr marL="0" indent="0">
              <a:buNone/>
            </a:pPr>
            <a:r>
              <a:rPr lang="hu-HU" dirty="0" smtClean="0"/>
              <a:t>Változások:</a:t>
            </a:r>
            <a:endParaRPr lang="hu-HU" dirty="0" smtClean="0"/>
          </a:p>
          <a:p>
            <a:pPr>
              <a:buFont typeface="Wingdings" panose="05000000000000000000" pitchFamily="2" charset="2"/>
              <a:buChar char="Ø"/>
            </a:pPr>
            <a:r>
              <a:rPr lang="hu-HU" dirty="0" smtClean="0"/>
              <a:t>Munkanélküliség csökkenése (tömegesen lépnek be a formális munkaerőpiac alsóbb szegmenseibe a képzetlen, vidéki romák)</a:t>
            </a:r>
          </a:p>
          <a:p>
            <a:pPr>
              <a:buFont typeface="Wingdings" panose="05000000000000000000" pitchFamily="2" charset="2"/>
              <a:buChar char="Ø"/>
            </a:pPr>
            <a:r>
              <a:rPr lang="hu-HU" dirty="0" smtClean="0"/>
              <a:t>Reálbérek növekedése 2022-ig</a:t>
            </a:r>
          </a:p>
          <a:p>
            <a:pPr>
              <a:buFont typeface="Wingdings" panose="05000000000000000000" pitchFamily="2" charset="2"/>
              <a:buChar char="Ø"/>
            </a:pPr>
            <a:r>
              <a:rPr lang="hu-HU" dirty="0" smtClean="0"/>
              <a:t>NER hegemónia kiépülése </a:t>
            </a:r>
            <a:endParaRPr lang="hu-HU" dirty="0"/>
          </a:p>
        </p:txBody>
      </p:sp>
    </p:spTree>
    <p:extLst>
      <p:ext uri="{BB962C8B-B14F-4D97-AF65-F5344CB8AC3E}">
        <p14:creationId xmlns:p14="http://schemas.microsoft.com/office/powerpoint/2010/main" val="3534823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Osztály és etnikai (roma-nem roma) viszonyok a vidéki perifériákon</a:t>
            </a:r>
            <a:endParaRPr lang="hu-HU" dirty="0"/>
          </a:p>
        </p:txBody>
      </p:sp>
      <p:sp>
        <p:nvSpPr>
          <p:cNvPr id="3" name="Tartalom helye 2"/>
          <p:cNvSpPr>
            <a:spLocks noGrp="1"/>
          </p:cNvSpPr>
          <p:nvPr>
            <p:ph idx="1"/>
          </p:nvPr>
        </p:nvSpPr>
        <p:spPr/>
        <p:txBody>
          <a:bodyPr>
            <a:normAutofit fontScale="62500" lnSpcReduction="20000"/>
          </a:bodyPr>
          <a:lstStyle/>
          <a:p>
            <a:r>
              <a:rPr lang="hu-HU" dirty="0" smtClean="0"/>
              <a:t>Vidéki perifériákon ezt az osztályalapú etnikai viszonyt a stabil, állandó bérmunkához, jövedelemhez való hozzáférés szervezi</a:t>
            </a:r>
          </a:p>
          <a:p>
            <a:pPr>
              <a:buFont typeface="Wingdings" panose="05000000000000000000" pitchFamily="2" charset="2"/>
              <a:buChar char="Ø"/>
            </a:pPr>
            <a:r>
              <a:rPr lang="hu-HU" dirty="0" smtClean="0"/>
              <a:t> A stabil, állandó bérmunkához és/vagy jövedelemhez hozzáférő réteg a többségi „magyar” , míg az abból teljesen vagy részlegesen kiszoruló népesség (munkaerő-tartaléksereg, „felesleges népesség”) a „cigány” pozícióhoz társul a lakosság percepcióiban.</a:t>
            </a:r>
          </a:p>
          <a:p>
            <a:pPr>
              <a:buFont typeface="Wingdings" panose="05000000000000000000" pitchFamily="2" charset="2"/>
              <a:buChar char="Ø"/>
            </a:pPr>
            <a:r>
              <a:rPr lang="hu-HU" dirty="0" smtClean="0"/>
              <a:t>2008-as válság után felerősödtek az osztályalapú etnikai feszültségek-ezek hatása az országos politikára, közpolitikákra: szélsőjobb előretörése, </a:t>
            </a:r>
            <a:r>
              <a:rPr lang="hu-HU" dirty="0" err="1" smtClean="0"/>
              <a:t>workfare</a:t>
            </a:r>
            <a:r>
              <a:rPr lang="hu-HU" dirty="0" smtClean="0"/>
              <a:t> szociálpolitika (közfoglalkoztatás bevezetése)</a:t>
            </a:r>
          </a:p>
          <a:p>
            <a:pPr>
              <a:buFont typeface="Wingdings" panose="05000000000000000000" pitchFamily="2" charset="2"/>
              <a:buChar char="Ø"/>
            </a:pPr>
            <a:r>
              <a:rPr lang="hu-HU" dirty="0" smtClean="0"/>
              <a:t>2015 utáni gazdasági, társadalmi változások hatásai az osztály alapú etnikai viszonyokra:</a:t>
            </a:r>
          </a:p>
          <a:p>
            <a:pPr>
              <a:buFont typeface="Wingdings" panose="05000000000000000000" pitchFamily="2" charset="2"/>
              <a:buChar char="§"/>
            </a:pPr>
            <a:r>
              <a:rPr lang="hu-HU" dirty="0" smtClean="0"/>
              <a:t>Formális, állandó bérmunka expanziója ciklikus vagy lineáris folyamat része?</a:t>
            </a:r>
          </a:p>
          <a:p>
            <a:pPr>
              <a:buFont typeface="Wingdings" panose="05000000000000000000" pitchFamily="2" charset="2"/>
              <a:buChar char="§"/>
            </a:pPr>
            <a:r>
              <a:rPr lang="hu-HU" dirty="0" smtClean="0"/>
              <a:t>Jelentenek e társadalmi mobilitási lehetőséget a romák számára?</a:t>
            </a:r>
          </a:p>
          <a:p>
            <a:pPr>
              <a:buFont typeface="Wingdings" panose="05000000000000000000" pitchFamily="2" charset="2"/>
              <a:buChar char="§"/>
            </a:pPr>
            <a:r>
              <a:rPr lang="hu-HU" dirty="0" smtClean="0"/>
              <a:t>Enyhül e az osztály és etnikai pozíció közti átfedés szigorúsága?</a:t>
            </a:r>
          </a:p>
          <a:p>
            <a:pPr>
              <a:buFont typeface="Wingdings" panose="05000000000000000000" pitchFamily="2" charset="2"/>
              <a:buChar char="§"/>
            </a:pPr>
            <a:r>
              <a:rPr lang="hu-HU" dirty="0" smtClean="0"/>
              <a:t>Hogyan módosul az osztályalapú etnikai különbségtétel lokális működése?</a:t>
            </a:r>
          </a:p>
          <a:p>
            <a:pPr>
              <a:buFont typeface="Wingdings" panose="05000000000000000000" pitchFamily="2" charset="2"/>
              <a:buChar char="§"/>
            </a:pPr>
            <a:r>
              <a:rPr lang="hu-HU" dirty="0" smtClean="0"/>
              <a:t>Országos politika és közpolitika hatásai?</a:t>
            </a:r>
          </a:p>
          <a:p>
            <a:pPr>
              <a:buFont typeface="Wingdings" panose="05000000000000000000" pitchFamily="2" charset="2"/>
              <a:buChar char="§"/>
            </a:pPr>
            <a:r>
              <a:rPr lang="hu-HU" dirty="0" smtClean="0"/>
              <a:t>Lokális osztályviszonyok változásainak esetleges hatása az országos politikákra és közpolitikákra?</a:t>
            </a:r>
          </a:p>
          <a:p>
            <a:endParaRPr lang="hu-HU" dirty="0"/>
          </a:p>
        </p:txBody>
      </p:sp>
    </p:spTree>
    <p:extLst>
      <p:ext uri="{BB962C8B-B14F-4D97-AF65-F5344CB8AC3E}">
        <p14:creationId xmlns:p14="http://schemas.microsoft.com/office/powerpoint/2010/main" val="2528117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Foglalkoztatás bővülés főbb jellemzői</a:t>
            </a:r>
            <a:endParaRPr lang="hu-HU" dirty="0"/>
          </a:p>
        </p:txBody>
      </p:sp>
      <p:sp>
        <p:nvSpPr>
          <p:cNvPr id="3" name="Tartalom helye 2"/>
          <p:cNvSpPr>
            <a:spLocks noGrp="1"/>
          </p:cNvSpPr>
          <p:nvPr>
            <p:ph idx="1"/>
          </p:nvPr>
        </p:nvSpPr>
        <p:spPr/>
        <p:txBody>
          <a:bodyPr/>
          <a:lstStyle/>
          <a:p>
            <a:r>
              <a:rPr lang="hu-HU" dirty="0" smtClean="0"/>
              <a:t>Jellemzően alacsonystátuszú</a:t>
            </a:r>
            <a:r>
              <a:rPr lang="hu-HU" dirty="0"/>
              <a:t>, a bérmunkapiac legalsóbb </a:t>
            </a:r>
            <a:r>
              <a:rPr lang="hu-HU" dirty="0" smtClean="0"/>
              <a:t>szegmense: gyári betanított munkák, építőipar, mezőgazdaság</a:t>
            </a:r>
          </a:p>
          <a:p>
            <a:r>
              <a:rPr lang="hu-HU" dirty="0" smtClean="0"/>
              <a:t>Ingázás, hetelés (reproduktív munkák terhei)</a:t>
            </a:r>
          </a:p>
          <a:p>
            <a:r>
              <a:rPr lang="hu-HU" dirty="0" smtClean="0"/>
              <a:t>Monoton, fizikailag és egészségileg megterhelő munkahelyek</a:t>
            </a:r>
          </a:p>
          <a:p>
            <a:r>
              <a:rPr lang="hu-HU" dirty="0" smtClean="0"/>
              <a:t>Végzettséget nem igénylő munkák nagy száma</a:t>
            </a:r>
          </a:p>
          <a:p>
            <a:r>
              <a:rPr lang="hu-HU" dirty="0" smtClean="0"/>
              <a:t>Nagyrészt meglévő rokonsági </a:t>
            </a:r>
            <a:r>
              <a:rPr lang="hu-HU" dirty="0" err="1" smtClean="0"/>
              <a:t>networkokon</a:t>
            </a:r>
            <a:r>
              <a:rPr lang="hu-HU" dirty="0" smtClean="0"/>
              <a:t> keresztül elérhető munkák</a:t>
            </a:r>
          </a:p>
          <a:p>
            <a:pPr marL="0" indent="0">
              <a:buNone/>
            </a:pPr>
            <a:r>
              <a:rPr lang="hu-HU" dirty="0" smtClean="0"/>
              <a:t>Fő kérdés: társadalmi mobilitás vagy a </a:t>
            </a:r>
            <a:r>
              <a:rPr lang="hu-HU" dirty="0" err="1" smtClean="0"/>
              <a:t>munkaerő-tartaléksregének</a:t>
            </a:r>
            <a:r>
              <a:rPr lang="hu-HU" dirty="0" smtClean="0"/>
              <a:t> szokásos ciklikus mozgása</a:t>
            </a:r>
          </a:p>
          <a:p>
            <a:endParaRPr lang="hu-HU" dirty="0"/>
          </a:p>
        </p:txBody>
      </p:sp>
    </p:spTree>
    <p:extLst>
      <p:ext uri="{BB962C8B-B14F-4D97-AF65-F5344CB8AC3E}">
        <p14:creationId xmlns:p14="http://schemas.microsoft.com/office/powerpoint/2010/main" val="2783437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a:t>
            </a:r>
            <a:r>
              <a:rPr lang="hu-HU" dirty="0" err="1" smtClean="0"/>
              <a:t>Proletarizáció</a:t>
            </a:r>
            <a:r>
              <a:rPr lang="hu-HU" dirty="0" smtClean="0"/>
              <a:t>” vagy ciklikus mozgás</a:t>
            </a:r>
            <a:endParaRPr lang="hu-HU" dirty="0"/>
          </a:p>
        </p:txBody>
      </p:sp>
      <p:sp>
        <p:nvSpPr>
          <p:cNvPr id="3" name="Tartalom helye 2"/>
          <p:cNvSpPr>
            <a:spLocks noGrp="1"/>
          </p:cNvSpPr>
          <p:nvPr>
            <p:ph idx="1"/>
          </p:nvPr>
        </p:nvSpPr>
        <p:spPr/>
        <p:txBody>
          <a:bodyPr/>
          <a:lstStyle/>
          <a:p>
            <a:r>
              <a:rPr lang="hu-HU" dirty="0"/>
              <a:t>A</a:t>
            </a:r>
            <a:r>
              <a:rPr lang="hu-HU" dirty="0" smtClean="0"/>
              <a:t> </a:t>
            </a:r>
            <a:r>
              <a:rPr lang="hu-HU" dirty="0"/>
              <a:t>2015 óta tartó </a:t>
            </a:r>
            <a:r>
              <a:rPr lang="hu-HU" dirty="0" smtClean="0"/>
              <a:t>formális, bérmunka expanziója </a:t>
            </a:r>
            <a:r>
              <a:rPr lang="hu-HU" dirty="0"/>
              <a:t>a munkaerőpiac alsóbb szegmenseiben mennyiben mozdítja ki a cigányság és a munkaerő-tartaléksereg közti rögzült </a:t>
            </a:r>
            <a:r>
              <a:rPr lang="hu-HU" dirty="0" smtClean="0"/>
              <a:t>átfedést?</a:t>
            </a:r>
          </a:p>
          <a:p>
            <a:r>
              <a:rPr lang="hu-HU" sz="1800" dirty="0" smtClean="0"/>
              <a:t>Ha igen, </a:t>
            </a:r>
            <a:r>
              <a:rPr lang="hu-HU" sz="1800" dirty="0"/>
              <a:t>milyen jellemzőkkel bírnak azok a csoportok e népességen belül, akik fel tudnak </a:t>
            </a:r>
            <a:r>
              <a:rPr lang="hu-HU" sz="1800" dirty="0" smtClean="0"/>
              <a:t>emelkedni</a:t>
            </a:r>
          </a:p>
          <a:p>
            <a:r>
              <a:rPr lang="hu-HU" sz="1800" dirty="0" smtClean="0"/>
              <a:t>Kik lesznek azok, akik nem </a:t>
            </a:r>
          </a:p>
          <a:p>
            <a:r>
              <a:rPr lang="hu-HU" sz="1800" dirty="0"/>
              <a:t>E</a:t>
            </a:r>
            <a:r>
              <a:rPr lang="hu-HU" sz="1800" dirty="0" smtClean="0"/>
              <a:t>z </a:t>
            </a:r>
            <a:r>
              <a:rPr lang="hu-HU" sz="1800" dirty="0"/>
              <a:t>milyen törésvonalakat </a:t>
            </a:r>
            <a:r>
              <a:rPr lang="hu-HU" sz="1800" dirty="0" smtClean="0"/>
              <a:t>eredményez</a:t>
            </a:r>
            <a:endParaRPr lang="hu-HU" sz="1800" dirty="0"/>
          </a:p>
          <a:p>
            <a:r>
              <a:rPr lang="hu-HU" sz="1800" dirty="0" smtClean="0"/>
              <a:t> Kik </a:t>
            </a:r>
            <a:r>
              <a:rPr lang="hu-HU" sz="1800" dirty="0"/>
              <a:t>lesznek azok a csoportok, akik a hazai </a:t>
            </a:r>
            <a:r>
              <a:rPr lang="hu-HU" sz="1800" dirty="0" err="1"/>
              <a:t>munkaerőtartaléksereg</a:t>
            </a:r>
            <a:r>
              <a:rPr lang="hu-HU" sz="1800" dirty="0"/>
              <a:t> helyébe léphetnek és ez milyen további feszültségeket okozhat (</a:t>
            </a:r>
            <a:r>
              <a:rPr lang="hu-HU" sz="1800" dirty="0" err="1"/>
              <a:t>pl</a:t>
            </a:r>
            <a:r>
              <a:rPr lang="hu-HU" sz="1800" dirty="0"/>
              <a:t> vendégmunkások).</a:t>
            </a:r>
          </a:p>
        </p:txBody>
      </p:sp>
    </p:spTree>
    <p:extLst>
      <p:ext uri="{BB962C8B-B14F-4D97-AF65-F5344CB8AC3E}">
        <p14:creationId xmlns:p14="http://schemas.microsoft.com/office/powerpoint/2010/main" val="3062376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„Munkaerő-tartaléksereg és a „középosztály” között?</a:t>
            </a:r>
            <a:endParaRPr lang="hu-HU" dirty="0"/>
          </a:p>
        </p:txBody>
      </p:sp>
      <p:sp>
        <p:nvSpPr>
          <p:cNvPr id="3" name="Tartalom helye 2"/>
          <p:cNvSpPr>
            <a:spLocks noGrp="1"/>
          </p:cNvSpPr>
          <p:nvPr>
            <p:ph idx="1"/>
          </p:nvPr>
        </p:nvSpPr>
        <p:spPr/>
        <p:txBody>
          <a:bodyPr>
            <a:normAutofit/>
          </a:bodyPr>
          <a:lstStyle/>
          <a:p>
            <a:r>
              <a:rPr lang="hu-HU" dirty="0"/>
              <a:t>hogyan tudjuk megragadni azt a társadalmi pozíciót, ahová ezek csoportok </a:t>
            </a:r>
            <a:r>
              <a:rPr lang="hu-HU" dirty="0" smtClean="0"/>
              <a:t>felemelkednek</a:t>
            </a:r>
            <a:r>
              <a:rPr lang="hu-HU" dirty="0"/>
              <a:t>/ </a:t>
            </a:r>
            <a:r>
              <a:rPr lang="hu-HU" dirty="0" smtClean="0"/>
              <a:t>felemelkedhetnek </a:t>
            </a:r>
            <a:r>
              <a:rPr lang="hu-HU" dirty="0"/>
              <a:t>a formális, állandó foglalkoztatáson keresztül. </a:t>
            </a:r>
            <a:endParaRPr lang="hu-HU" dirty="0" smtClean="0"/>
          </a:p>
          <a:p>
            <a:r>
              <a:rPr lang="hu-HU" dirty="0" smtClean="0"/>
              <a:t>A </a:t>
            </a:r>
            <a:r>
              <a:rPr lang="hu-HU" dirty="0" err="1"/>
              <a:t>proletarizáció</a:t>
            </a:r>
            <a:r>
              <a:rPr lang="hu-HU" dirty="0"/>
              <a:t> révén a „munkásosztály”, vagy az állandó, stabil jövedelem mentén „alsóközéposztály”? </a:t>
            </a:r>
            <a:endParaRPr lang="hu-HU" dirty="0" smtClean="0"/>
          </a:p>
          <a:p>
            <a:r>
              <a:rPr lang="hu-HU" dirty="0"/>
              <a:t>M</a:t>
            </a:r>
            <a:r>
              <a:rPr lang="hu-HU" dirty="0" smtClean="0"/>
              <a:t>ilyen </a:t>
            </a:r>
            <a:r>
              <a:rPr lang="hu-HU" dirty="0"/>
              <a:t>tőkék mentén ragadható meg az a társadalmi pozíció, amely a tartaléksereg és a „középosztály” közötti helyezkedik el? </a:t>
            </a:r>
            <a:r>
              <a:rPr lang="hu-HU" dirty="0" smtClean="0"/>
              <a:t>Milyen szerepe van a lokalitásnak ebben</a:t>
            </a:r>
            <a:r>
              <a:rPr lang="hu-HU" b="1" dirty="0" smtClean="0"/>
              <a:t>?</a:t>
            </a:r>
          </a:p>
          <a:p>
            <a:r>
              <a:rPr lang="hu-HU" dirty="0"/>
              <a:t>A</a:t>
            </a:r>
            <a:r>
              <a:rPr lang="hu-HU" dirty="0" smtClean="0"/>
              <a:t> </a:t>
            </a:r>
            <a:r>
              <a:rPr lang="hu-HU" dirty="0"/>
              <a:t>formális, állandó </a:t>
            </a:r>
            <a:r>
              <a:rPr lang="hu-HU" dirty="0" smtClean="0"/>
              <a:t>foglalkoztatásba történő erőteljesebb integrációt  </a:t>
            </a:r>
            <a:r>
              <a:rPr lang="hu-HU" dirty="0"/>
              <a:t>kíséri e a habitusban beálló változás, módosulás? </a:t>
            </a:r>
          </a:p>
          <a:p>
            <a:endParaRPr lang="hu-HU" dirty="0"/>
          </a:p>
        </p:txBody>
      </p:sp>
    </p:spTree>
    <p:extLst>
      <p:ext uri="{BB962C8B-B14F-4D97-AF65-F5344CB8AC3E}">
        <p14:creationId xmlns:p14="http://schemas.microsoft.com/office/powerpoint/2010/main" val="2216815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Foglalkoztatás bővülés megélése</a:t>
            </a:r>
            <a:endParaRPr lang="hu-HU" dirty="0"/>
          </a:p>
        </p:txBody>
      </p:sp>
      <p:sp>
        <p:nvSpPr>
          <p:cNvPr id="3" name="Tartalom helye 2"/>
          <p:cNvSpPr>
            <a:spLocks noGrp="1"/>
          </p:cNvSpPr>
          <p:nvPr>
            <p:ph idx="1"/>
          </p:nvPr>
        </p:nvSpPr>
        <p:spPr/>
        <p:txBody>
          <a:bodyPr>
            <a:normAutofit lnSpcReduction="10000"/>
          </a:bodyPr>
          <a:lstStyle/>
          <a:p>
            <a:pPr marL="0" indent="0">
              <a:buNone/>
            </a:pPr>
            <a:endParaRPr lang="hu-HU" dirty="0" smtClean="0"/>
          </a:p>
          <a:p>
            <a:r>
              <a:rPr lang="hu-HU" dirty="0" smtClean="0"/>
              <a:t>A társadalmi </a:t>
            </a:r>
            <a:r>
              <a:rPr lang="hu-HU" dirty="0"/>
              <a:t>mobilitásra vonatkozó </a:t>
            </a:r>
            <a:r>
              <a:rPr lang="hu-HU" dirty="0" smtClean="0"/>
              <a:t>aspirációk mindig is a </a:t>
            </a:r>
            <a:r>
              <a:rPr lang="hu-HU" dirty="0"/>
              <a:t>formális, állandó bérmunka rendszerébe való belépést célozták, annak ellenére, hogy a szűkülő foglalkoztatás ezt csak korlátozottan tette lehetővé a rendszerváltás utáni évtizedekben</a:t>
            </a:r>
            <a:r>
              <a:rPr lang="hu-HU" dirty="0" smtClean="0"/>
              <a:t>.</a:t>
            </a:r>
            <a:endParaRPr lang="hu-HU" dirty="0"/>
          </a:p>
          <a:p>
            <a:r>
              <a:rPr lang="hu-HU" dirty="0" smtClean="0"/>
              <a:t>2015 után hurrá optimista hangulat a cigánytelepeken: „aki akar haladni, az tud” 2020 körül megtorpan, de „aki akar dolgozni, az tud” továbbra is</a:t>
            </a:r>
          </a:p>
          <a:p>
            <a:r>
              <a:rPr lang="hu-HU" dirty="0" smtClean="0"/>
              <a:t>Aspirációk, hogy hozzáférjenek </a:t>
            </a:r>
            <a:r>
              <a:rPr lang="hu-HU" dirty="0"/>
              <a:t>formális állandó foglalkoztatással járó </a:t>
            </a:r>
            <a:r>
              <a:rPr lang="hu-HU" dirty="0" smtClean="0"/>
              <a:t>juttatásokhoz: </a:t>
            </a:r>
            <a:r>
              <a:rPr lang="hu-HU" dirty="0"/>
              <a:t>gyerekekkel járó adókedvezmények, CSOK, </a:t>
            </a:r>
            <a:r>
              <a:rPr lang="hu-HU" dirty="0" err="1"/>
              <a:t>babaváróhitel</a:t>
            </a:r>
            <a:r>
              <a:rPr lang="hu-HU" dirty="0"/>
              <a:t>, </a:t>
            </a:r>
            <a:r>
              <a:rPr lang="hu-HU" dirty="0" err="1"/>
              <a:t>lakásfelújítási</a:t>
            </a:r>
            <a:r>
              <a:rPr lang="hu-HU" dirty="0"/>
              <a:t> </a:t>
            </a:r>
            <a:r>
              <a:rPr lang="hu-HU" dirty="0" smtClean="0"/>
              <a:t>támogatások („munkaalapú társadalom”)</a:t>
            </a:r>
          </a:p>
          <a:p>
            <a:pPr marL="0" indent="0">
              <a:buNone/>
            </a:pPr>
            <a:endParaRPr lang="hu-HU" dirty="0"/>
          </a:p>
        </p:txBody>
      </p:sp>
    </p:spTree>
    <p:extLst>
      <p:ext uri="{BB962C8B-B14F-4D97-AF65-F5344CB8AC3E}">
        <p14:creationId xmlns:p14="http://schemas.microsoft.com/office/powerpoint/2010/main" val="4213226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Munka vagy fogyasztás?</a:t>
            </a:r>
            <a:endParaRPr lang="hu-HU" dirty="0"/>
          </a:p>
        </p:txBody>
      </p:sp>
      <p:sp>
        <p:nvSpPr>
          <p:cNvPr id="3" name="Tartalom helye 2"/>
          <p:cNvSpPr>
            <a:spLocks noGrp="1"/>
          </p:cNvSpPr>
          <p:nvPr>
            <p:ph idx="1"/>
          </p:nvPr>
        </p:nvSpPr>
        <p:spPr/>
        <p:txBody>
          <a:bodyPr>
            <a:normAutofit fontScale="77500" lnSpcReduction="20000"/>
          </a:bodyPr>
          <a:lstStyle/>
          <a:p>
            <a:r>
              <a:rPr lang="hu-HU" b="1" dirty="0" smtClean="0"/>
              <a:t>A foglalkoztatás </a:t>
            </a:r>
            <a:r>
              <a:rPr lang="hu-HU" b="1" dirty="0" smtClean="0"/>
              <a:t>bővülés </a:t>
            </a:r>
            <a:r>
              <a:rPr lang="hu-HU" dirty="0" smtClean="0"/>
              <a:t>nem </a:t>
            </a:r>
            <a:r>
              <a:rPr lang="hu-HU" dirty="0"/>
              <a:t>automatikus </a:t>
            </a:r>
            <a:r>
              <a:rPr lang="hu-HU" dirty="0" smtClean="0"/>
              <a:t>felemelkedés: munkahelyek </a:t>
            </a:r>
            <a:r>
              <a:rPr lang="hu-HU" dirty="0"/>
              <a:t>zömmel </a:t>
            </a:r>
            <a:r>
              <a:rPr lang="hu-HU" dirty="0" err="1"/>
              <a:t>munkerőpiac</a:t>
            </a:r>
            <a:r>
              <a:rPr lang="hu-HU" dirty="0"/>
              <a:t> legalsóbb szegmensét jelentik. </a:t>
            </a:r>
            <a:endParaRPr lang="hu-HU" dirty="0" smtClean="0"/>
          </a:p>
          <a:p>
            <a:r>
              <a:rPr lang="hu-HU" b="1" dirty="0" smtClean="0"/>
              <a:t>Fogyasztáson keresztüli </a:t>
            </a:r>
            <a:r>
              <a:rPr lang="hu-HU" b="1" dirty="0" err="1" smtClean="0"/>
              <a:t>intergáció</a:t>
            </a:r>
            <a:r>
              <a:rPr lang="hu-HU" dirty="0" smtClean="0"/>
              <a:t>:</a:t>
            </a:r>
            <a:r>
              <a:rPr lang="hu-HU" dirty="0" smtClean="0"/>
              <a:t>„Középosztálybelinek</a:t>
            </a:r>
            <a:r>
              <a:rPr lang="hu-HU" dirty="0"/>
              <a:t>” tekintett javak, tárgyak és praxisok jelennek meg a hátrányos helyzetű roma háztartások </a:t>
            </a:r>
            <a:r>
              <a:rPr lang="hu-HU" dirty="0" smtClean="0"/>
              <a:t>mindennapjaiban</a:t>
            </a:r>
            <a:r>
              <a:rPr lang="hu-HU" dirty="0"/>
              <a:t>:</a:t>
            </a:r>
            <a:r>
              <a:rPr lang="hu-HU" dirty="0" smtClean="0"/>
              <a:t> </a:t>
            </a:r>
            <a:r>
              <a:rPr lang="hu-HU" dirty="0"/>
              <a:t>újonnan vásárolt biciklik, kerti medencék, trambulin, háztartási eszközök, informatikai eszközök gyerekeknek (</a:t>
            </a:r>
            <a:r>
              <a:rPr lang="hu-HU" dirty="0" err="1"/>
              <a:t>tablet</a:t>
            </a:r>
            <a:r>
              <a:rPr lang="hu-HU" dirty="0" smtClean="0"/>
              <a:t>)</a:t>
            </a:r>
          </a:p>
          <a:p>
            <a:r>
              <a:rPr lang="hu-HU" dirty="0" smtClean="0"/>
              <a:t>„</a:t>
            </a:r>
            <a:r>
              <a:rPr lang="hu-HU" b="1" dirty="0" smtClean="0"/>
              <a:t>Középosztálybeli”</a:t>
            </a:r>
            <a:r>
              <a:rPr lang="hu-HU" b="1" dirty="0" smtClean="0"/>
              <a:t> praxisok</a:t>
            </a:r>
            <a:r>
              <a:rPr lang="hu-HU" dirty="0" smtClean="0"/>
              <a:t>:  </a:t>
            </a:r>
            <a:r>
              <a:rPr lang="hu-HU" dirty="0"/>
              <a:t>gyerekeknek külön órák, edzések </a:t>
            </a:r>
            <a:r>
              <a:rPr lang="hu-HU" dirty="0" err="1"/>
              <a:t>stb</a:t>
            </a:r>
            <a:r>
              <a:rPr lang="hu-HU" dirty="0"/>
              <a:t>, családi nyaralás nem a rokoni </a:t>
            </a:r>
            <a:r>
              <a:rPr lang="hu-HU" dirty="0" err="1"/>
              <a:t>networkon</a:t>
            </a:r>
            <a:r>
              <a:rPr lang="hu-HU" dirty="0"/>
              <a:t> keresztül, </a:t>
            </a:r>
            <a:r>
              <a:rPr lang="hu-HU" dirty="0" err="1"/>
              <a:t>magánegészségügyi</a:t>
            </a:r>
            <a:r>
              <a:rPr lang="hu-HU" dirty="0"/>
              <a:t> rendszer igénybevétele, étterembe járás, </a:t>
            </a:r>
            <a:r>
              <a:rPr lang="hu-HU" dirty="0" smtClean="0"/>
              <a:t>hobbik</a:t>
            </a:r>
            <a:r>
              <a:rPr lang="hu-HU" dirty="0" smtClean="0"/>
              <a:t> </a:t>
            </a:r>
            <a:endParaRPr lang="hu-HU" dirty="0" smtClean="0"/>
          </a:p>
          <a:p>
            <a:r>
              <a:rPr lang="hu-HU" b="1" dirty="0" smtClean="0"/>
              <a:t>Más praxisok visszaszorulása</a:t>
            </a:r>
            <a:r>
              <a:rPr lang="hu-HU" dirty="0" smtClean="0"/>
              <a:t>: </a:t>
            </a:r>
            <a:r>
              <a:rPr lang="hu-HU" dirty="0"/>
              <a:t>a </a:t>
            </a:r>
            <a:r>
              <a:rPr lang="hu-HU" dirty="0" smtClean="0"/>
              <a:t>gyermekmunka, </a:t>
            </a:r>
            <a:r>
              <a:rPr lang="hu-HU" dirty="0"/>
              <a:t>amely elsősorban tinédzserek napszámos munkába való bevonását jelentette. </a:t>
            </a:r>
            <a:endParaRPr lang="hu-HU" dirty="0" smtClean="0"/>
          </a:p>
          <a:p>
            <a:r>
              <a:rPr lang="hu-HU" dirty="0"/>
              <a:t>F</a:t>
            </a:r>
            <a:r>
              <a:rPr lang="hu-HU" dirty="0" smtClean="0"/>
              <a:t>ogyasztáson keresztüli kapcsolódás </a:t>
            </a:r>
            <a:r>
              <a:rPr lang="hu-HU" dirty="0"/>
              <a:t>a középosztály alsóbb </a:t>
            </a:r>
            <a:r>
              <a:rPr lang="hu-HU" dirty="0" smtClean="0"/>
              <a:t>szegmenséhez, </a:t>
            </a:r>
            <a:r>
              <a:rPr lang="hu-HU" dirty="0"/>
              <a:t>ez elsősorban olyan praxisok elsajátítását jelenti, amelyek a nukleáris család köré szerveződnek, valamint az egyes individuumok igényeit helyezik </a:t>
            </a:r>
            <a:r>
              <a:rPr lang="hu-HU" dirty="0" smtClean="0"/>
              <a:t>előtérbe</a:t>
            </a:r>
          </a:p>
          <a:p>
            <a:pPr marL="0" indent="0">
              <a:buNone/>
            </a:pPr>
            <a:r>
              <a:rPr lang="hu-HU" b="1" dirty="0"/>
              <a:t>Kérdés: hogyan integrál a munka és hogyan a fogyasztás?</a:t>
            </a:r>
            <a:endParaRPr lang="hu-HU" dirty="0"/>
          </a:p>
        </p:txBody>
      </p:sp>
    </p:spTree>
    <p:extLst>
      <p:ext uri="{BB962C8B-B14F-4D97-AF65-F5344CB8AC3E}">
        <p14:creationId xmlns:p14="http://schemas.microsoft.com/office/powerpoint/2010/main" val="1970967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smtClean="0"/>
              <a:t>Fogyasztás </a:t>
            </a:r>
            <a:r>
              <a:rPr lang="hu-HU" b="1" dirty="0" err="1" smtClean="0"/>
              <a:t>vs</a:t>
            </a:r>
            <a:r>
              <a:rPr lang="hu-HU" b="1" dirty="0" smtClean="0"/>
              <a:t> közösség</a:t>
            </a:r>
            <a:r>
              <a:rPr lang="hu-HU" dirty="0" smtClean="0"/>
              <a:t>?</a:t>
            </a:r>
            <a:endParaRPr lang="hu-HU" dirty="0"/>
          </a:p>
        </p:txBody>
      </p:sp>
      <p:sp>
        <p:nvSpPr>
          <p:cNvPr id="3" name="Tartalom helye 2"/>
          <p:cNvSpPr>
            <a:spLocks noGrp="1"/>
          </p:cNvSpPr>
          <p:nvPr>
            <p:ph idx="1"/>
          </p:nvPr>
        </p:nvSpPr>
        <p:spPr/>
        <p:txBody>
          <a:bodyPr>
            <a:normAutofit fontScale="92500"/>
          </a:bodyPr>
          <a:lstStyle/>
          <a:p>
            <a:r>
              <a:rPr lang="hu-HU" sz="2600" dirty="0"/>
              <a:t>A fogyasztás </a:t>
            </a:r>
            <a:r>
              <a:rPr lang="hu-HU" sz="2600" dirty="0" smtClean="0"/>
              <a:t>növekedése együtt zajlik </a:t>
            </a:r>
            <a:r>
              <a:rPr lang="hu-HU" sz="2600" dirty="0"/>
              <a:t>az </a:t>
            </a:r>
            <a:r>
              <a:rPr lang="hu-HU" sz="2600" dirty="0" err="1"/>
              <a:t>informalitás</a:t>
            </a:r>
            <a:r>
              <a:rPr lang="hu-HU" sz="2600" dirty="0"/>
              <a:t> és a rokoni, szomszédsági </a:t>
            </a:r>
            <a:r>
              <a:rPr lang="hu-HU" sz="2600" dirty="0" err="1"/>
              <a:t>networkok</a:t>
            </a:r>
            <a:r>
              <a:rPr lang="hu-HU" sz="2600" dirty="0"/>
              <a:t> </a:t>
            </a:r>
            <a:r>
              <a:rPr lang="hu-HU" sz="2600" dirty="0" smtClean="0"/>
              <a:t>szűkülésével és </a:t>
            </a:r>
            <a:r>
              <a:rPr lang="hu-HU" sz="2600" dirty="0"/>
              <a:t>a nukleáris háztartás jelentőségének felértékelődése. </a:t>
            </a:r>
            <a:endParaRPr lang="hu-HU" sz="2600" dirty="0" smtClean="0"/>
          </a:p>
          <a:p>
            <a:r>
              <a:rPr lang="hu-HU" sz="2600" dirty="0" smtClean="0"/>
              <a:t>A </a:t>
            </a:r>
            <a:r>
              <a:rPr lang="hu-HU" sz="2600" dirty="0"/>
              <a:t>fent ismertetett alapvetően optimista hangulat állandó kísérője egyfajta melankolikus nosztalgia a hajdani gazdag közösségi élet iránt (nukleáris családon túlmutató</a:t>
            </a:r>
            <a:r>
              <a:rPr lang="hu-HU" sz="2600" dirty="0" smtClean="0"/>
              <a:t>). </a:t>
            </a:r>
            <a:r>
              <a:rPr lang="hu-HU" sz="2600" dirty="0"/>
              <a:t>Az okok között szintén egyetértés </a:t>
            </a:r>
            <a:r>
              <a:rPr lang="hu-HU" sz="2600" dirty="0" smtClean="0"/>
              <a:t>uralkodik: </a:t>
            </a:r>
            <a:r>
              <a:rPr lang="hu-HU" sz="2600" dirty="0"/>
              <a:t>az </a:t>
            </a:r>
            <a:r>
              <a:rPr lang="hu-HU" sz="2600" dirty="0" err="1"/>
              <a:t>okostelefonok</a:t>
            </a:r>
            <a:r>
              <a:rPr lang="hu-HU" sz="2600" dirty="0"/>
              <a:t> </a:t>
            </a:r>
            <a:r>
              <a:rPr lang="hu-HU" sz="2600" dirty="0" smtClean="0"/>
              <a:t>elterjedése, </a:t>
            </a:r>
            <a:r>
              <a:rPr lang="hu-HU" sz="2600" dirty="0"/>
              <a:t>a </a:t>
            </a:r>
            <a:r>
              <a:rPr lang="hu-HU" sz="2600" dirty="0" smtClean="0"/>
              <a:t>túlmunka </a:t>
            </a:r>
            <a:r>
              <a:rPr lang="hu-HU" sz="2600" dirty="0"/>
              <a:t>és a különböző fogyasztási javak </a:t>
            </a:r>
            <a:r>
              <a:rPr lang="hu-HU" sz="2600" dirty="0" smtClean="0"/>
              <a:t>kergetése.</a:t>
            </a:r>
          </a:p>
          <a:p>
            <a:r>
              <a:rPr lang="hu-HU" sz="2600" dirty="0" smtClean="0"/>
              <a:t>Okok a  </a:t>
            </a:r>
            <a:r>
              <a:rPr lang="hu-HU" sz="2600" dirty="0"/>
              <a:t>munkaéletút </a:t>
            </a:r>
            <a:r>
              <a:rPr lang="hu-HU" sz="2600" dirty="0" smtClean="0"/>
              <a:t>interjúink alapján </a:t>
            </a:r>
            <a:r>
              <a:rPr lang="hu-HU" sz="2600" dirty="0"/>
              <a:t>a formális, állandó bérmunka expanziója az informális pénzkereseti gyakorlatok visszaszorulását jelentette (</a:t>
            </a:r>
            <a:r>
              <a:rPr lang="hu-HU" sz="2600" dirty="0" err="1"/>
              <a:t>Kovai-Vígvári</a:t>
            </a:r>
            <a:r>
              <a:rPr lang="hu-HU" sz="2600" dirty="0"/>
              <a:t> 2020). Ezek a pénzkereseti módok pedig nem csak nagyban építettek a széles rokoni és közösségbeli </a:t>
            </a:r>
            <a:r>
              <a:rPr lang="hu-HU" sz="2600" dirty="0" err="1"/>
              <a:t>networkokre</a:t>
            </a:r>
            <a:r>
              <a:rPr lang="hu-HU" sz="2600" dirty="0"/>
              <a:t>, hanem más időmenedzsmenttel is jártak, mint a gyári, vagy építőipari munka, amely szintén a közösségen belüli kapcsolatokat helyezte előtérbe</a:t>
            </a:r>
            <a:r>
              <a:rPr lang="hu-HU" sz="2600" dirty="0" smtClean="0"/>
              <a:t>.</a:t>
            </a:r>
          </a:p>
          <a:p>
            <a:endParaRPr lang="hu-HU" dirty="0"/>
          </a:p>
        </p:txBody>
      </p:sp>
    </p:spTree>
    <p:extLst>
      <p:ext uri="{BB962C8B-B14F-4D97-AF65-F5344CB8AC3E}">
        <p14:creationId xmlns:p14="http://schemas.microsoft.com/office/powerpoint/2010/main" val="1913329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i="1" dirty="0" smtClean="0">
                <a:latin typeface="+mn-lt"/>
              </a:rPr>
              <a:t>Kisléptékű mobilitás és lokális viszonyok</a:t>
            </a:r>
            <a:endParaRPr lang="hu-HU" b="1" dirty="0">
              <a:latin typeface="+mn-lt"/>
            </a:endParaRPr>
          </a:p>
        </p:txBody>
      </p:sp>
      <p:sp>
        <p:nvSpPr>
          <p:cNvPr id="3" name="Tartalom helye 2"/>
          <p:cNvSpPr>
            <a:spLocks noGrp="1"/>
          </p:cNvSpPr>
          <p:nvPr>
            <p:ph idx="1"/>
          </p:nvPr>
        </p:nvSpPr>
        <p:spPr/>
        <p:txBody>
          <a:bodyPr>
            <a:normAutofit fontScale="70000" lnSpcReduction="20000"/>
          </a:bodyPr>
          <a:lstStyle/>
          <a:p>
            <a:r>
              <a:rPr lang="hu-HU" b="1" dirty="0" smtClean="0"/>
              <a:t>Kisléptékű mobilitás inkább zajlik a lokális viszonyok </a:t>
            </a:r>
            <a:r>
              <a:rPr lang="hu-HU" dirty="0" smtClean="0"/>
              <a:t>között, lokalitáshoz kötődő kapcsolati tőke </a:t>
            </a:r>
            <a:r>
              <a:rPr lang="hu-HU" dirty="0" err="1" smtClean="0"/>
              <a:t>felértékelődése-klienetlizmus</a:t>
            </a:r>
            <a:endParaRPr lang="hu-HU" dirty="0"/>
          </a:p>
          <a:p>
            <a:r>
              <a:rPr lang="hu-HU" b="1" dirty="0" smtClean="0"/>
              <a:t>Térbeli és társadalmi mobilitás összefonódása</a:t>
            </a:r>
            <a:r>
              <a:rPr lang="hu-HU" dirty="0" smtClean="0"/>
              <a:t>-elvándorló középosztály, megnyithat pozíciókat az társadalom alsóbb rétegeiből jövő cigányságnak?</a:t>
            </a:r>
          </a:p>
          <a:p>
            <a:r>
              <a:rPr lang="hu-HU" dirty="0" smtClean="0"/>
              <a:t>Annak, hogy </a:t>
            </a:r>
            <a:r>
              <a:rPr lang="hu-HU" dirty="0"/>
              <a:t>a kisváros, a falusi terekkel </a:t>
            </a:r>
            <a:r>
              <a:rPr lang="hu-HU" dirty="0" smtClean="0"/>
              <a:t>ellentétben </a:t>
            </a:r>
            <a:r>
              <a:rPr lang="hu-HU" dirty="0"/>
              <a:t>„teljes” társadalmi viszonyrendszert tud képezni a maga intézményeivel, amelynek kiemelt jelentősége van a helyi cigány népesség számára társadalmi mobilitás </a:t>
            </a:r>
            <a:r>
              <a:rPr lang="hu-HU" dirty="0" smtClean="0"/>
              <a:t>szempontjából:</a:t>
            </a:r>
          </a:p>
          <a:p>
            <a:r>
              <a:rPr lang="hu-HU" sz="2900" dirty="0"/>
              <a:t>A</a:t>
            </a:r>
            <a:r>
              <a:rPr lang="hu-HU" sz="2900" dirty="0" smtClean="0"/>
              <a:t> </a:t>
            </a:r>
            <a:r>
              <a:rPr lang="hu-HU" sz="2900" b="1" dirty="0"/>
              <a:t>lokális viszonyok a patrónus-kliens kapcsolatokon keresztül pacifikálják az osztályalapú etnikai </a:t>
            </a:r>
            <a:r>
              <a:rPr lang="hu-HU" sz="2900" b="1" dirty="0" err="1" smtClean="0"/>
              <a:t>stigmatizációt</a:t>
            </a:r>
            <a:r>
              <a:rPr lang="hu-HU" sz="2900" dirty="0" smtClean="0"/>
              <a:t>: </a:t>
            </a:r>
            <a:r>
              <a:rPr lang="hu-HU" sz="2900" dirty="0" smtClean="0"/>
              <a:t> </a:t>
            </a:r>
            <a:r>
              <a:rPr lang="hu-HU" sz="2900" dirty="0"/>
              <a:t>a „mi cigányaink” és a lokális viszonyokban ismeretlen és nem </a:t>
            </a:r>
            <a:r>
              <a:rPr lang="hu-HU" sz="2900" dirty="0" err="1"/>
              <a:t>kontorlált</a:t>
            </a:r>
            <a:r>
              <a:rPr lang="hu-HU" sz="2900" dirty="0"/>
              <a:t> „idegen cigányok” között</a:t>
            </a:r>
            <a:r>
              <a:rPr lang="hu-HU" sz="2900" dirty="0" smtClean="0"/>
              <a:t>.</a:t>
            </a:r>
          </a:p>
          <a:p>
            <a:r>
              <a:rPr lang="hu-HU" sz="2900" dirty="0" smtClean="0"/>
              <a:t> </a:t>
            </a:r>
            <a:r>
              <a:rPr lang="hu-HU" sz="2900" dirty="0"/>
              <a:t>A „mi cigányaink”  a </a:t>
            </a:r>
            <a:r>
              <a:rPr lang="hu-HU" sz="2900" dirty="0" err="1"/>
              <a:t>klientelista</a:t>
            </a:r>
            <a:r>
              <a:rPr lang="hu-HU" sz="2900" dirty="0"/>
              <a:t> kapcsolathálókon keresztül helyi viszonyokba integrálódott romákat jelenti, akiket ezek az informális kapcsolatok védenek meg az etnikai </a:t>
            </a:r>
            <a:r>
              <a:rPr lang="hu-HU" sz="2900" dirty="0" err="1"/>
              <a:t>stigmatizációtól</a:t>
            </a:r>
            <a:r>
              <a:rPr lang="hu-HU" sz="2300" dirty="0"/>
              <a:t>. </a:t>
            </a:r>
            <a:endParaRPr lang="hu-HU" sz="2300" dirty="0" smtClean="0"/>
          </a:p>
          <a:p>
            <a:r>
              <a:rPr lang="hu-HU" dirty="0"/>
              <a:t>A</a:t>
            </a:r>
            <a:r>
              <a:rPr lang="hu-HU" dirty="0" smtClean="0"/>
              <a:t> </a:t>
            </a:r>
            <a:r>
              <a:rPr lang="hu-HU" dirty="0"/>
              <a:t>hátrányos helyzetű kisvárosi cigány népesség mobilitási </a:t>
            </a:r>
            <a:r>
              <a:rPr lang="hu-HU" dirty="0" smtClean="0"/>
              <a:t>stratégiái: </a:t>
            </a:r>
            <a:r>
              <a:rPr lang="hu-HU" b="1" dirty="0"/>
              <a:t>az ismerős terek és viszonyok </a:t>
            </a:r>
            <a:r>
              <a:rPr lang="hu-HU" b="1" dirty="0" smtClean="0"/>
              <a:t>biztonsága, </a:t>
            </a:r>
            <a:r>
              <a:rPr lang="hu-HU" b="1" dirty="0"/>
              <a:t>patrónus-kliens </a:t>
            </a:r>
            <a:r>
              <a:rPr lang="hu-HU" b="1" dirty="0" smtClean="0"/>
              <a:t>kapcsolatok. </a:t>
            </a:r>
          </a:p>
          <a:p>
            <a:r>
              <a:rPr lang="hu-HU" dirty="0" smtClean="0"/>
              <a:t>A </a:t>
            </a:r>
            <a:r>
              <a:rPr lang="hu-HU" b="1" dirty="0" err="1"/>
              <a:t>klientelista</a:t>
            </a:r>
            <a:r>
              <a:rPr lang="hu-HU" b="1" dirty="0"/>
              <a:t> viszonyokon keresztüli mobilitás </a:t>
            </a:r>
            <a:r>
              <a:rPr lang="hu-HU" dirty="0" smtClean="0"/>
              <a:t>szembe mehet </a:t>
            </a:r>
            <a:r>
              <a:rPr lang="hu-HU" dirty="0"/>
              <a:t>az </a:t>
            </a:r>
            <a:r>
              <a:rPr lang="hu-HU" b="1" dirty="0"/>
              <a:t>oktatás útján történő társadalmi </a:t>
            </a:r>
            <a:r>
              <a:rPr lang="hu-HU" b="1" dirty="0" smtClean="0"/>
              <a:t>mobilitás </a:t>
            </a:r>
            <a:r>
              <a:rPr lang="hu-HU" dirty="0"/>
              <a:t>elvével, máskor inkább kiegészíti </a:t>
            </a:r>
            <a:r>
              <a:rPr lang="hu-HU" dirty="0" smtClean="0"/>
              <a:t>azt.</a:t>
            </a:r>
            <a:endParaRPr lang="hu-HU" dirty="0"/>
          </a:p>
        </p:txBody>
      </p:sp>
    </p:spTree>
    <p:extLst>
      <p:ext uri="{BB962C8B-B14F-4D97-AF65-F5344CB8AC3E}">
        <p14:creationId xmlns:p14="http://schemas.microsoft.com/office/powerpoint/2010/main" val="3877445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smtClean="0"/>
              <a:t>Utak a „középosztályba” 1</a:t>
            </a:r>
            <a:r>
              <a:rPr lang="hu-HU" b="1" dirty="0" smtClean="0"/>
              <a:t>.:</a:t>
            </a:r>
            <a:r>
              <a:rPr lang="hu-HU" b="1" dirty="0"/>
              <a:t> </a:t>
            </a:r>
            <a:r>
              <a:rPr lang="hu-HU" b="1" dirty="0" smtClean="0"/>
              <a:t>d</a:t>
            </a:r>
            <a:r>
              <a:rPr lang="hu-HU" b="1" dirty="0" smtClean="0"/>
              <a:t>iplomás </a:t>
            </a:r>
            <a:r>
              <a:rPr lang="hu-HU" b="1" dirty="0"/>
              <a:t>és fehér galléros (érettségit elváró?) pozíciók</a:t>
            </a:r>
          </a:p>
        </p:txBody>
      </p:sp>
      <p:sp>
        <p:nvSpPr>
          <p:cNvPr id="3" name="Tartalom helye 2"/>
          <p:cNvSpPr>
            <a:spLocks noGrp="1"/>
          </p:cNvSpPr>
          <p:nvPr>
            <p:ph idx="1"/>
          </p:nvPr>
        </p:nvSpPr>
        <p:spPr/>
        <p:txBody>
          <a:bodyPr>
            <a:normAutofit/>
          </a:bodyPr>
          <a:lstStyle/>
          <a:p>
            <a:pPr marL="0" indent="0">
              <a:buNone/>
            </a:pPr>
            <a:endParaRPr lang="hu-HU" dirty="0"/>
          </a:p>
          <a:p>
            <a:r>
              <a:rPr lang="hu-HU" dirty="0" smtClean="0"/>
              <a:t>„Több” felsőoktatásban továbbtanuló fiatal: zömmel közeli, alacsonyabb presztízsű intézmények (velük, mi lesz, nem tudjuk még)</a:t>
            </a:r>
          </a:p>
          <a:p>
            <a:r>
              <a:rPr lang="hu-HU" dirty="0" smtClean="0"/>
              <a:t>Létező diplomás, fehérgalléros romák: alacsony fizetett, munkaerőhiánnyal küzdő </a:t>
            </a:r>
            <a:r>
              <a:rPr lang="hu-HU" dirty="0" smtClean="0"/>
              <a:t>területek</a:t>
            </a:r>
            <a:r>
              <a:rPr lang="hu-HU" dirty="0"/>
              <a:t>:</a:t>
            </a:r>
            <a:r>
              <a:rPr lang="hu-HU" dirty="0" smtClean="0"/>
              <a:t> </a:t>
            </a:r>
            <a:r>
              <a:rPr lang="hu-HU" dirty="0" smtClean="0"/>
              <a:t>szociális szféra, oktatás alsóbb szegmensei, egészségügy</a:t>
            </a:r>
            <a:r>
              <a:rPr lang="hu-HU" dirty="0" smtClean="0"/>
              <a:t>, rendőrség</a:t>
            </a:r>
          </a:p>
          <a:p>
            <a:r>
              <a:rPr lang="hu-HU" dirty="0" smtClean="0"/>
              <a:t> </a:t>
            </a:r>
            <a:r>
              <a:rPr lang="hu-HU" dirty="0"/>
              <a:t>H</a:t>
            </a:r>
            <a:r>
              <a:rPr lang="hu-HU" dirty="0" smtClean="0"/>
              <a:t>elyi </a:t>
            </a:r>
            <a:r>
              <a:rPr lang="hu-HU" dirty="0" smtClean="0"/>
              <a:t>kapcsolatok, patrónus-kliens viszonyok fontossága</a:t>
            </a:r>
          </a:p>
          <a:p>
            <a:r>
              <a:rPr lang="hu-HU" dirty="0" smtClean="0"/>
              <a:t>Helyben magasabb presztízsű </a:t>
            </a:r>
            <a:r>
              <a:rPr lang="hu-HU" dirty="0" err="1" smtClean="0"/>
              <a:t>pl</a:t>
            </a:r>
            <a:r>
              <a:rPr lang="hu-HU" dirty="0" smtClean="0"/>
              <a:t> tanár, önkormányzati dolgozó kevésbé nyitottak</a:t>
            </a:r>
          </a:p>
          <a:p>
            <a:endParaRPr lang="hu-HU" dirty="0"/>
          </a:p>
        </p:txBody>
      </p:sp>
    </p:spTree>
    <p:extLst>
      <p:ext uri="{BB962C8B-B14F-4D97-AF65-F5344CB8AC3E}">
        <p14:creationId xmlns:p14="http://schemas.microsoft.com/office/powerpoint/2010/main" val="2813915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smtClean="0"/>
              <a:t>Az érettségi</a:t>
            </a:r>
            <a:endParaRPr lang="hu-HU" b="1" dirty="0"/>
          </a:p>
        </p:txBody>
      </p:sp>
      <p:sp>
        <p:nvSpPr>
          <p:cNvPr id="3" name="Tartalom helye 2"/>
          <p:cNvSpPr>
            <a:spLocks noGrp="1"/>
          </p:cNvSpPr>
          <p:nvPr>
            <p:ph idx="1"/>
          </p:nvPr>
        </p:nvSpPr>
        <p:spPr/>
        <p:txBody>
          <a:bodyPr>
            <a:normAutofit fontScale="92500" lnSpcReduction="10000"/>
          </a:bodyPr>
          <a:lstStyle/>
          <a:p>
            <a:r>
              <a:rPr lang="hu-HU" dirty="0" smtClean="0"/>
              <a:t>„Egyre többen” érettségiznek.</a:t>
            </a:r>
          </a:p>
          <a:p>
            <a:r>
              <a:rPr lang="hu-HU" dirty="0" smtClean="0"/>
              <a:t>Az aspirációiban </a:t>
            </a:r>
            <a:r>
              <a:rPr lang="hu-HU" dirty="0"/>
              <a:t>kiemelt szimbolikus értékkel </a:t>
            </a:r>
            <a:r>
              <a:rPr lang="hu-HU" dirty="0" smtClean="0"/>
              <a:t>bír. </a:t>
            </a:r>
            <a:r>
              <a:rPr lang="hu-HU" dirty="0"/>
              <a:t>H</a:t>
            </a:r>
            <a:r>
              <a:rPr lang="hu-HU" dirty="0" smtClean="0"/>
              <a:t>elyi </a:t>
            </a:r>
            <a:r>
              <a:rPr lang="hu-HU" dirty="0"/>
              <a:t>szakmunkásképző intézmények egyfajta rosszhírű gyűjtőhelynek számítanak. </a:t>
            </a:r>
            <a:endParaRPr lang="hu-HU" dirty="0" smtClean="0"/>
          </a:p>
          <a:p>
            <a:r>
              <a:rPr lang="hu-HU" dirty="0" smtClean="0"/>
              <a:t>Az </a:t>
            </a:r>
            <a:r>
              <a:rPr lang="hu-HU" dirty="0"/>
              <a:t>érettségi konkrét </a:t>
            </a:r>
            <a:r>
              <a:rPr lang="hu-HU" dirty="0" smtClean="0"/>
              <a:t>hasznának ambivalenciái: </a:t>
            </a:r>
            <a:r>
              <a:rPr lang="hu-HU" dirty="0" smtClean="0"/>
              <a:t>presztízs</a:t>
            </a:r>
            <a:r>
              <a:rPr lang="hu-HU" dirty="0" smtClean="0"/>
              <a:t>, de helyben </a:t>
            </a:r>
            <a:r>
              <a:rPr lang="hu-HU" dirty="0"/>
              <a:t>nem sokat ér, </a:t>
            </a:r>
            <a:r>
              <a:rPr lang="hu-HU" dirty="0" smtClean="0"/>
              <a:t>ha nincs kapcsolati tőke még </a:t>
            </a:r>
            <a:r>
              <a:rPr lang="hu-HU" dirty="0"/>
              <a:t>szakmával együtt </a:t>
            </a:r>
            <a:r>
              <a:rPr lang="hu-HU" dirty="0" smtClean="0"/>
              <a:t>is. Sokan </a:t>
            </a:r>
            <a:r>
              <a:rPr lang="hu-HU" dirty="0"/>
              <a:t>így is a közeli gyárak </a:t>
            </a:r>
            <a:r>
              <a:rPr lang="hu-HU" dirty="0" err="1"/>
              <a:t>futószalagainál</a:t>
            </a:r>
            <a:r>
              <a:rPr lang="hu-HU" dirty="0"/>
              <a:t> kötnek ki. </a:t>
            </a:r>
            <a:r>
              <a:rPr lang="hu-HU" b="1" dirty="0" smtClean="0"/>
              <a:t>Oktatás útján szerzett tőkék és kapcsolati tőke viszonya</a:t>
            </a:r>
          </a:p>
          <a:p>
            <a:r>
              <a:rPr lang="hu-HU" dirty="0" smtClean="0"/>
              <a:t>Érettségi, mint időhúzás: szakma szerzés után nem tudnak elhelyezkedni viszont </a:t>
            </a:r>
            <a:r>
              <a:rPr lang="hu-HU" dirty="0"/>
              <a:t>aspirációik túlmutatnak </a:t>
            </a:r>
            <a:r>
              <a:rPr lang="hu-HU" dirty="0" smtClean="0"/>
              <a:t>„</a:t>
            </a:r>
            <a:r>
              <a:rPr lang="hu-HU" dirty="0" err="1"/>
              <a:t>munakerő-tartaléksereg</a:t>
            </a:r>
            <a:r>
              <a:rPr lang="hu-HU" dirty="0"/>
              <a:t>” </a:t>
            </a:r>
            <a:r>
              <a:rPr lang="hu-HU" dirty="0" smtClean="0"/>
              <a:t>pozíció </a:t>
            </a:r>
            <a:r>
              <a:rPr lang="hu-HU" dirty="0" err="1" smtClean="0"/>
              <a:t>elgogadásán</a:t>
            </a:r>
            <a:r>
              <a:rPr lang="hu-HU" dirty="0" smtClean="0"/>
              <a:t>. </a:t>
            </a:r>
            <a:r>
              <a:rPr lang="hu-HU" dirty="0"/>
              <a:t>Az, hogy az érettségi megszerzése milyen valós lehetőségeket jelent majd, még szintén kevés tudásunk van.</a:t>
            </a:r>
          </a:p>
          <a:p>
            <a:endParaRPr lang="hu-HU" dirty="0"/>
          </a:p>
        </p:txBody>
      </p:sp>
    </p:spTree>
    <p:extLst>
      <p:ext uri="{BB962C8B-B14F-4D97-AF65-F5344CB8AC3E}">
        <p14:creationId xmlns:p14="http://schemas.microsoft.com/office/powerpoint/2010/main" val="3564741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smtClean="0"/>
              <a:t>Utak a középosztályba II.: </a:t>
            </a:r>
            <a:r>
              <a:rPr lang="hu-HU" b="1" dirty="0" smtClean="0"/>
              <a:t>szakmák </a:t>
            </a:r>
            <a:r>
              <a:rPr lang="hu-HU" b="1" dirty="0" smtClean="0"/>
              <a:t>1.</a:t>
            </a:r>
            <a:endParaRPr lang="hu-HU" b="1" dirty="0"/>
          </a:p>
        </p:txBody>
      </p:sp>
      <p:sp>
        <p:nvSpPr>
          <p:cNvPr id="3" name="Tartalom helye 2"/>
          <p:cNvSpPr>
            <a:spLocks noGrp="1"/>
          </p:cNvSpPr>
          <p:nvPr>
            <p:ph idx="1"/>
          </p:nvPr>
        </p:nvSpPr>
        <p:spPr/>
        <p:txBody>
          <a:bodyPr>
            <a:normAutofit fontScale="70000" lnSpcReduction="20000"/>
          </a:bodyPr>
          <a:lstStyle/>
          <a:p>
            <a:pPr marL="0" indent="0">
              <a:buNone/>
            </a:pPr>
            <a:r>
              <a:rPr lang="hu-HU" b="1" dirty="0" smtClean="0"/>
              <a:t>1.Szakmák-mismatch a szakember hiány és a „munkaerő felesleg” között</a:t>
            </a:r>
            <a:r>
              <a:rPr lang="hu-HU" dirty="0" smtClean="0"/>
              <a:t>, okok:</a:t>
            </a:r>
          </a:p>
          <a:p>
            <a:pPr>
              <a:buFont typeface="Wingdings" panose="05000000000000000000" pitchFamily="2" charset="2"/>
              <a:buChar char="§"/>
            </a:pPr>
            <a:r>
              <a:rPr lang="hu-HU" dirty="0" smtClean="0"/>
              <a:t>Oktatási rendszer</a:t>
            </a:r>
          </a:p>
          <a:p>
            <a:pPr>
              <a:buFont typeface="Wingdings" panose="05000000000000000000" pitchFamily="2" charset="2"/>
              <a:buChar char="Ø"/>
            </a:pPr>
            <a:r>
              <a:rPr lang="hu-HU" sz="2500" dirty="0" smtClean="0"/>
              <a:t>White </a:t>
            </a:r>
            <a:r>
              <a:rPr lang="hu-HU" sz="2500" dirty="0" err="1" smtClean="0"/>
              <a:t>flight</a:t>
            </a:r>
            <a:r>
              <a:rPr lang="hu-HU" sz="2500" dirty="0" smtClean="0"/>
              <a:t>, romák diszkriminációja, minél több a roma, annál </a:t>
            </a:r>
            <a:r>
              <a:rPr lang="hu-HU" sz="2500" dirty="0" err="1" smtClean="0"/>
              <a:t>színvonaltalabbnak</a:t>
            </a:r>
            <a:r>
              <a:rPr lang="hu-HU" sz="2500" dirty="0" smtClean="0"/>
              <a:t> látják az intézményt-középosztály menekül.</a:t>
            </a:r>
          </a:p>
          <a:p>
            <a:pPr>
              <a:buFont typeface="Wingdings" panose="05000000000000000000" pitchFamily="2" charset="2"/>
              <a:buChar char="Ø"/>
            </a:pPr>
            <a:r>
              <a:rPr lang="hu-HU" sz="2500" dirty="0" smtClean="0"/>
              <a:t>Szakképzők, alacsony presztízsű, </a:t>
            </a:r>
            <a:r>
              <a:rPr lang="hu-HU" sz="2500" dirty="0" err="1" smtClean="0"/>
              <a:t>hátráshelyzetű</a:t>
            </a:r>
            <a:r>
              <a:rPr lang="hu-HU" sz="2500" dirty="0" smtClean="0"/>
              <a:t> diákok gyűjtőhelye, nehéz megtanulni a szakmát</a:t>
            </a:r>
          </a:p>
          <a:p>
            <a:pPr>
              <a:buFont typeface="Wingdings" panose="05000000000000000000" pitchFamily="2" charset="2"/>
              <a:buChar char="Ø"/>
            </a:pPr>
            <a:r>
              <a:rPr lang="hu-HU" sz="2500" dirty="0" smtClean="0"/>
              <a:t>Szakgimnáziumok: </a:t>
            </a:r>
            <a:r>
              <a:rPr lang="hu-HU" sz="2500" dirty="0" err="1" smtClean="0"/>
              <a:t>hátrányoshelyzetű</a:t>
            </a:r>
            <a:r>
              <a:rPr lang="hu-HU" sz="2500" dirty="0" smtClean="0"/>
              <a:t>, romaként nehéz bejutni, több otthonról hozott tőkét igényel</a:t>
            </a:r>
          </a:p>
          <a:p>
            <a:pPr>
              <a:buFont typeface="Wingdings" panose="05000000000000000000" pitchFamily="2" charset="2"/>
              <a:buChar char="§"/>
            </a:pPr>
            <a:r>
              <a:rPr lang="hu-HU" dirty="0" smtClean="0"/>
              <a:t>Habitus és </a:t>
            </a:r>
            <a:r>
              <a:rPr lang="hu-HU" dirty="0" err="1" smtClean="0"/>
              <a:t>soft</a:t>
            </a:r>
            <a:r>
              <a:rPr lang="hu-HU" dirty="0" smtClean="0"/>
              <a:t> </a:t>
            </a:r>
            <a:r>
              <a:rPr lang="hu-HU" dirty="0" err="1" smtClean="0"/>
              <a:t>skillek</a:t>
            </a:r>
            <a:endParaRPr lang="hu-HU" dirty="0" smtClean="0"/>
          </a:p>
          <a:p>
            <a:pPr>
              <a:buFont typeface="Wingdings" panose="05000000000000000000" pitchFamily="2" charset="2"/>
              <a:buChar char="Ø"/>
            </a:pPr>
            <a:r>
              <a:rPr lang="hu-HU" sz="2000" dirty="0"/>
              <a:t>a munkavégzés kisebb vállalkozások keretében történik, mint villany, gáz és vízvezeték szerelés, szobafestés stb. </a:t>
            </a:r>
            <a:endParaRPr lang="hu-HU" sz="2000" dirty="0" smtClean="0"/>
          </a:p>
          <a:p>
            <a:pPr>
              <a:buFont typeface="Wingdings" panose="05000000000000000000" pitchFamily="2" charset="2"/>
              <a:buChar char="Ø"/>
            </a:pPr>
            <a:r>
              <a:rPr lang="hu-HU" sz="2000" dirty="0" smtClean="0"/>
              <a:t>A </a:t>
            </a:r>
            <a:r>
              <a:rPr lang="hu-HU" sz="2000" dirty="0"/>
              <a:t>szakma igazi </a:t>
            </a:r>
            <a:r>
              <a:rPr lang="hu-HU" sz="2000" dirty="0" smtClean="0"/>
              <a:t>elsajátítása </a:t>
            </a:r>
            <a:r>
              <a:rPr lang="hu-HU" sz="2000" dirty="0"/>
              <a:t>mindig is a munkaerőpiacon és nem feltétlen az iskolában történt, </a:t>
            </a:r>
            <a:r>
              <a:rPr lang="hu-HU" sz="2000" dirty="0" smtClean="0"/>
              <a:t>de </a:t>
            </a:r>
            <a:r>
              <a:rPr lang="hu-HU" sz="2000" dirty="0"/>
              <a:t>a munkaerőpiac mai feltételei között nincs meg sem az idő sem az energia a pedagógiai feladatokra</a:t>
            </a:r>
            <a:r>
              <a:rPr lang="hu-HU" sz="2000" dirty="0" smtClean="0"/>
              <a:t>.</a:t>
            </a:r>
          </a:p>
          <a:p>
            <a:pPr>
              <a:buFont typeface="Wingdings" panose="05000000000000000000" pitchFamily="2" charset="2"/>
              <a:buChar char="Ø"/>
            </a:pPr>
            <a:r>
              <a:rPr lang="hu-HU" sz="2000" dirty="0" smtClean="0"/>
              <a:t> </a:t>
            </a:r>
            <a:r>
              <a:rPr lang="hu-HU" sz="2000" dirty="0"/>
              <a:t>A „szaki” </a:t>
            </a:r>
            <a:r>
              <a:rPr lang="hu-HU" sz="2000" dirty="0" smtClean="0"/>
              <a:t>pozíció:erőteljesen </a:t>
            </a:r>
            <a:r>
              <a:rPr lang="hu-HU" sz="2000" dirty="0"/>
              <a:t>többségi, a munkás és a vállalkozó határán lévő  </a:t>
            </a:r>
            <a:r>
              <a:rPr lang="hu-HU" sz="2000" dirty="0" smtClean="0"/>
              <a:t>pozíciót, a </a:t>
            </a:r>
            <a:r>
              <a:rPr lang="hu-HU" sz="2000" dirty="0"/>
              <a:t>rá jellemző </a:t>
            </a:r>
            <a:r>
              <a:rPr lang="hu-HU" sz="2000" dirty="0" smtClean="0"/>
              <a:t>tőkékkel </a:t>
            </a:r>
            <a:r>
              <a:rPr lang="hu-HU" sz="2000" dirty="0"/>
              <a:t>a többségi lét jelöletlenségének védelme (kapcsolati tőke a fizetőképes kereslethez), bizonyos fokú önállóság, autonómia, bürokráciában való jártasság</a:t>
            </a:r>
            <a:r>
              <a:rPr lang="hu-HU" sz="2000" dirty="0" smtClean="0"/>
              <a:t>.</a:t>
            </a:r>
          </a:p>
          <a:p>
            <a:pPr>
              <a:buFont typeface="Wingdings" panose="05000000000000000000" pitchFamily="2" charset="2"/>
              <a:buChar char="Ø"/>
            </a:pPr>
            <a:r>
              <a:rPr lang="hu-HU" sz="2000" dirty="0" smtClean="0"/>
              <a:t> </a:t>
            </a:r>
            <a:r>
              <a:rPr lang="hu-HU" sz="2000" dirty="0"/>
              <a:t>Ezek </a:t>
            </a:r>
            <a:r>
              <a:rPr lang="hu-HU" sz="2000" dirty="0" err="1" smtClean="0"/>
              <a:t>habituális</a:t>
            </a:r>
            <a:r>
              <a:rPr lang="hu-HU" sz="2000" dirty="0" smtClean="0"/>
              <a:t> készségek, </a:t>
            </a:r>
            <a:r>
              <a:rPr lang="hu-HU" sz="2000" dirty="0"/>
              <a:t>az oktatási rendszerben nehezen ruház fel </a:t>
            </a:r>
            <a:r>
              <a:rPr lang="hu-HU" sz="2000" dirty="0" smtClean="0"/>
              <a:t>velük.</a:t>
            </a:r>
          </a:p>
          <a:p>
            <a:pPr>
              <a:buFont typeface="Wingdings" panose="05000000000000000000" pitchFamily="2" charset="2"/>
              <a:buChar char="Ø"/>
            </a:pPr>
            <a:r>
              <a:rPr lang="hu-HU" sz="2000" dirty="0" smtClean="0"/>
              <a:t>Tereptapasztalatink </a:t>
            </a:r>
            <a:r>
              <a:rPr lang="hu-HU" sz="2000" dirty="0"/>
              <a:t>alapján úgy tűnik, hogy e két réteg közti kapcsolódásnak igen csekély beágyazottsága és története van a helyi viszonyok között, márpedig egy olyan erősen informális kapcsolódást is igénylő részben pedagógiai viszony, mint „szaki” és beosztottja közötti kapcsolat, ezt követelné meg.</a:t>
            </a:r>
          </a:p>
          <a:p>
            <a:pPr marL="0" indent="0">
              <a:buNone/>
            </a:pPr>
            <a:endParaRPr lang="hu-HU" sz="2900" dirty="0" smtClean="0"/>
          </a:p>
          <a:p>
            <a:pPr marL="0" indent="0">
              <a:buNone/>
            </a:pPr>
            <a:endParaRPr lang="hu-HU" sz="2000" dirty="0" smtClean="0"/>
          </a:p>
          <a:p>
            <a:pPr>
              <a:buFont typeface="Wingdings" panose="05000000000000000000" pitchFamily="2" charset="2"/>
              <a:buChar char="Ø"/>
            </a:pPr>
            <a:endParaRPr lang="hu-HU" sz="2000" dirty="0"/>
          </a:p>
        </p:txBody>
      </p:sp>
    </p:spTree>
    <p:extLst>
      <p:ext uri="{BB962C8B-B14F-4D97-AF65-F5344CB8AC3E}">
        <p14:creationId xmlns:p14="http://schemas.microsoft.com/office/powerpoint/2010/main" val="2165183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Szakmák 2-4.</a:t>
            </a:r>
            <a:endParaRPr lang="hu-HU" dirty="0"/>
          </a:p>
        </p:txBody>
      </p:sp>
      <p:sp>
        <p:nvSpPr>
          <p:cNvPr id="3" name="Tartalom helye 2"/>
          <p:cNvSpPr>
            <a:spLocks noGrp="1"/>
          </p:cNvSpPr>
          <p:nvPr>
            <p:ph idx="1"/>
          </p:nvPr>
        </p:nvSpPr>
        <p:spPr/>
        <p:txBody>
          <a:bodyPr>
            <a:normAutofit/>
          </a:bodyPr>
          <a:lstStyle/>
          <a:p>
            <a:pPr marL="0" indent="0">
              <a:buNone/>
            </a:pPr>
            <a:r>
              <a:rPr lang="hu-HU" sz="2000" dirty="0" smtClean="0"/>
              <a:t>2</a:t>
            </a:r>
            <a:r>
              <a:rPr lang="hu-HU" dirty="0" smtClean="0"/>
              <a:t>. </a:t>
            </a:r>
            <a:r>
              <a:rPr lang="hu-HU" sz="2000" b="1" dirty="0"/>
              <a:t>S</a:t>
            </a:r>
            <a:r>
              <a:rPr lang="hu-HU" sz="2000" b="1" dirty="0" smtClean="0"/>
              <a:t>zakmák</a:t>
            </a:r>
            <a:r>
              <a:rPr lang="hu-HU" sz="2000" b="1" dirty="0" smtClean="0"/>
              <a:t>, ahol megvan a </a:t>
            </a:r>
            <a:r>
              <a:rPr lang="hu-HU" sz="2000" b="1" dirty="0" err="1" smtClean="0"/>
              <a:t>match</a:t>
            </a:r>
            <a:r>
              <a:rPr lang="hu-HU" sz="2000" b="1" dirty="0" smtClean="0"/>
              <a:t>, okok</a:t>
            </a:r>
            <a:r>
              <a:rPr lang="hu-HU" sz="2000" dirty="0" smtClean="0"/>
              <a:t>:</a:t>
            </a:r>
          </a:p>
          <a:p>
            <a:pPr>
              <a:buFont typeface="Wingdings" panose="05000000000000000000" pitchFamily="2" charset="2"/>
              <a:buChar char="Ø"/>
            </a:pPr>
            <a:r>
              <a:rPr lang="hu-HU" sz="2000" dirty="0" smtClean="0"/>
              <a:t>Ahol megvannak az informális pedagógia működéséhez szükséges feltételek: vállalkozó és beosztott ismerik egymás, </a:t>
            </a:r>
            <a:r>
              <a:rPr lang="hu-HU" sz="2000" dirty="0" smtClean="0"/>
              <a:t>hasonló </a:t>
            </a:r>
            <a:r>
              <a:rPr lang="hu-HU" sz="2000" dirty="0" err="1" smtClean="0"/>
              <a:t>network</a:t>
            </a:r>
            <a:r>
              <a:rPr lang="hu-HU" sz="2000" dirty="0" smtClean="0"/>
              <a:t>, hasonló habitus </a:t>
            </a:r>
            <a:r>
              <a:rPr lang="hu-HU" sz="2000" dirty="0" err="1" smtClean="0"/>
              <a:t>pl</a:t>
            </a:r>
            <a:r>
              <a:rPr lang="hu-HU" sz="2000" dirty="0" smtClean="0"/>
              <a:t> építőipar, roma vállalkozók, kőműves szakma, burkoló</a:t>
            </a:r>
          </a:p>
          <a:p>
            <a:pPr>
              <a:buFont typeface="Wingdings" panose="05000000000000000000" pitchFamily="2" charset="2"/>
              <a:buChar char="Ø"/>
            </a:pPr>
            <a:r>
              <a:rPr lang="hu-HU" sz="2000" dirty="0" smtClean="0"/>
              <a:t>Ahol nincs akkora szükség informális pedagógiára </a:t>
            </a:r>
            <a:r>
              <a:rPr lang="hu-HU" sz="2000" dirty="0" err="1" smtClean="0"/>
              <a:t>pl</a:t>
            </a:r>
            <a:r>
              <a:rPr lang="hu-HU" sz="2000" dirty="0" smtClean="0"/>
              <a:t> felszolgáló, eladó</a:t>
            </a:r>
          </a:p>
          <a:p>
            <a:pPr marL="0" indent="0">
              <a:buNone/>
            </a:pPr>
            <a:r>
              <a:rPr lang="hu-HU" sz="2000" dirty="0" smtClean="0"/>
              <a:t>3. „Kivételek”, amit valakinek az individuális kiemelkedése tett lehetővé, ez a személy az utána jövőknek, jellemzően rokonságának, fontos kapcsolati tőkeként szolgál. Nyomdász példa</a:t>
            </a:r>
            <a:endParaRPr lang="hu-HU" sz="2000" dirty="0"/>
          </a:p>
          <a:p>
            <a:pPr marL="0" indent="0">
              <a:buNone/>
            </a:pPr>
            <a:r>
              <a:rPr lang="hu-HU" sz="2000" dirty="0" smtClean="0"/>
              <a:t>4. Rózsaszíngalléros pozíciók:</a:t>
            </a:r>
          </a:p>
          <a:p>
            <a:pPr>
              <a:buFont typeface="Wingdings" panose="05000000000000000000" pitchFamily="2" charset="2"/>
              <a:buChar char="§"/>
            </a:pPr>
            <a:r>
              <a:rPr lang="hu-HU" sz="2000" dirty="0" smtClean="0"/>
              <a:t>Szépségipar alsóbb szegmense (fodrász, műkörmös, szempillás), </a:t>
            </a:r>
            <a:r>
              <a:rPr lang="hu-HU" sz="2000" dirty="0" err="1" smtClean="0"/>
              <a:t>rasszizált</a:t>
            </a:r>
            <a:r>
              <a:rPr lang="hu-HU" sz="2000" dirty="0" smtClean="0"/>
              <a:t> testek miatt</a:t>
            </a:r>
          </a:p>
          <a:p>
            <a:pPr>
              <a:buFont typeface="Wingdings" panose="05000000000000000000" pitchFamily="2" charset="2"/>
              <a:buChar char="§"/>
            </a:pPr>
            <a:r>
              <a:rPr lang="hu-HU" sz="2000" dirty="0"/>
              <a:t>Ezek a </a:t>
            </a:r>
            <a:r>
              <a:rPr lang="hu-HU" sz="2000" dirty="0" smtClean="0"/>
              <a:t>szakmák </a:t>
            </a:r>
            <a:r>
              <a:rPr lang="hu-HU" sz="2000" dirty="0"/>
              <a:t>maximálisan beágyazottak a roma közegekbe, hiszen a nem csak onnan rekrutálódik a vendégkör, hanem ennek a vendégkörnek hasonló ízlésvilága és habitusa van a szolgáltatást végzővel. </a:t>
            </a:r>
            <a:endParaRPr lang="hu-HU" sz="2000" dirty="0" smtClean="0"/>
          </a:p>
        </p:txBody>
      </p:sp>
    </p:spTree>
    <p:extLst>
      <p:ext uri="{BB962C8B-B14F-4D97-AF65-F5344CB8AC3E}">
        <p14:creationId xmlns:p14="http://schemas.microsoft.com/office/powerpoint/2010/main" val="3004813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smtClean="0"/>
              <a:t>Roma vállalkozók</a:t>
            </a:r>
            <a:endParaRPr lang="hu-HU" b="1" dirty="0"/>
          </a:p>
        </p:txBody>
      </p:sp>
      <p:sp>
        <p:nvSpPr>
          <p:cNvPr id="3" name="Tartalom helye 2"/>
          <p:cNvSpPr>
            <a:spLocks noGrp="1"/>
          </p:cNvSpPr>
          <p:nvPr>
            <p:ph idx="1"/>
          </p:nvPr>
        </p:nvSpPr>
        <p:spPr/>
        <p:txBody>
          <a:bodyPr/>
          <a:lstStyle/>
          <a:p>
            <a:r>
              <a:rPr lang="hu-HU" dirty="0" smtClean="0"/>
              <a:t>Közösségen belüli kapcsolati tőke, hozzáférés az olcsó roma munkaerőhöz (építőipar, mezőgazdaság, vendéglátás)</a:t>
            </a:r>
          </a:p>
          <a:p>
            <a:r>
              <a:rPr lang="hu-HU" dirty="0" smtClean="0"/>
              <a:t>Többségi kapcsolati tőke, jellemzően a patrónus-kliens viszonyokból</a:t>
            </a:r>
          </a:p>
          <a:p>
            <a:r>
              <a:rPr lang="hu-HU" dirty="0" smtClean="0"/>
              <a:t>Lokalitáshoz kötődő </a:t>
            </a:r>
            <a:r>
              <a:rPr lang="hu-HU" dirty="0" err="1"/>
              <a:t>k</a:t>
            </a:r>
            <a:r>
              <a:rPr lang="hu-HU" dirty="0" err="1" smtClean="0"/>
              <a:t>lientelista</a:t>
            </a:r>
            <a:r>
              <a:rPr lang="hu-HU" dirty="0" smtClean="0"/>
              <a:t> viszonyok jelentősége</a:t>
            </a:r>
          </a:p>
          <a:p>
            <a:r>
              <a:rPr lang="hu-HU" dirty="0" smtClean="0"/>
              <a:t>Lokalitáson túlmutató, nemzeti tőkésekhez és </a:t>
            </a:r>
            <a:r>
              <a:rPr lang="hu-HU" dirty="0" err="1" smtClean="0"/>
              <a:t>NER-hez</a:t>
            </a:r>
            <a:r>
              <a:rPr lang="hu-HU" dirty="0" smtClean="0"/>
              <a:t> kötődő </a:t>
            </a:r>
            <a:r>
              <a:rPr lang="hu-HU" dirty="0" err="1" smtClean="0"/>
              <a:t>klientelista</a:t>
            </a:r>
            <a:r>
              <a:rPr lang="hu-HU" dirty="0" smtClean="0"/>
              <a:t> viszonyok jelentősége</a:t>
            </a:r>
          </a:p>
          <a:p>
            <a:r>
              <a:rPr lang="hu-HU" dirty="0"/>
              <a:t>A roma vállalkozók felsőbb rétege mindenképpen a legerősebb lokálisan jelenlévő roma középosztályi szereplő</a:t>
            </a:r>
            <a:r>
              <a:rPr lang="hu-HU" dirty="0" smtClean="0"/>
              <a:t>.</a:t>
            </a:r>
          </a:p>
          <a:p>
            <a:r>
              <a:rPr lang="hu-HU" dirty="0" smtClean="0"/>
              <a:t>Rétegzett: </a:t>
            </a:r>
            <a:r>
              <a:rPr lang="hu-HU" dirty="0" err="1" smtClean="0"/>
              <a:t>prekártól</a:t>
            </a:r>
            <a:r>
              <a:rPr lang="hu-HU" dirty="0" smtClean="0"/>
              <a:t>, az helyben elismert középosztályig</a:t>
            </a:r>
            <a:endParaRPr lang="hu-HU" dirty="0"/>
          </a:p>
        </p:txBody>
      </p:sp>
    </p:spTree>
    <p:extLst>
      <p:ext uri="{BB962C8B-B14F-4D97-AF65-F5344CB8AC3E}">
        <p14:creationId xmlns:p14="http://schemas.microsoft.com/office/powerpoint/2010/main" val="3830692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r>
              <a:rPr lang="hu-HU" sz="3600" i="1" dirty="0"/>
              <a:t>Cigányság társadalmi mobilitásának hatása a kisvárosi társadalmakra</a:t>
            </a:r>
            <a:r>
              <a:rPr lang="hu-HU" sz="3600" dirty="0"/>
              <a:t/>
            </a:r>
            <a:br>
              <a:rPr lang="hu-HU" sz="3600" dirty="0"/>
            </a:br>
            <a:endParaRPr lang="hu-HU" sz="3600" dirty="0"/>
          </a:p>
        </p:txBody>
      </p:sp>
      <p:sp>
        <p:nvSpPr>
          <p:cNvPr id="3" name="Tartalom helye 2"/>
          <p:cNvSpPr>
            <a:spLocks noGrp="1"/>
          </p:cNvSpPr>
          <p:nvPr>
            <p:ph idx="1"/>
          </p:nvPr>
        </p:nvSpPr>
        <p:spPr/>
        <p:txBody>
          <a:bodyPr>
            <a:normAutofit fontScale="70000" lnSpcReduction="20000"/>
          </a:bodyPr>
          <a:lstStyle/>
          <a:p>
            <a:r>
              <a:rPr lang="hu-HU" dirty="0" smtClean="0"/>
              <a:t>Oktatási rendszert érő kihívások: kiürülés ellen </a:t>
            </a:r>
            <a:r>
              <a:rPr lang="hu-HU" dirty="0" err="1" smtClean="0"/>
              <a:t>rekrutálni</a:t>
            </a:r>
            <a:r>
              <a:rPr lang="hu-HU" dirty="0" smtClean="0"/>
              <a:t> a feltörekvő roma háztartások gyerekeiből, de elkerülni a </a:t>
            </a:r>
            <a:r>
              <a:rPr lang="hu-HU" dirty="0" err="1" smtClean="0"/>
              <a:t>white</a:t>
            </a:r>
            <a:r>
              <a:rPr lang="hu-HU" dirty="0" smtClean="0"/>
              <a:t> </a:t>
            </a:r>
            <a:r>
              <a:rPr lang="hu-HU" dirty="0" err="1" smtClean="0"/>
              <a:t>flight-et</a:t>
            </a:r>
            <a:endParaRPr lang="hu-HU" dirty="0" smtClean="0"/>
          </a:p>
          <a:p>
            <a:r>
              <a:rPr lang="hu-HU" dirty="0" smtClean="0"/>
              <a:t>Többség érzékeli a helyi cigányok osztályhelyzetének heterogénebbé válását, respektálja, de a „cigány” még mindig a szegénységet, lecsúszást, dezintegrációt jelenti számára</a:t>
            </a:r>
          </a:p>
          <a:p>
            <a:r>
              <a:rPr lang="hu-HU" dirty="0"/>
              <a:t>A</a:t>
            </a:r>
            <a:r>
              <a:rPr lang="hu-HU" dirty="0" smtClean="0"/>
              <a:t> </a:t>
            </a:r>
            <a:r>
              <a:rPr lang="hu-HU" dirty="0"/>
              <a:t>megnyíló pozíciók révén megjelennek cigányok olyan munkahelyeken, környékeken, társadalmi státuszokban, amelyekre korábban ritkábban volt példa. Ugyanakkor az oktatási rendszer révén új kirekesztő mechanizmusok is indulhatnak el, amelyet az alulfinanszírozottság még jobban </a:t>
            </a:r>
            <a:r>
              <a:rPr lang="hu-HU" dirty="0" smtClean="0"/>
              <a:t>előrelendít. Az </a:t>
            </a:r>
            <a:r>
              <a:rPr lang="hu-HU" dirty="0"/>
              <a:t>általános </a:t>
            </a:r>
            <a:r>
              <a:rPr lang="hu-HU" dirty="0" smtClean="0"/>
              <a:t>iskolákat jobban érint. Az </a:t>
            </a:r>
            <a:r>
              <a:rPr lang="hu-HU" dirty="0"/>
              <a:t>egyházi fenntartású általános iskolák járulnak hozzá ahhoz, hogy a többségi tőke erős rétegek „védve legyenek” a tőke szegényebb, köztük cigány családok gyermekeitől </a:t>
            </a:r>
            <a:endParaRPr lang="hu-HU" dirty="0" smtClean="0"/>
          </a:p>
          <a:p>
            <a:r>
              <a:rPr lang="hu-HU" dirty="0"/>
              <a:t>A demográfiai változások és a munkaerőhiány azonban a helyi elit és a </a:t>
            </a:r>
            <a:r>
              <a:rPr lang="hu-HU" dirty="0" err="1"/>
              <a:t>hátrányoshelyztű</a:t>
            </a:r>
            <a:r>
              <a:rPr lang="hu-HU" dirty="0"/>
              <a:t> roma csoportok viszonyában is változásokat indított </a:t>
            </a:r>
            <a:r>
              <a:rPr lang="hu-HU" dirty="0" smtClean="0"/>
              <a:t>el, helyi elit szövetségeseket kereshet a roma középosztályból (lásd roma vállalkozók)</a:t>
            </a:r>
          </a:p>
          <a:p>
            <a:pPr>
              <a:buFont typeface="Wingdings" panose="05000000000000000000" pitchFamily="2" charset="2"/>
              <a:buChar char="Ø"/>
            </a:pPr>
            <a:r>
              <a:rPr lang="hu-HU" sz="2300" dirty="0" smtClean="0"/>
              <a:t>Roma szavaztok száma </a:t>
            </a:r>
            <a:r>
              <a:rPr lang="hu-HU" sz="2300" dirty="0" err="1" smtClean="0"/>
              <a:t>felértékelődik-politikai</a:t>
            </a:r>
            <a:r>
              <a:rPr lang="hu-HU" sz="2300" dirty="0" smtClean="0"/>
              <a:t> </a:t>
            </a:r>
            <a:r>
              <a:rPr lang="hu-HU" sz="2300" dirty="0" err="1" smtClean="0"/>
              <a:t>klientelizmus</a:t>
            </a:r>
            <a:r>
              <a:rPr lang="hu-HU" sz="2300" dirty="0" smtClean="0"/>
              <a:t> gyakorlatai</a:t>
            </a:r>
          </a:p>
          <a:p>
            <a:pPr>
              <a:buFont typeface="Wingdings" panose="05000000000000000000" pitchFamily="2" charset="2"/>
              <a:buChar char="Ø"/>
            </a:pPr>
            <a:r>
              <a:rPr lang="hu-HU" sz="2300" dirty="0" smtClean="0"/>
              <a:t>Roma olcsó munkaerő felértékelődik</a:t>
            </a:r>
          </a:p>
          <a:p>
            <a:pPr>
              <a:buFont typeface="Wingdings" panose="05000000000000000000" pitchFamily="2" charset="2"/>
              <a:buChar char="Ø"/>
            </a:pPr>
            <a:r>
              <a:rPr lang="hu-HU" sz="2300" dirty="0" smtClean="0"/>
              <a:t>Az </a:t>
            </a:r>
            <a:r>
              <a:rPr lang="hu-HU" sz="2300" dirty="0"/>
              <a:t>etnikai viszonyok békéjének reprezentációja.  </a:t>
            </a:r>
          </a:p>
          <a:p>
            <a:pPr>
              <a:buFont typeface="Wingdings" panose="05000000000000000000" pitchFamily="2" charset="2"/>
              <a:buChar char="Ø"/>
            </a:pPr>
            <a:endParaRPr lang="hu-HU" sz="2300" dirty="0" smtClean="0"/>
          </a:p>
          <a:p>
            <a:endParaRPr lang="hu-HU" dirty="0"/>
          </a:p>
          <a:p>
            <a:endParaRPr lang="hu-HU" dirty="0"/>
          </a:p>
        </p:txBody>
      </p:sp>
    </p:spTree>
    <p:extLst>
      <p:ext uri="{BB962C8B-B14F-4D97-AF65-F5344CB8AC3E}">
        <p14:creationId xmlns:p14="http://schemas.microsoft.com/office/powerpoint/2010/main" val="2213922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Összegző kérdések</a:t>
            </a:r>
            <a:endParaRPr lang="hu-HU" dirty="0"/>
          </a:p>
        </p:txBody>
      </p:sp>
      <p:sp>
        <p:nvSpPr>
          <p:cNvPr id="3" name="Tartalom helye 2"/>
          <p:cNvSpPr>
            <a:spLocks noGrp="1"/>
          </p:cNvSpPr>
          <p:nvPr>
            <p:ph idx="1"/>
          </p:nvPr>
        </p:nvSpPr>
        <p:spPr/>
        <p:txBody>
          <a:bodyPr>
            <a:normAutofit fontScale="85000" lnSpcReduction="20000"/>
          </a:bodyPr>
          <a:lstStyle/>
          <a:p>
            <a:r>
              <a:rPr lang="hu-HU" b="1" dirty="0" smtClean="0"/>
              <a:t>Fontos kérdésünk, </a:t>
            </a:r>
            <a:r>
              <a:rPr lang="hu-HU" b="1" dirty="0"/>
              <a:t>hogy a cigányság osztálypozíciójának heterogénebbé válása milyen további etnikai és/vagy osztályalapú </a:t>
            </a:r>
            <a:r>
              <a:rPr lang="hu-HU" b="1" dirty="0" smtClean="0"/>
              <a:t>szövetségek, törések</a:t>
            </a:r>
            <a:r>
              <a:rPr lang="hu-HU" b="1" dirty="0"/>
              <a:t>, konfliktusok kialakulásának kedvez. </a:t>
            </a:r>
            <a:endParaRPr lang="hu-HU" b="1" dirty="0" smtClean="0"/>
          </a:p>
          <a:p>
            <a:r>
              <a:rPr lang="hu-HU" b="1" dirty="0" smtClean="0"/>
              <a:t>Arra </a:t>
            </a:r>
            <a:r>
              <a:rPr lang="hu-HU" b="1" dirty="0"/>
              <a:t>is kíváncsiak vagyunk, hogy bizonyos rétegek felemelkedésének és bizonyos rétegek „megrekedésének” milyen további következményei lesznek a habitusra nézve, vagyis ezek hogyan hatnak a kapcsolati hálók és az addig bejáratott létfenntartó kötődések alakulására, az aspirációkra, amelyek kijelölik a vágyak, félelmek, kudarcok, sikerek kontúrjait. </a:t>
            </a:r>
            <a:endParaRPr lang="hu-HU" b="1" dirty="0" smtClean="0"/>
          </a:p>
          <a:p>
            <a:r>
              <a:rPr lang="hu-HU" b="1" dirty="0" smtClean="0"/>
              <a:t>Fontos </a:t>
            </a:r>
            <a:r>
              <a:rPr lang="hu-HU" b="1" dirty="0"/>
              <a:t>kérdés még, hogy maga felemelkedés vagy annak látható esélyei milyen diskurzusokat, praxisokat erősítenek, és melyeket szorítanak háttérbe (lásd fogyasztás és gyermekmunka), és ezek milyen további társadalmi viszonyokat generálnak? </a:t>
            </a:r>
            <a:endParaRPr lang="hu-HU" b="1" dirty="0" smtClean="0"/>
          </a:p>
          <a:p>
            <a:pPr marL="0" indent="0">
              <a:buNone/>
            </a:pPr>
            <a:r>
              <a:rPr lang="hu-HU" b="1" dirty="0" smtClean="0"/>
              <a:t>A </a:t>
            </a:r>
            <a:r>
              <a:rPr lang="hu-HU" b="1" dirty="0"/>
              <a:t>fenti kérdésekre még nem tudjuk a válaszokat, éppen ezért szerveztük a </a:t>
            </a:r>
            <a:r>
              <a:rPr lang="hu-HU" b="1" dirty="0" err="1"/>
              <a:t>workshopot</a:t>
            </a:r>
            <a:r>
              <a:rPr lang="hu-HU" b="1" dirty="0"/>
              <a:t>, hogy ezekről együtt gondolkozzunk. </a:t>
            </a:r>
            <a:endParaRPr lang="hu-HU" dirty="0"/>
          </a:p>
        </p:txBody>
      </p:sp>
    </p:spTree>
    <p:extLst>
      <p:ext uri="{BB962C8B-B14F-4D97-AF65-F5344CB8AC3E}">
        <p14:creationId xmlns:p14="http://schemas.microsoft.com/office/powerpoint/2010/main" val="2460504350"/>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628</TotalTime>
  <Words>1936</Words>
  <Application>Microsoft Office PowerPoint</Application>
  <PresentationFormat>Szélesvásznú</PresentationFormat>
  <Paragraphs>116</Paragraphs>
  <Slides>17</Slides>
  <Notes>0</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17</vt:i4>
      </vt:variant>
    </vt:vector>
  </HeadingPairs>
  <TitlesOfParts>
    <vt:vector size="22" baseType="lpstr">
      <vt:lpstr>Arial</vt:lpstr>
      <vt:lpstr>Calibri</vt:lpstr>
      <vt:lpstr>Calibri Light</vt:lpstr>
      <vt:lpstr>Wingdings</vt:lpstr>
      <vt:lpstr>Office-téma</vt:lpstr>
      <vt:lpstr>Társadalmi mobilitás és gazdasági ciklusok-hátrányoshelyzetű roma népesség mobilitási stratégiái</vt:lpstr>
      <vt:lpstr>Főbb gazdasági, politikai folyamatok</vt:lpstr>
      <vt:lpstr>Osztály és etnikai (roma-nem roma) viszonyok a vidéki perifériákon</vt:lpstr>
      <vt:lpstr>Foglalkoztatás bővülés főbb jellemzői</vt:lpstr>
      <vt:lpstr>„Proletarizáció” vagy ciklikus mozgás</vt:lpstr>
      <vt:lpstr>„Munkaerő-tartaléksereg és a „középosztály” között?</vt:lpstr>
      <vt:lpstr>Foglalkoztatás bővülés megélése</vt:lpstr>
      <vt:lpstr>Munka vagy fogyasztás?</vt:lpstr>
      <vt:lpstr>Fogyasztás vs közösség?</vt:lpstr>
      <vt:lpstr>Kisléptékű mobilitás és lokális viszonyok</vt:lpstr>
      <vt:lpstr>Utak a „középosztályba” 1.: diplomás és fehér galléros (érettségit elváró?) pozíciók</vt:lpstr>
      <vt:lpstr>Az érettségi</vt:lpstr>
      <vt:lpstr>Utak a középosztályba II.: szakmák 1.</vt:lpstr>
      <vt:lpstr>Szakmák 2-4.</vt:lpstr>
      <vt:lpstr>Roma vállalkozók</vt:lpstr>
      <vt:lpstr>Cigányság társadalmi mobilitásának hatása a kisvárosi társadalmakra </vt:lpstr>
      <vt:lpstr>Összegző kérdések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Kisvárosi osztály és etnikai viszonyok változásai 2015 után</dc:title>
  <dc:creator>User</dc:creator>
  <cp:lastModifiedBy>Kovai Cecília</cp:lastModifiedBy>
  <cp:revision>17</cp:revision>
  <dcterms:created xsi:type="dcterms:W3CDTF">2024-09-25T11:38:42Z</dcterms:created>
  <dcterms:modified xsi:type="dcterms:W3CDTF">2025-12-04T09:50:46Z</dcterms:modified>
</cp:coreProperties>
</file>