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63" r:id="rId8"/>
    <p:sldId id="266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n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33"/>
    <p:restoredTop sz="94648"/>
  </p:normalViewPr>
  <p:slideViewPr>
    <p:cSldViewPr snapToGrid="0" snapToObjects="1">
      <p:cViewPr varScale="1">
        <p:scale>
          <a:sx n="103" d="100"/>
          <a:sy n="103" d="100"/>
        </p:scale>
        <p:origin x="1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8T16:14:22.4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0 100 24575,'29'0'0,"-7"0"0,16 0 0,-12 0 0,-1 0 0,1 0 0,-1 0 0,1 0 0,-1 0 0,-6 0 0,5 0 0,-4 0 0,-1 0 0,5 0 0,-11 0 0,4 0 0,1 0 0,-5 0 0,5 0 0,-7 0 0,1 0 0,-1 0 0,0 0 0,0 0 0,0 0 0,0 0 0,0 0 0,0 0 0,0 0 0,0 0 0,0 0 0,1 0 0,-1 0 0,0 0 0,1 0 0,-1 0 0,1 0 0,-1 0 0,0 0 0,0 0 0,-5-5 0,-1 0 0,-5-6 0,0 0 0,-6 5 0,5-4 0,-4 4 0,0 0 0,0 1 0,-6 5 0,0 0 0,0 0 0,0 0 0,-1 0 0,1 0 0,0 0 0,-1 0 0,1 0 0,-1 0 0,1 0 0,-1 0 0,1 0 0,-7 0 0,5 0 0,-11 0 0,11 0 0,-11 0 0,5 0 0,0 0 0,-5 0 0,11 0 0,-11 0 0,5 0 0,-1 0 0,3 0 0,-1 0 0,5 0 0,-5 0 0,7 0 0,-1 0 0,1 0 0,0 0 0,0 0 0,-1 0 0,1 0 0,0 0 0,-1 0 0,1 0 0,0 0 0,0 0 0,-1 0 0,2 0 0,8 0 0,9 0 0,5 0 0,4 0 0,-4 0 0,-1 0 0,0 0 0,1 0 0,-1 0 0,1 0 0,6 0 0,1 0 0,14 0 0,-6 0 0,13 0 0,-5-6 0,6 5 0,1-6 0,0 7 0,0 0 0,-7 0 0,5 0 0,-13 0 0,6 0 0,-8 0 0,1 0 0,-7 0 0,5 0 0,-11 0 0,5 0 0,-7 0 0,1 0 0,-1 0 0,0 0 0,-4-4 0,-3-2 0,-8 0 0,-3 1 0,-10 5 0,4 0 0,-11 0 0,11 0 0,-11 0 0,5 0 0,-6 0 0,-1 0 0,1 0 0,-1 0 0,1 0 0,-8 0 0,6 0 0,-6 0 0,7 0 0,1 0 0,-1 0 0,1 0 0,-1 0 0,1 0 0,6 0 0,-5 0 0,11 0 0,-5 0 0,6 0 0,1 0 0,0 0 0,0 0 0,-1 0 0,1 0 0,0 0 0,0 0 0,0 0 0,-1 0 0,1 0 0,1 0 0,-2 0 0,1 0 0,0 0 0,0 0 0,1 0 0,4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08T16:15:00.0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371 453 24575,'11'0'0,"6"0"0,-4 0 0,18 0 0,-10 0 0,12 0 0,0 0 0,-6 0 0,6 0 0,-8 0 0,8 0 0,-6 0 0,6 0 0,0-7 0,-12 6 0,10-5 0,-18 6 0,11 0 0,-11-5 0,5 3 0,-7-3 0,1 5 0,-1-5 0,1 4 0,-1-4 0,1 5 0,-1-5 0,1 3 0,-1-3 0,1 0 0,-11 4 0,-2-4 0,-10 5 0,-7 0 0,-1 0 0,-14 0 0,-1 0 0,-8 0 0,0 0 0,0-12 0,0 9 0,0-10 0,0 13 0,0 0 0,8-5 0,1 3 0,14-3 0,-5 5 0,11-5 0,-5 3 0,7-3 0,-1 5 0,1 0 0,-1 0 0,-5 0 0,5 0 0,-5 0 0,-1-5 0,-1 3 0,0-4 0,-5 6 0,5-5 0,-7 3 0,1-3 0,-8-1 0,12 4 0,-10-10 0,11 11 0,1-10 0,1 10 0,7-4 0,-1 5 0,6-6 0,-4 5 0,8-9 0,2 9 0,6-4 0,5 5 0,7 0 0,-5 0 0,11 0 0,-5 0 0,0 0 0,13 0 0,-11 0 0,12 0 0,-8 0 0,8 0 0,1 0 0,1 0 0,-2 0 0,0 0 0,-6 0 0,6 0 0,-14 0 0,5 0 0,-11 0 0,5-5 0,-7 4 0,1-4 0,-1 5 0,1 0 0,-1 0 0,1 0 0,-1 0 0,1 0 0,-1 0 0,0 0 0,1 0 0,-1 0 0,0 0 0,0 0 0,7 0 0,1 0 0,1 0 0,4 0 0,-11 0 0,4 0 0,-5 0 0,-1 0 0,1 0 0,-1 0 0,-5-5 0,-1-1 0,-5-4 0,0-1 0,-5 5 0,-1 1 0,-6 0 0,1 3 0,-1-3 0,-6 5 0,5-5 0,-11 4 0,5-10 0,-6 10 0,-8-5 0,6 0 0,-13 5 0,5-11 0,0 5 0,3-1 0,-1 3 0,6-1 0,0 5 0,3-5 0,11 1 0,-5 3 0,1-3 0,4 5 0,-5 0 0,7 0 0,0 0 0,1 0 0,-1 0 0,0 0 0,5-4 0,6 2 0,6-2 0,5 4 0,7 0 0,1 0 0,7 0 0,7 0 0,1 0 0,8 0 0,0 0 0,0 0 0,0 0 0,0 0 0,-1 0 0,-6 0 0,-2 0 0,-8 0 0,-5-5 0,-3 3 0,-5-3 0,-1 5 0,1 0 0,-1 0 0,1 0 0,-1 0 0,-1 0 0,-8 0 0,-15 0 0,-7 0 0,-5-5 0,7 4 0,1-4 0,4 5 0,-5 0 0,0 0 0,5 0 0,-5 0 0,7 0 0,-7 0 0,5 0 0,-11-6 0,11 5 0,-11-5 0,11 1 0,-4 4 0,-1-4 0,5-1 0,-5 5 0,7-4 0,-7-1 0,5 5 0,-5-5 0,7 6 0,-1-5 0,1 4 0,-1-4 0,1 5 0,-1-5 0,1 3 0,5 2 0,6 6 0,7 5 0,-1 1 0,4-1 0,-8 1 0,8-1 0,-9 1 0,9-1 0,-8 1 0,3-1 0,0 1 0,-4-1 0,4 1 0,-5-1 0,5 1 0,-3-1 0,3 1 0,-5-1 0,5 1 0,-4-1 0,4 1 0,-5-1 0,0 1 0,0-1 0,0 1 0,0-1 0,0 1 0,0-1 0,0 1 0,0-1 0,0 1 0,0-1 0,0 1 0,0-1 0,0 1 0,0-1 0,0 0 0,0 0 0,0 0 0,0 1 0,0-1 0,0 1 0,0-1 0,0 1 0,0-1 0,0-10 0,0-7 0,0-7 0,0-9 0,0 9 0,0-11 0,0 11 0,0-11 0,0 11 0,0-11 0,0 11 0,0-11 0,0 11 0,0-5 0,0 0 0,0 5 0,0-4 0,0 5 0,0 1 0,0-1 0,0 1 0,0-1 0,5 2 0,-4-2 0,9 6 0,-9-3 0,9 7 0,-9-7 0,9 8 0,-4-9 0,4 9 0,1-4 0,-5 0 0,4 4 0,-9-9 0,9 8 0,-4-2 0,5 4 0,0 0 0,0 0 0,-1 0 0,-4 5 0,-1 1 0,0 6 0,-3-1 0,3 1 0,-5-1 0,5 1 0,-4-1 0,4 1 0,-5-1 0,0 1 0,0 5 0,0-4 0,0 5 0,0-6 0,0-1 0,0 1 0,0-1 0,0 1 0,0-1 0,0 0 0,0 0 0,5-4 0,-3 2 0,3-3 0,0 0 0,-4 4 0,4-4 0,0 0 0,-4-5 0,4-8 0,-5-4 0,0-6 0,0 4 0,0-11 0,0 11 0,0-5 0,0 0 0,0 5 0,0-5 0,0 7 0,0-1 0,0 1 0,0 0 0,0 0 0,0 1 0,0-1 0,0 0 0,0 0 0,0 0 0,0 1 0,0-1 0,0 5 0,0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95B2-C72A-3845-81E8-410ED8FE9B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7C322-A3F5-354F-9919-1BA18042E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02D46-6A19-B342-AC38-57FF1021E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8AE8B-D7C1-E140-9FA7-47E06A7C3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EC58D-7553-9F45-A96F-1F502022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8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C7342-DE90-014D-A066-6D8605971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8AEF1-14D0-9D4B-A324-A3340CFE0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F29E8-489C-2045-840D-5F58A28E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881CD-0C16-684F-9113-39225244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0C9FF-D6AF-0041-A2D2-F8B67F08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9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41084-E9CC-BF4B-9847-8D7F23C3F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E8E09-DF0E-8041-BD2A-15499C53E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440D8-1659-D144-9503-5EDAEA9CD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00C5B-31DA-D146-94AE-0561A0DA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10E2E-88AF-2F4E-A8FA-3686D6BC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3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3B6F-FD65-E343-A052-2DD4513A1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AB893-F9E4-A24B-956D-E7FAEF5A8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98B907-F599-5345-BAB3-249B1F5EA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A6803-C03F-454B-A91E-1B5586CA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C5C3B-88BF-0945-9E2E-BA3F40D24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C098F-C99A-C64C-8107-D2190668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7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71AFC-D1D4-3B4D-951F-3FACCBE5B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DAA61-B97B-4B49-9752-577411C85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26563B-D994-B540-8A64-5CB5DDF2D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CA5F6E-D183-2C4B-A0BB-6506F68E2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FD17F4-44D2-5A4A-89A1-A3664E4A8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38809A-43FD-D843-A8B2-BED933771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44ECED-E947-E74B-99C5-36B2D2CB9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7F7C0-0810-EF4A-93F9-A8C09A0B7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27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E064-6E35-1145-B9A6-F041DAF46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75BC20-4CC0-DE44-9B1E-674A450D2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8814C-FEC8-8D41-9C2E-5E5E3FC3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726E1-F382-9446-8B99-5AB6592D3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4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338D97-624C-8D48-B970-18C482274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33A4C5-5A7A-7C40-807C-74A11BE06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4B644-DD19-E540-910B-F9D7A55E1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073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53A8-F044-A04B-9F25-536B24A4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CA8FD-5D0F-2745-B6A8-460F5C47B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CA584-D478-CA4F-AD52-9C7F3CD7B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4F285-A305-774E-AA97-74DC61545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2E73A-CC1D-114D-B092-8B69E8B5F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3AF82A-76AC-E744-AC8A-0A3E914B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3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0950-B74D-A043-A307-9FCBF1F2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EF37ED-0452-F042-B1C5-A0D9FAB21F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626DE-32A2-2C4D-8EC3-D8B2C3AF0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DE8E5-5D11-0F46-94D8-174F983E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B529B-6667-7A40-87DC-67320CAE8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CE474-F8C1-7144-B912-74CBAC2C4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50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FA60D-CF7C-0644-ADC3-3B0DFEDF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BC4D2-0623-DC41-924E-19F7AFFB9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D5C6E-EF35-7F47-B33F-E74B1D444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C1014-CB6A-8046-907D-DD2720CF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4E229-9669-BD4A-A267-29B15F2FA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03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EEFF80-B1D0-F847-AA8D-96200043E8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81B9F-8560-ED41-80CE-89822292A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4E5E1-7EFF-4545-9F39-46691602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CD03-479C-E64D-8861-63919B06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C6F25-16E4-8A43-9AA5-F4C465C78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0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076685-9B78-D24E-A135-9EB4AF82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39DDC-E4A2-6D44-841C-B9A8BF14B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BB48E-3D88-3B44-9334-7C3269E3B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CCDFF-0E56-114A-987E-D602741DC9B6}" type="datetimeFigureOut">
              <a:rPr lang="en-US" smtClean="0"/>
              <a:t>11/12/21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0F669-3786-6B4D-9B23-3E53D1DD11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F6131-3AD1-1B4C-BED4-C18976AA8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6322A-C2C8-1D49-A7C2-6661841D3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9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.cnjiyin.com/zixun/00320210803_41178.html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0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lose-up of hopscotch on a sidewalk">
            <a:extLst>
              <a:ext uri="{FF2B5EF4-FFF2-40B4-BE49-F238E27FC236}">
                <a16:creationId xmlns:a16="http://schemas.microsoft.com/office/drawing/2014/main" id="{2163114E-11DB-AE48-9410-3E2DFEC7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6721" r="-1" b="8988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EB45FD-D314-FB4A-8AC4-6ACAA3EE7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FFFFFF"/>
                </a:solidFill>
              </a:rPr>
              <a:t>“</a:t>
            </a:r>
            <a:r>
              <a:rPr lang="en-US" sz="6600" dirty="0" err="1">
                <a:solidFill>
                  <a:srgbClr val="FFFFFF"/>
                </a:solidFill>
              </a:rPr>
              <a:t>Mindent</a:t>
            </a:r>
            <a:r>
              <a:rPr lang="en-US" sz="6600" dirty="0">
                <a:solidFill>
                  <a:srgbClr val="FFFFFF"/>
                </a:solidFill>
              </a:rPr>
              <a:t> a </a:t>
            </a:r>
            <a:r>
              <a:rPr lang="en-US" sz="6600" dirty="0" err="1">
                <a:solidFill>
                  <a:srgbClr val="FFFFFF"/>
                </a:solidFill>
              </a:rPr>
              <a:t>gyerekért</a:t>
            </a:r>
            <a:r>
              <a:rPr lang="en-US" sz="6600" dirty="0">
                <a:solidFill>
                  <a:srgbClr val="FFFFFF"/>
                </a:solidFill>
              </a:rPr>
              <a:t>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CFC6F-DC6C-5844-8536-AD86B4E3D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Az új kínai középosztály Budapesten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28F61F-71F0-4544-A96C-C2CC1CAE6D4F}"/>
              </a:ext>
            </a:extLst>
          </p:cNvPr>
          <p:cNvSpPr txBox="1"/>
          <p:nvPr/>
        </p:nvSpPr>
        <p:spPr>
          <a:xfrm>
            <a:off x="685800" y="885825"/>
            <a:ext cx="804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ELTE IPPI </a:t>
            </a:r>
            <a:r>
              <a:rPr lang="en-GB" b="1" dirty="0" err="1"/>
              <a:t>Tudományos</a:t>
            </a:r>
            <a:r>
              <a:rPr lang="en-GB" b="1" dirty="0"/>
              <a:t> </a:t>
            </a:r>
            <a:r>
              <a:rPr lang="en-GB" b="1" dirty="0" err="1"/>
              <a:t>Estek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B96896-B182-4340-B0A1-D3F0A54B9177}"/>
              </a:ext>
            </a:extLst>
          </p:cNvPr>
          <p:cNvSpPr txBox="1"/>
          <p:nvPr/>
        </p:nvSpPr>
        <p:spPr>
          <a:xfrm>
            <a:off x="9189430" y="885825"/>
            <a:ext cx="472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Beck </a:t>
            </a:r>
            <a:r>
              <a:rPr lang="en-US" dirty="0" err="1"/>
              <a:t>Fanni</a:t>
            </a:r>
            <a:r>
              <a:rPr lang="en-US" dirty="0"/>
              <a:t>, CEU</a:t>
            </a:r>
          </a:p>
        </p:txBody>
      </p:sp>
    </p:spTree>
    <p:extLst>
      <p:ext uri="{BB962C8B-B14F-4D97-AF65-F5344CB8AC3E}">
        <p14:creationId xmlns:p14="http://schemas.microsoft.com/office/powerpoint/2010/main" val="1375958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32F327-1A0C-494D-9110-CB670815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/>
              <a:t>A kutatás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0C35F-32B6-1648-8989-D78CEB8EB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hu-HU" sz="2400" dirty="0"/>
              <a:t>201</a:t>
            </a:r>
            <a:r>
              <a:rPr lang="en-US" altLang="zh-CN" sz="2400" dirty="0"/>
              <a:t>7-</a:t>
            </a:r>
            <a:endParaRPr lang="hu-HU" sz="2400" dirty="0"/>
          </a:p>
          <a:p>
            <a:r>
              <a:rPr lang="hu-HU" sz="2400" dirty="0"/>
              <a:t>Doktori; közös kutatás Nyíri Pállal; ingatlanpiaci kutatás Szabó Lindával és </a:t>
            </a:r>
            <a:r>
              <a:rPr lang="hu-HU" sz="2400" dirty="0" err="1"/>
              <a:t>Knyihár</a:t>
            </a:r>
            <a:r>
              <a:rPr lang="hu-HU" sz="2400" dirty="0"/>
              <a:t> Eszterrel, összehasonlító kutatás a Portugál aranyvízum programmal </a:t>
            </a:r>
            <a:r>
              <a:rPr lang="hu-HU" sz="2400" dirty="0" err="1"/>
              <a:t>Sofia</a:t>
            </a:r>
            <a:r>
              <a:rPr lang="hu-HU" sz="2400" dirty="0"/>
              <a:t> </a:t>
            </a:r>
            <a:r>
              <a:rPr lang="hu-HU" sz="2400" dirty="0" err="1"/>
              <a:t>Gasparral</a:t>
            </a:r>
            <a:endParaRPr lang="hu-HU" sz="2400" dirty="0"/>
          </a:p>
          <a:p>
            <a:r>
              <a:rPr lang="hu-HU" sz="2400" dirty="0"/>
              <a:t>Módszerek: résztevő megfigyelés</a:t>
            </a:r>
          </a:p>
          <a:p>
            <a:pPr lvl="1"/>
            <a:r>
              <a:rPr lang="hu-HU" dirty="0"/>
              <a:t>Magyar tanítás - mindennapos kapcsolat 4 családdal</a:t>
            </a:r>
          </a:p>
          <a:p>
            <a:pPr lvl="1"/>
            <a:r>
              <a:rPr lang="hu-HU" dirty="0"/>
              <a:t>2. kerületi családsegítőben interkulturális </a:t>
            </a:r>
            <a:r>
              <a:rPr lang="hu-HU" dirty="0" err="1"/>
              <a:t>mediálás</a:t>
            </a:r>
            <a:r>
              <a:rPr lang="hu-HU" dirty="0"/>
              <a:t> 2 család részére</a:t>
            </a:r>
          </a:p>
          <a:p>
            <a:pPr lvl="1"/>
            <a:r>
              <a:rPr lang="hu-HU" dirty="0"/>
              <a:t>Félig strukturált interjúk (16)</a:t>
            </a:r>
          </a:p>
          <a:p>
            <a:pPr lvl="1"/>
            <a:r>
              <a:rPr lang="hu-HU" dirty="0"/>
              <a:t>Online média figyelés</a:t>
            </a:r>
          </a:p>
          <a:p>
            <a:pPr lvl="1"/>
            <a:r>
              <a:rPr lang="hu-HU" dirty="0"/>
              <a:t>Digitális etnográfia a </a:t>
            </a:r>
            <a:r>
              <a:rPr lang="hu-HU" dirty="0" err="1"/>
              <a:t>WeChat</a:t>
            </a:r>
            <a:r>
              <a:rPr lang="hu-HU" dirty="0"/>
              <a:t>-en, az ”Otthoni oktatási szalonban”</a:t>
            </a:r>
          </a:p>
        </p:txBody>
      </p:sp>
    </p:spTree>
    <p:extLst>
      <p:ext uri="{BB962C8B-B14F-4D97-AF65-F5344CB8AC3E}">
        <p14:creationId xmlns:p14="http://schemas.microsoft.com/office/powerpoint/2010/main" val="1047658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1599-5522-D94F-AB68-23BFC2193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Letelepedési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Államkötvény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Program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6028B8-03F8-AC42-9712-24A02612B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2013-2017</a:t>
            </a:r>
          </a:p>
          <a:p>
            <a:r>
              <a:rPr lang="en-US" sz="2000" dirty="0"/>
              <a:t>250.000 </a:t>
            </a:r>
            <a:r>
              <a:rPr lang="en-US" sz="2000" dirty="0" err="1"/>
              <a:t>euró</a:t>
            </a:r>
            <a:r>
              <a:rPr lang="en-US" sz="2000" dirty="0"/>
              <a:t> (2016-tól 300.000 </a:t>
            </a:r>
            <a:r>
              <a:rPr lang="en-US" sz="2000" dirty="0" err="1"/>
              <a:t>euró</a:t>
            </a:r>
            <a:r>
              <a:rPr lang="en-US" sz="2000" dirty="0"/>
              <a:t>) + 50.000 </a:t>
            </a:r>
            <a:r>
              <a:rPr lang="en-US" sz="2000" dirty="0" err="1"/>
              <a:t>euró</a:t>
            </a:r>
            <a:r>
              <a:rPr lang="en-US" sz="2000" dirty="0"/>
              <a:t> </a:t>
            </a:r>
            <a:r>
              <a:rPr lang="en-US" sz="2000" dirty="0" err="1"/>
              <a:t>közvetítői</a:t>
            </a:r>
            <a:r>
              <a:rPr lang="en-US" sz="2000" dirty="0"/>
              <a:t> </a:t>
            </a:r>
            <a:r>
              <a:rPr lang="en-US" sz="2000" dirty="0" err="1"/>
              <a:t>díj</a:t>
            </a:r>
            <a:endParaRPr lang="en-US" sz="2000" dirty="0"/>
          </a:p>
          <a:p>
            <a:r>
              <a:rPr lang="en-US" sz="2000" dirty="0"/>
              <a:t>5 </a:t>
            </a:r>
            <a:r>
              <a:rPr lang="en-US" sz="2000" dirty="0" err="1"/>
              <a:t>év</a:t>
            </a:r>
            <a:r>
              <a:rPr lang="en-US" sz="2000" dirty="0"/>
              <a:t> </a:t>
            </a:r>
            <a:r>
              <a:rPr lang="en-US" sz="2000" dirty="0" err="1"/>
              <a:t>után</a:t>
            </a:r>
            <a:r>
              <a:rPr lang="en-US" sz="2000" dirty="0"/>
              <a:t> </a:t>
            </a:r>
            <a:r>
              <a:rPr lang="en-US" sz="2000" dirty="0" err="1"/>
              <a:t>visszatéríthető</a:t>
            </a:r>
            <a:endParaRPr lang="en-US" sz="2000" dirty="0"/>
          </a:p>
          <a:p>
            <a:r>
              <a:rPr lang="en-US" sz="2000" dirty="0" err="1"/>
              <a:t>Állandó</a:t>
            </a:r>
            <a:r>
              <a:rPr lang="en-US" sz="2000" dirty="0"/>
              <a:t> </a:t>
            </a:r>
            <a:r>
              <a:rPr lang="en-US" sz="2000" dirty="0" err="1"/>
              <a:t>letelepedési</a:t>
            </a:r>
            <a:r>
              <a:rPr lang="en-US" sz="2000" dirty="0"/>
              <a:t> </a:t>
            </a:r>
            <a:r>
              <a:rPr lang="en-US" sz="2000" dirty="0" err="1"/>
              <a:t>engedély</a:t>
            </a:r>
            <a:endParaRPr lang="en-US" sz="2000" dirty="0"/>
          </a:p>
          <a:p>
            <a:r>
              <a:rPr lang="en-US" sz="2000" dirty="0"/>
              <a:t>16.068 </a:t>
            </a:r>
            <a:r>
              <a:rPr lang="en-US" sz="2000" dirty="0" err="1"/>
              <a:t>kínai</a:t>
            </a:r>
            <a:r>
              <a:rPr lang="en-US" sz="2000" dirty="0"/>
              <a:t> </a:t>
            </a:r>
            <a:r>
              <a:rPr lang="en-US" sz="2000" dirty="0" err="1"/>
              <a:t>állampolgár</a:t>
            </a:r>
            <a:r>
              <a:rPr lang="en-US" sz="2000" dirty="0"/>
              <a:t> (19.955 </a:t>
            </a:r>
            <a:r>
              <a:rPr lang="en-US" sz="2000" dirty="0" err="1"/>
              <a:t>fő-ből</a:t>
            </a:r>
            <a:r>
              <a:rPr lang="en-US" sz="2000" dirty="0"/>
              <a:t>)</a:t>
            </a:r>
          </a:p>
          <a:p>
            <a:r>
              <a:rPr lang="en-US" sz="2000" dirty="0"/>
              <a:t>5432 </a:t>
            </a:r>
            <a:r>
              <a:rPr lang="en-US" sz="2000" dirty="0" err="1"/>
              <a:t>elsődleges</a:t>
            </a:r>
            <a:r>
              <a:rPr lang="en-US" sz="2000" dirty="0"/>
              <a:t> </a:t>
            </a:r>
            <a:r>
              <a:rPr lang="en-US" sz="2000" dirty="0" err="1"/>
              <a:t>kérelmező</a:t>
            </a:r>
            <a:r>
              <a:rPr lang="zh-CN" altLang="en-US" sz="2000" dirty="0"/>
              <a:t> </a:t>
            </a:r>
            <a:r>
              <a:rPr lang="en-US" altLang="zh-CN" sz="2000" dirty="0"/>
              <a:t>+</a:t>
            </a:r>
            <a:r>
              <a:rPr lang="en-HU" sz="2000" dirty="0"/>
              <a:t> 11428 családegyesítés</a:t>
            </a:r>
            <a:endParaRPr lang="en-US" sz="2000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oogle Shape;107;p16" descr="A family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C8E480BB-74F2-E243-85E0-599E3057C019}"/>
              </a:ext>
            </a:extLst>
          </p:cNvPr>
          <p:cNvPicPr preferRelativeResize="0"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05862" y="1343184"/>
            <a:ext cx="6019331" cy="4168386"/>
          </a:xfrm>
          <a:prstGeom prst="rect">
            <a:avLst/>
          </a:prstGeom>
          <a:noFill/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D41CD7-25FE-B94A-BF29-B9F241631032}"/>
              </a:ext>
            </a:extLst>
          </p:cNvPr>
          <p:cNvSpPr txBox="1"/>
          <p:nvPr/>
        </p:nvSpPr>
        <p:spPr>
          <a:xfrm>
            <a:off x="5405862" y="5855368"/>
            <a:ext cx="5615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/>
              <a:t>Forrás: http://</a:t>
            </a:r>
            <a:r>
              <a:rPr lang="hu-HU" sz="1400" dirty="0" err="1"/>
              <a:t>immigration-hungary.com</a:t>
            </a:r>
            <a:r>
              <a:rPr lang="hu-HU" sz="1400" dirty="0"/>
              <a:t>/CN/</a:t>
            </a:r>
            <a:r>
              <a:rPr lang="hu-HU" sz="1400" dirty="0" err="1"/>
              <a:t>index.html</a:t>
            </a:r>
            <a:endParaRPr lang="hu-HU" sz="14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30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C8CF2-6D77-2E4D-A4CB-F1449F36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hu-HU" sz="2800"/>
              <a:t>Miért Magyarország? Európai álom fapados kivitelben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EE0FE-513D-A04C-99C5-62D6C62CE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hu-HU" sz="2000" dirty="0"/>
              <a:t>Olaszország, Spanyolország, Portugália, Málta, Görögország, Írország</a:t>
            </a:r>
            <a:r>
              <a:rPr lang="en-HU" sz="2000" dirty="0">
                <a:effectLst/>
              </a:rPr>
              <a:t> </a:t>
            </a:r>
          </a:p>
          <a:p>
            <a:r>
              <a:rPr lang="en-HU" sz="2000" dirty="0"/>
              <a:t>Magyarország: egyszerű, gyors és olcsó megoldás</a:t>
            </a:r>
          </a:p>
          <a:p>
            <a:r>
              <a:rPr lang="en-US" altLang="zh-CN" sz="2000" dirty="0" err="1"/>
              <a:t>Szelektív</a:t>
            </a:r>
            <a:r>
              <a:rPr lang="zh-CN" altLang="en-US" sz="2000" dirty="0"/>
              <a:t> </a:t>
            </a:r>
            <a:r>
              <a:rPr lang="en-US" altLang="zh-CN" sz="2000" dirty="0" err="1"/>
              <a:t>bevándorláspolitika</a:t>
            </a:r>
            <a:endParaRPr lang="en-HU" sz="2000" dirty="0"/>
          </a:p>
          <a:p>
            <a:endParaRPr lang="en-HU" sz="2000" dirty="0"/>
          </a:p>
          <a:p>
            <a:endParaRPr lang="en-HU" sz="2000" dirty="0"/>
          </a:p>
          <a:p>
            <a:endParaRPr lang="en-HU" sz="2000" dirty="0"/>
          </a:p>
          <a:p>
            <a:r>
              <a:rPr lang="en-HU" dirty="0"/>
              <a:t>De miért </a:t>
            </a:r>
            <a:r>
              <a:rPr lang="en-HU" i="1" dirty="0"/>
              <a:t>nem</a:t>
            </a:r>
            <a:r>
              <a:rPr lang="en-HU" dirty="0"/>
              <a:t> Kína?</a:t>
            </a:r>
            <a:endParaRPr lang="hu-HU" dirty="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ridge over a river with a city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361BD103-A4F9-A64C-B69F-0B83AFD97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546337"/>
            <a:ext cx="6019331" cy="3762079"/>
          </a:xfrm>
          <a:prstGeom prst="rect">
            <a:avLst/>
          </a:prstGeom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2CF808-72A7-A540-8EE8-15FA72B4DBAB}"/>
              </a:ext>
            </a:extLst>
          </p:cNvPr>
          <p:cNvSpPr txBox="1"/>
          <p:nvPr/>
        </p:nvSpPr>
        <p:spPr>
          <a:xfrm>
            <a:off x="5630779" y="5630779"/>
            <a:ext cx="5261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/>
              <a:t>Forrás: https://</a:t>
            </a:r>
            <a:r>
              <a:rPr lang="hu-HU" sz="1400" dirty="0" err="1"/>
              <a:t>www.bbkz.com</a:t>
            </a:r>
            <a:r>
              <a:rPr lang="hu-HU" sz="1400" dirty="0"/>
              <a:t>/</a:t>
            </a:r>
            <a:r>
              <a:rPr lang="hu-HU" sz="1400" dirty="0" err="1"/>
              <a:t>forum</a:t>
            </a:r>
            <a:r>
              <a:rPr lang="hu-HU" sz="1400" dirty="0"/>
              <a:t>/</a:t>
            </a:r>
            <a:r>
              <a:rPr lang="hu-HU" sz="1400" dirty="0" err="1"/>
              <a:t>showthread.php?t</a:t>
            </a:r>
            <a:r>
              <a:rPr lang="hu-HU" sz="1400" dirty="0"/>
              <a:t>=10199973</a:t>
            </a:r>
          </a:p>
        </p:txBody>
      </p:sp>
    </p:spTree>
    <p:extLst>
      <p:ext uri="{BB962C8B-B14F-4D97-AF65-F5344CB8AC3E}">
        <p14:creationId xmlns:p14="http://schemas.microsoft.com/office/powerpoint/2010/main" val="525898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85BB-57C3-B747-A0C3-6CB3C2855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/>
              <a:t>A gyerekért bármit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66B61-9B9A-5641-B240-5105370CF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hu-HU" altLang="zh-CN" sz="2000" i="1" dirty="0"/>
              <a:t>“</a:t>
            </a:r>
            <a:r>
              <a:rPr lang="hu-HU" sz="2000" i="1" dirty="0"/>
              <a:t>A kínai anyák rendkívül egyszerűen gondolkoznak: a gyerekért bármit. A gyerekedért minden áldozatot vállalnod kell. Ami azt illeti, a vágyaink tulajdonképp nagyon szerények: elfogadható élet egy elfogadható környezetben, ahol a gyerek boldog lehet. Akármilyen egyszerűen hangzik is ez, Kínában lehetetlen lett volna megvalósítani.</a:t>
            </a:r>
            <a:r>
              <a:rPr lang="hu-HU" altLang="zh-CN" sz="2000" i="1" dirty="0"/>
              <a:t>”</a:t>
            </a:r>
            <a:endParaRPr lang="hu-HU" sz="2000" i="1" dirty="0"/>
          </a:p>
          <a:p>
            <a:pPr marL="0"/>
            <a:endParaRPr lang="hu-HU" sz="2000" dirty="0"/>
          </a:p>
        </p:txBody>
      </p:sp>
      <p:pic>
        <p:nvPicPr>
          <p:cNvPr id="6" name="Content Placeholder 5" descr="A picture containing water, outdoor, sky, person&#10;&#10;Description automatically generated">
            <a:extLst>
              <a:ext uri="{FF2B5EF4-FFF2-40B4-BE49-F238E27FC236}">
                <a16:creationId xmlns:a16="http://schemas.microsoft.com/office/drawing/2014/main" id="{9563BF2C-2B92-0044-8235-54B80C64D7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9875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D9B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6BA9CC0-F9D7-CB4B-B355-FA18F6474711}"/>
              </a:ext>
            </a:extLst>
          </p:cNvPr>
          <p:cNvSpPr txBox="1"/>
          <p:nvPr/>
        </p:nvSpPr>
        <p:spPr>
          <a:xfrm>
            <a:off x="240632" y="320842"/>
            <a:ext cx="4090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Forrás: Saját gyűjtés</a:t>
            </a:r>
          </a:p>
        </p:txBody>
      </p:sp>
    </p:spTree>
    <p:extLst>
      <p:ext uri="{BB962C8B-B14F-4D97-AF65-F5344CB8AC3E}">
        <p14:creationId xmlns:p14="http://schemas.microsoft.com/office/powerpoint/2010/main" val="1474816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AC1364A-3E3D-4F0D-8776-78AF3A270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CBA05-C7E5-DC45-978A-27FFBF0B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01" y="329184"/>
            <a:ext cx="6755626" cy="1783080"/>
          </a:xfrm>
        </p:spPr>
        <p:txBody>
          <a:bodyPr anchor="b">
            <a:normAutofit/>
          </a:bodyPr>
          <a:lstStyle/>
          <a:p>
            <a:r>
              <a:rPr lang="en-US" altLang="zh-CN" sz="5000"/>
              <a:t>Az</a:t>
            </a:r>
            <a:r>
              <a:rPr lang="zh-CN" altLang="en-US" sz="5000"/>
              <a:t> </a:t>
            </a:r>
            <a:r>
              <a:rPr lang="en-US" altLang="zh-CN" sz="5000"/>
              <a:t>ideális</a:t>
            </a:r>
            <a:r>
              <a:rPr lang="zh-CN" altLang="en-US" sz="5000"/>
              <a:t> </a:t>
            </a:r>
            <a:r>
              <a:rPr lang="en-US" altLang="zh-CN" sz="5000"/>
              <a:t>gyerekkor,</a:t>
            </a:r>
            <a:r>
              <a:rPr lang="zh-CN" altLang="en-US" sz="5000"/>
              <a:t> </a:t>
            </a:r>
            <a:r>
              <a:rPr lang="en-US" altLang="zh-CN" sz="5000"/>
              <a:t>mint</a:t>
            </a:r>
            <a:r>
              <a:rPr lang="zh-CN" altLang="en-US" sz="5000"/>
              <a:t> </a:t>
            </a:r>
            <a:r>
              <a:rPr lang="en-US" altLang="zh-CN" sz="5000"/>
              <a:t>társadalmi</a:t>
            </a:r>
            <a:r>
              <a:rPr lang="zh-CN" altLang="en-US" sz="5000"/>
              <a:t> </a:t>
            </a:r>
            <a:r>
              <a:rPr lang="en-US" altLang="zh-CN" sz="5000"/>
              <a:t>konstrukció</a:t>
            </a:r>
            <a:endParaRPr lang="hu-HU" sz="5000"/>
          </a:p>
        </p:txBody>
      </p:sp>
      <p:pic>
        <p:nvPicPr>
          <p:cNvPr id="5" name="Picture 4" descr="A child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3FCA47BF-447C-924D-8F97-128024FC4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09006"/>
            <a:ext cx="4014216" cy="2689523"/>
          </a:xfrm>
          <a:prstGeom prst="rect">
            <a:avLst/>
          </a:prstGeom>
        </p:spPr>
      </p:pic>
      <p:sp>
        <p:nvSpPr>
          <p:cNvPr id="23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494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4CAA687-8E9F-C641-9915-B8FA1F6FA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559471"/>
            <a:ext cx="4014216" cy="226803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B7658-BB65-734D-B9AB-9500B615E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494" y="2706624"/>
            <a:ext cx="6755626" cy="3483864"/>
          </a:xfrm>
        </p:spPr>
        <p:txBody>
          <a:bodyPr>
            <a:normAutofit lnSpcReduction="10000"/>
          </a:bodyPr>
          <a:lstStyle/>
          <a:p>
            <a:r>
              <a:rPr lang="hu-HU" altLang="zh-CN" sz="2200" dirty="0"/>
              <a:t>Politika, történelem, és gazdaság: 1978-as “Reform és nyitás”</a:t>
            </a:r>
          </a:p>
          <a:p>
            <a:pPr lvl="1"/>
            <a:r>
              <a:rPr lang="hu-HU" altLang="zh-CN" sz="2200" dirty="0"/>
              <a:t>Államkapitalizmus</a:t>
            </a:r>
          </a:p>
          <a:p>
            <a:pPr lvl="1"/>
            <a:r>
              <a:rPr lang="hu-HU" altLang="zh-CN" sz="2200" dirty="0"/>
              <a:t>Egyke politika</a:t>
            </a:r>
          </a:p>
          <a:p>
            <a:pPr lvl="1"/>
            <a:r>
              <a:rPr lang="hu-HU" altLang="zh-CN" sz="2200" dirty="0"/>
              <a:t>Egy középosztály megteremtése</a:t>
            </a:r>
          </a:p>
          <a:p>
            <a:pPr lvl="1"/>
            <a:r>
              <a:rPr lang="hu-HU" altLang="zh-CN" sz="2200" dirty="0"/>
              <a:t>Átalakuló jóléti rendszer - felelősség individualizálás</a:t>
            </a:r>
          </a:p>
          <a:p>
            <a:pPr lvl="1"/>
            <a:r>
              <a:rPr lang="hu-HU" altLang="zh-CN" sz="2200" dirty="0"/>
              <a:t>Növekvő oktatási magánszféra – az oktatás, mint árucikk, a gyerek, mint (magas kockázatú) befektetés</a:t>
            </a:r>
          </a:p>
          <a:p>
            <a:pPr lvl="1"/>
            <a:r>
              <a:rPr lang="hu-HU" sz="2200" dirty="0"/>
              <a:t>Társadalmi verseny: gyereknevelés, mint élet-halál harc („A rajtvonalon veszteni”)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791E3E-58AC-F54A-9B10-39F1D0EA2D16}"/>
              </a:ext>
            </a:extLst>
          </p:cNvPr>
          <p:cNvSpPr txBox="1"/>
          <p:nvPr/>
        </p:nvSpPr>
        <p:spPr>
          <a:xfrm>
            <a:off x="320040" y="212071"/>
            <a:ext cx="4014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/>
              <a:t>Forrás: </a:t>
            </a:r>
            <a:r>
              <a:rPr lang="hu-HU" sz="1100" dirty="0" err="1"/>
              <a:t>WeChat</a:t>
            </a:r>
            <a:r>
              <a:rPr lang="hu-HU" sz="1100" dirty="0"/>
              <a:t> </a:t>
            </a:r>
            <a:r>
              <a:rPr lang="hu-HU" sz="1100" i="1" dirty="0" err="1"/>
              <a:t>gongzhonghao</a:t>
            </a:r>
            <a:r>
              <a:rPr lang="hu-HU" sz="1100" i="1" dirty="0"/>
              <a:t>, </a:t>
            </a:r>
            <a:r>
              <a:rPr lang="hu-HU" sz="1100" dirty="0"/>
              <a:t>oktatási software ajánló karantén idejére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F3901D-8D1B-914D-BB94-2D2714E4C0E6}"/>
              </a:ext>
            </a:extLst>
          </p:cNvPr>
          <p:cNvSpPr txBox="1"/>
          <p:nvPr/>
        </p:nvSpPr>
        <p:spPr>
          <a:xfrm>
            <a:off x="320040" y="6190488"/>
            <a:ext cx="42840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/>
              <a:t>Forrás: </a:t>
            </a:r>
            <a:r>
              <a:rPr lang="hu-HU" sz="1100" dirty="0">
                <a:hlinkClick r:id="rId4"/>
              </a:rPr>
              <a:t>https://m.cnjiyin.com/zixun/00320210803_41178.html</a:t>
            </a:r>
            <a:r>
              <a:rPr lang="hu-HU" sz="1100" dirty="0"/>
              <a:t> Blog: Ne hagyjuk a gyereket a rajtvonalon veszíteni? A szakértő válaszol</a:t>
            </a:r>
          </a:p>
        </p:txBody>
      </p:sp>
    </p:spTree>
    <p:extLst>
      <p:ext uri="{BB962C8B-B14F-4D97-AF65-F5344CB8AC3E}">
        <p14:creationId xmlns:p14="http://schemas.microsoft.com/office/powerpoint/2010/main" val="1826643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C32B-490A-7E48-99C8-202D7D028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államkapitalizmus gyermekideálja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8795E-C71E-D14F-8CE7-1D8F3E854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Kollektivista (Állam)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5F4EE3-D099-7C44-9A05-54D288D182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/>
              <a:t>Engedelmes, alázatos</a:t>
            </a:r>
          </a:p>
          <a:p>
            <a:r>
              <a:rPr lang="hu-HU" dirty="0"/>
              <a:t>Belenyugvó</a:t>
            </a:r>
          </a:p>
          <a:p>
            <a:r>
              <a:rPr lang="hu-HU" dirty="0"/>
              <a:t>Passzív gondolkodó (bemagolja amit tudni kell)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04612F-963E-DB49-A5E4-E6FA0EA53F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/>
              <a:t>Individualista (Kapitalizmus)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B488424-634E-DB43-BA6C-6D92F55A070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hu-HU" dirty="0"/>
              <a:t>Autonóm, független</a:t>
            </a:r>
          </a:p>
          <a:p>
            <a:r>
              <a:rPr lang="hu-HU" dirty="0"/>
              <a:t>Kezdeményező, vállalkozó</a:t>
            </a:r>
          </a:p>
          <a:p>
            <a:r>
              <a:rPr lang="hu-HU" dirty="0"/>
              <a:t>Kreatív, kritikai gondolkozásra képes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964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people water skiing&#10;&#10;Description automatically generated with low confidence">
            <a:extLst>
              <a:ext uri="{FF2B5EF4-FFF2-40B4-BE49-F238E27FC236}">
                <a16:creationId xmlns:a16="http://schemas.microsoft.com/office/drawing/2014/main" id="{8C9CD851-B299-4F4F-9C10-B17AE472FF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37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1A6FBE-E6E5-2A49-B40C-E85EC5EBA29D}"/>
              </a:ext>
            </a:extLst>
          </p:cNvPr>
          <p:cNvSpPr/>
          <p:nvPr/>
        </p:nvSpPr>
        <p:spPr>
          <a:xfrm>
            <a:off x="127788" y="6488668"/>
            <a:ext cx="205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Forrás: Saját gyűjtés</a:t>
            </a:r>
          </a:p>
        </p:txBody>
      </p:sp>
    </p:spTree>
    <p:extLst>
      <p:ext uri="{BB962C8B-B14F-4D97-AF65-F5344CB8AC3E}">
        <p14:creationId xmlns:p14="http://schemas.microsoft.com/office/powerpoint/2010/main" val="3033769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3345A24-9E37-754D-B54D-388EBE27B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/>
              <a:t>Élet a versenypályán túl</a:t>
            </a:r>
            <a:r>
              <a:rPr lang="hu-HU" sz="4200" dirty="0"/>
              <a:t>:</a:t>
            </a:r>
            <a:br>
              <a:rPr lang="hu-HU" sz="4200" dirty="0"/>
            </a:br>
            <a:r>
              <a:rPr lang="hu-HU" sz="4200" dirty="0"/>
              <a:t>Kínai gyerekek a magyar oktatási rendszerben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7B5BB1F-C8D7-9340-92D9-D544DC6ED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sz="2200" dirty="0"/>
              <a:t>Jelen-orientált döntéshozás</a:t>
            </a:r>
          </a:p>
          <a:p>
            <a:pPr>
              <a:lnSpc>
                <a:spcPct val="150000"/>
              </a:lnSpc>
            </a:pPr>
            <a:r>
              <a:rPr lang="hu-HU" sz="2200" dirty="0"/>
              <a:t>A „boldog oktatás” nyomában</a:t>
            </a:r>
          </a:p>
          <a:p>
            <a:pPr>
              <a:lnSpc>
                <a:spcPct val="150000"/>
              </a:lnSpc>
            </a:pPr>
            <a:r>
              <a:rPr lang="hu-HU" sz="2200" dirty="0"/>
              <a:t>Kevesebb tanulás, kevesebb házifeladat – több idő a valódi „én” kibontakoztatására</a:t>
            </a:r>
          </a:p>
          <a:p>
            <a:pPr>
              <a:lnSpc>
                <a:spcPct val="150000"/>
              </a:lnSpc>
            </a:pPr>
            <a:r>
              <a:rPr lang="hu-HU" sz="2200" dirty="0"/>
              <a:t>Preferencia az állami iskolák felé – tiltakozás az oktatás elanyagiasodása ellen? </a:t>
            </a:r>
          </a:p>
          <a:p>
            <a:pPr>
              <a:lnSpc>
                <a:spcPct val="150000"/>
              </a:lnSpc>
            </a:pPr>
            <a:r>
              <a:rPr lang="hu-HU" sz="2200" dirty="0" err="1"/>
              <a:t>Külcsíny</a:t>
            </a:r>
            <a:r>
              <a:rPr lang="hu-HU" sz="2200" dirty="0"/>
              <a:t> – belbecs</a:t>
            </a:r>
          </a:p>
          <a:p>
            <a:pPr>
              <a:lnSpc>
                <a:spcPct val="150000"/>
              </a:lnSpc>
            </a:pPr>
            <a:r>
              <a:rPr lang="hu-HU" sz="2200" dirty="0"/>
              <a:t>Nem magyar anyanyelvű gyerekek állami iskolai „integrációja”</a:t>
            </a:r>
          </a:p>
          <a:p>
            <a:pPr>
              <a:lnSpc>
                <a:spcPct val="150000"/>
              </a:lnSpc>
            </a:pPr>
            <a:r>
              <a:rPr lang="hu-HU" sz="2200" dirty="0"/>
              <a:t>Óvatosabb döntés: német kéttannyelvű intézmények</a:t>
            </a:r>
          </a:p>
        </p:txBody>
      </p:sp>
    </p:spTree>
    <p:extLst>
      <p:ext uri="{BB962C8B-B14F-4D97-AF65-F5344CB8AC3E}">
        <p14:creationId xmlns:p14="http://schemas.microsoft.com/office/powerpoint/2010/main" val="4094443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7BCC6-872F-CB4B-9ECC-ADE290DFD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557189"/>
            <a:ext cx="9795637" cy="110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 err="1"/>
              <a:t>Jövőkép</a:t>
            </a:r>
            <a:r>
              <a:rPr lang="en-US" sz="3600" dirty="0"/>
              <a:t> a </a:t>
            </a:r>
            <a:r>
              <a:rPr lang="en-US" sz="3600" dirty="0" err="1"/>
              <a:t>homokozóból</a:t>
            </a:r>
            <a:r>
              <a:rPr lang="en-US" sz="3600" dirty="0"/>
              <a:t> - </a:t>
            </a:r>
            <a:r>
              <a:rPr lang="en-US" sz="3600" dirty="0" err="1"/>
              <a:t>egy</a:t>
            </a:r>
            <a:r>
              <a:rPr lang="en-US" sz="3600" dirty="0"/>
              <a:t> </a:t>
            </a:r>
            <a:r>
              <a:rPr lang="en-US" sz="3600" dirty="0" err="1"/>
              <a:t>alternatív</a:t>
            </a:r>
            <a:r>
              <a:rPr lang="en-US" sz="3600" dirty="0"/>
              <a:t> </a:t>
            </a:r>
            <a:r>
              <a:rPr lang="en-US" sz="3600" dirty="0" err="1"/>
              <a:t>verseny</a:t>
            </a:r>
            <a:r>
              <a:rPr lang="en-US" sz="3600" dirty="0"/>
              <a:t> </a:t>
            </a:r>
            <a:r>
              <a:rPr lang="en-US" sz="3600" dirty="0" err="1"/>
              <a:t>megteremtése</a:t>
            </a:r>
            <a:endParaRPr lang="en-US" sz="3600" dirty="0"/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A60B5563-E9D6-6644-80EC-9CAF443A4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96" y="3350463"/>
            <a:ext cx="2212756" cy="2950342"/>
          </a:xfrm>
          <a:prstGeom prst="rect">
            <a:avLst/>
          </a:prstGeom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AD93179-EFC1-234B-8579-A53F63517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517" y="3368493"/>
            <a:ext cx="2930996" cy="28870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1E8A49-0D8D-664C-8C45-A496A07AF28A}"/>
              </a:ext>
            </a:extLst>
          </p:cNvPr>
          <p:cNvSpPr txBox="1"/>
          <p:nvPr/>
        </p:nvSpPr>
        <p:spPr>
          <a:xfrm>
            <a:off x="4307964" y="6453169"/>
            <a:ext cx="249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Forrás: Facebook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5B23B6-D9B3-494F-ACDE-DB767BE3EA2D}"/>
              </a:ext>
            </a:extLst>
          </p:cNvPr>
          <p:cNvSpPr txBox="1"/>
          <p:nvPr/>
        </p:nvSpPr>
        <p:spPr>
          <a:xfrm>
            <a:off x="774796" y="6453169"/>
            <a:ext cx="249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Forrás: Saját fénykép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70BBC9-6772-964C-8B34-F50DB5A4A33C}"/>
              </a:ext>
            </a:extLst>
          </p:cNvPr>
          <p:cNvSpPr txBox="1"/>
          <p:nvPr/>
        </p:nvSpPr>
        <p:spPr>
          <a:xfrm>
            <a:off x="8192673" y="6379962"/>
            <a:ext cx="2496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Forrás: Facebook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76C6AE-20FF-5943-80F3-581DD54F843F}"/>
              </a:ext>
            </a:extLst>
          </p:cNvPr>
          <p:cNvSpPr txBox="1"/>
          <p:nvPr/>
        </p:nvSpPr>
        <p:spPr>
          <a:xfrm>
            <a:off x="774796" y="1825878"/>
            <a:ext cx="86627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/>
              <a:t>„A kínai anyák túlzottan szeretik a gyerekeiket ahhoz, hogy így bánjanak velük”</a:t>
            </a:r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Csoportnyomás – növekvő ambivalencia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Csordultig telt órarendek – (többnyire) szabadon választott tárgyakkal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A kínai gyerekek versenyképesség a magyar „oktatási piacon”</a:t>
            </a:r>
          </a:p>
          <a:p>
            <a:endParaRPr lang="hu-HU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C91B785D-FBBD-E344-AC35-5FB3C33906B7}"/>
                  </a:ext>
                </a:extLst>
              </p14:cNvPr>
              <p14:cNvContentPartPr/>
              <p14:nvPr/>
            </p14:nvContentPartPr>
            <p14:xfrm>
              <a:off x="4327728" y="3384903"/>
              <a:ext cx="291240" cy="36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C91B785D-FBBD-E344-AC35-5FB3C33906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18728" y="3375903"/>
                <a:ext cx="30888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22F270E-B249-3344-911F-16812990F39E}"/>
                  </a:ext>
                </a:extLst>
              </p14:cNvPr>
              <p14:cNvContentPartPr/>
              <p14:nvPr/>
            </p14:nvContentPartPr>
            <p14:xfrm>
              <a:off x="3956244" y="3372200"/>
              <a:ext cx="351720" cy="1843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22F270E-B249-3344-911F-16812990F3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47604" y="3363560"/>
                <a:ext cx="369360" cy="201960"/>
              </a:xfrm>
              <a:prstGeom prst="rect">
                <a:avLst/>
              </a:prstGeom>
            </p:spPr>
          </p:pic>
        </mc:Fallback>
      </mc:AlternateContent>
      <p:pic>
        <p:nvPicPr>
          <p:cNvPr id="33" name="Content Placeholder 5" descr="A group of people standing on a stage&#10;&#10;Description automatically generated with medium confidence">
            <a:extLst>
              <a:ext uri="{FF2B5EF4-FFF2-40B4-BE49-F238E27FC236}">
                <a16:creationId xmlns:a16="http://schemas.microsoft.com/office/drawing/2014/main" id="{E303A446-053F-9D46-8B84-DBDEA49B7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8"/>
          <a:srcRect l="31930" r="21301"/>
          <a:stretch/>
        </p:blipFill>
        <p:spPr>
          <a:xfrm>
            <a:off x="7818761" y="3599278"/>
            <a:ext cx="2472687" cy="260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42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B564-DF7A-0046-82B3-3C1EBD443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Felhasznált irodalom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C3C56-3A2D-8744-81C5-48C7095CA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Anagnost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A. (2004). The Corporeal Politics of Quality (Suzhi).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Public Culture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16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(2), 189–208.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Beck, F., Nyíri, P. (2021). “Mi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szeretjük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Orbánt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mert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nem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enged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be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mindenféle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jöttmentet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”.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Mozgóvilág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2021/10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Beck, F., Nyíri, P. (forthcoming). For the Sake of Our Child.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China Quarterly.</a:t>
            </a:r>
            <a:endParaRPr lang="en-GB" sz="1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Feischmidt, M., &amp; Nyíri, P. (Eds.). (2006).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Nem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kívánt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gyerekek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—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Külföldi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gyerekek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magyar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iskolákban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Fong, V. (2011).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Paradise Redefined: Transnational Chinese Students and the Quest for Flexible Citizenship in the Developed World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Stanford University Press.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Gammeltoft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-Hansen, T., &amp;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Sørensen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N. N. (2013).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The Migration Industry and the Commercialization of International Migration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Routledge.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Gera M. (2018, September 16).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Holtig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GB" sz="1000" i="1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tanít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http://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magyarnarancs.hu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/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belpol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/holtig-tanit-113265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Greenhalgh, S. (2010).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Cultivating global citizens: Population in the rise of China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Harvard University Press.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Kardaszewicz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Krzysztof. 2019. “New Rules of the Game? Education and Governmentality in Chinese Migration to Poland.”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Asian and Pacific Migration Journal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28 (3): 353–76.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Kipnis, A. (2006). Suzhi: A Keyword Approach.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The China Quarterly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186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295.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Kuan, T. (2015).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Love’s uncertainty: The politics and ethics of child rearing in contemporary China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University of California Press.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Liu-Farrer, G. (2016). Migration as Class-based Consumption: The Emigration of the Rich in Contemporary China.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The China Quarterly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226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499–518.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Meng, B. (2018).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The Politics of Chinese Media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Palgrave Macmillan US.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Nyíri, P. (2014). Training for transnationalism: Chinese children in Hungary.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Ethnic and Racial Studies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37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(7), 1253–1263.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Nyíri, P., Beck, F. (2020). Europe’s New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Bildungsbürger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? Chinese Migrants in Search of a Pure Land.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Diaspora: A Journal of Transnational Studies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Orellana, Marjorie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Faulstich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Barrie Thorne, Anna Chee, and Wan Shun Eva Lam. 2001. “Transnational Childhoods: The Participation of Children in Processes of Family Migration.”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Social Problems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48 (4): 572–91.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Szilassy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E., &amp;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Árendás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Z. (2007). Understandings of ‘Difference’ in the Speech of Teachers Dealing with Refugee Children in Hungary.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Journal of Ethnic and Migration Studies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33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(3), 397–418.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Xiang, B. (2015). The rise of China, changing patterns of out-migration and identity implications.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Handbook of Chinese Migration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Zelizer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Viviana A. </a:t>
            </a:r>
            <a:r>
              <a:rPr lang="en-GB" sz="1000" kern="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Rotman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1985. </a:t>
            </a:r>
            <a:r>
              <a:rPr lang="en-GB" sz="1000" i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Pricing the Priceless Child : The Changing Social Value of Children</a:t>
            </a:r>
            <a:r>
              <a:rPr lang="en-GB" sz="10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New York: Basic Books.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rgbClr val="595959"/>
              </a:buClr>
              <a:buSzPts val="1300"/>
              <a:buNone/>
            </a:pPr>
            <a:r>
              <a:rPr lang="en-GB" sz="12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595959"/>
              </a:buClr>
              <a:buSzPts val="1300"/>
              <a:buNone/>
            </a:pPr>
            <a:endParaRPr lang="en-GB" sz="1300" kern="0" dirty="0">
              <a:solidFill>
                <a:srgbClr val="595959"/>
              </a:solidFill>
              <a:ea typeface="Calibri"/>
              <a:cs typeface="Calibri"/>
              <a:sym typeface="Calibri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35666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1016</Words>
  <Application>Microsoft Macintosh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“Mindent a gyerekért”</vt:lpstr>
      <vt:lpstr>A kutatás</vt:lpstr>
      <vt:lpstr>Letelepedési Államkötvény Program</vt:lpstr>
      <vt:lpstr>Miért Magyarország? Európai álom fapados kivitelben</vt:lpstr>
      <vt:lpstr>A gyerekért bármit</vt:lpstr>
      <vt:lpstr>Az ideális gyerekkor, mint társadalmi konstrukció</vt:lpstr>
      <vt:lpstr>Az államkapitalizmus gyermekideálja</vt:lpstr>
      <vt:lpstr>PowerPoint Presentation</vt:lpstr>
      <vt:lpstr>Élet a versenypályán túl: Kínai gyerekek a magyar oktatási rendszerben</vt:lpstr>
      <vt:lpstr>Jövőkép a homokozóból - egy alternatív verseny megteremtése</vt:lpstr>
      <vt:lpstr>Felhasznált irodalom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“Mindent a gyerekért”</dc:title>
  <dc:creator>Fanni Beck</dc:creator>
  <cp:lastModifiedBy>Fanni Beck</cp:lastModifiedBy>
  <cp:revision>5</cp:revision>
  <dcterms:created xsi:type="dcterms:W3CDTF">2021-11-08T14:17:58Z</dcterms:created>
  <dcterms:modified xsi:type="dcterms:W3CDTF">2021-11-12T08:44:43Z</dcterms:modified>
</cp:coreProperties>
</file>