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handoutMasterIdLst>
    <p:handoutMasterId r:id="rId24"/>
  </p:handoutMasterIdLst>
  <p:sldIdLst>
    <p:sldId id="256" r:id="rId2"/>
    <p:sldId id="609" r:id="rId3"/>
    <p:sldId id="618" r:id="rId4"/>
    <p:sldId id="606" r:id="rId5"/>
    <p:sldId id="611" r:id="rId6"/>
    <p:sldId id="607" r:id="rId7"/>
    <p:sldId id="619" r:id="rId8"/>
    <p:sldId id="613" r:id="rId9"/>
    <p:sldId id="614" r:id="rId10"/>
    <p:sldId id="608" r:id="rId11"/>
    <p:sldId id="615" r:id="rId12"/>
    <p:sldId id="616" r:id="rId13"/>
    <p:sldId id="617" r:id="rId14"/>
    <p:sldId id="580" r:id="rId15"/>
    <p:sldId id="623" r:id="rId16"/>
    <p:sldId id="624" r:id="rId17"/>
    <p:sldId id="625" r:id="rId18"/>
    <p:sldId id="622" r:id="rId19"/>
    <p:sldId id="610" r:id="rId20"/>
    <p:sldId id="626" r:id="rId21"/>
    <p:sldId id="264" r:id="rId22"/>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rsfay Krisztina" initials="BK" lastIdx="1" clrIdx="0">
    <p:extLst>
      <p:ext uri="{19B8F6BF-5375-455C-9EA6-DF929625EA0E}">
        <p15:presenceInfo xmlns:p15="http://schemas.microsoft.com/office/powerpoint/2012/main" userId="S::borsfay.krisztina@ppk.elte.hu::9967fda7-4271-45ff-9e79-06ecd81320d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6B59"/>
    <a:srgbClr val="B9D531"/>
    <a:srgbClr val="003D5B"/>
    <a:srgbClr val="5598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807" autoAdjust="0"/>
  </p:normalViewPr>
  <p:slideViewPr>
    <p:cSldViewPr snapToGrid="0">
      <p:cViewPr varScale="1">
        <p:scale>
          <a:sx n="78" d="100"/>
          <a:sy n="78" d="100"/>
        </p:scale>
        <p:origin x="1550" y="62"/>
      </p:cViewPr>
      <p:guideLst/>
    </p:cSldViewPr>
  </p:slideViewPr>
  <p:outlineViewPr>
    <p:cViewPr>
      <p:scale>
        <a:sx n="33" d="100"/>
        <a:sy n="33" d="100"/>
      </p:scale>
      <p:origin x="0" y="-96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6DAA51-DD05-46C0-AD9D-C4B37EBC71FE}" type="datetimeFigureOut">
              <a:rPr lang="hu-HU" smtClean="0"/>
              <a:t>2021. 12. 15.</a:t>
            </a:fld>
            <a:endParaRPr lang="hu-HU"/>
          </a:p>
        </p:txBody>
      </p:sp>
      <p:sp>
        <p:nvSpPr>
          <p:cNvPr id="4" name="Élőláb hely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5" name="Dia számának hely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1FBC580-24C1-4B73-B898-02C8F028FECB}" type="slidenum">
              <a:rPr lang="hu-HU" smtClean="0"/>
              <a:t>‹#›</a:t>
            </a:fld>
            <a:endParaRPr lang="hu-HU"/>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4EB0F8E-D8C4-8F49-AA03-2B54EC9A2368}" type="datetimeFigureOut">
              <a:rPr lang="hu-HU" smtClean="0"/>
              <a:t>2021. 12. 15.</a:t>
            </a:fld>
            <a:endParaRPr lang="hu-HU"/>
          </a:p>
        </p:txBody>
      </p:sp>
      <p:sp>
        <p:nvSpPr>
          <p:cNvPr id="4" name="Diakép hely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7BFC46-1C69-994F-8283-7032EB2EFD5E}" type="slidenum">
              <a:rPr lang="hu-HU" smtClean="0"/>
              <a:t>‹#›</a:t>
            </a:fld>
            <a:endParaRPr lang="hu-H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endParaRPr lang="hu-HU" dirty="0"/>
          </a:p>
        </p:txBody>
      </p:sp>
      <p:sp>
        <p:nvSpPr>
          <p:cNvPr id="4" name="Dia számának helye 3"/>
          <p:cNvSpPr>
            <a:spLocks noGrp="1"/>
          </p:cNvSpPr>
          <p:nvPr>
            <p:ph type="sldNum" sz="quarter" idx="10"/>
          </p:nvPr>
        </p:nvSpPr>
        <p:spPr/>
        <p:txBody>
          <a:bodyPr/>
          <a:lstStyle/>
          <a:p>
            <a:fld id="{877BFC46-1C69-994F-8283-7032EB2EFD5E}" type="slidenum">
              <a:rPr lang="hu-HU" smtClean="0"/>
              <a:t>1</a:t>
            </a:fld>
            <a:endParaRPr lang="hu-H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Sablon_2">
    <p:spTree>
      <p:nvGrpSpPr>
        <p:cNvPr id="1" name=""/>
        <p:cNvGrpSpPr/>
        <p:nvPr/>
      </p:nvGrpSpPr>
      <p:grpSpPr>
        <a:xfrm>
          <a:off x="0" y="0"/>
          <a:ext cx="0" cy="0"/>
          <a:chOff x="0" y="0"/>
          <a:chExt cx="0" cy="0"/>
        </a:xfrm>
      </p:grpSpPr>
      <p:sp>
        <p:nvSpPr>
          <p:cNvPr id="11" name="Rectangle"/>
          <p:cNvSpPr/>
          <p:nvPr userDrawn="1"/>
        </p:nvSpPr>
        <p:spPr>
          <a:xfrm>
            <a:off x="952500" y="2905424"/>
            <a:ext cx="8191500" cy="3952575"/>
          </a:xfrm>
          <a:prstGeom prst="rect">
            <a:avLst/>
          </a:prstGeom>
          <a:solidFill>
            <a:srgbClr val="7B96A3"/>
          </a:solidFill>
          <a:ln w="12700">
            <a:miter lim="400000"/>
          </a:ln>
        </p:spPr>
        <p:txBody>
          <a:bodyPr lIns="38100" tIns="38100" rIns="38100" bIns="38100" anchor="ct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sp>
        <p:nvSpPr>
          <p:cNvPr id="10" name="Rectangle"/>
          <p:cNvSpPr/>
          <p:nvPr userDrawn="1"/>
        </p:nvSpPr>
        <p:spPr>
          <a:xfrm>
            <a:off x="0" y="620366"/>
            <a:ext cx="952500" cy="6237635"/>
          </a:xfrm>
          <a:prstGeom prst="rect">
            <a:avLst/>
          </a:prstGeom>
          <a:solidFill>
            <a:srgbClr val="003D5B"/>
          </a:solidFill>
          <a:ln w="12700">
            <a:miter lim="400000"/>
          </a:ln>
        </p:spPr>
        <p:txBody>
          <a:bodyPr lIns="38100" tIns="38100" rIns="38100" bIns="38100" anchor="ct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pic>
        <p:nvPicPr>
          <p:cNvPr id="4" name="Kép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03913" y="1015072"/>
            <a:ext cx="5591252" cy="1599110"/>
          </a:xfrm>
          <a:prstGeom prst="rect">
            <a:avLst/>
          </a:prstGeom>
        </p:spPr>
      </p:pic>
      <p:sp>
        <p:nvSpPr>
          <p:cNvPr id="13" name="Szövegdoboz 12"/>
          <p:cNvSpPr txBox="1"/>
          <p:nvPr userDrawn="1"/>
        </p:nvSpPr>
        <p:spPr>
          <a:xfrm>
            <a:off x="1463042" y="3408217"/>
            <a:ext cx="7065815" cy="1785104"/>
          </a:xfrm>
          <a:prstGeom prst="rect">
            <a:avLst/>
          </a:prstGeom>
          <a:noFill/>
        </p:spPr>
        <p:txBody>
          <a:bodyPr wrap="square" rtlCol="0">
            <a:spAutoFit/>
          </a:bodyPr>
          <a:lstStyle/>
          <a:p>
            <a:r>
              <a:rPr lang="hu-HU" sz="5000" b="1" dirty="0">
                <a:solidFill>
                  <a:schemeClr val="tx1"/>
                </a:solidFill>
                <a:latin typeface="Calibri" panose="020F0502020204030204" charset="0"/>
                <a:ea typeface="Calibri" panose="020F0502020204030204" charset="0"/>
                <a:cs typeface="Calibri" panose="020F0502020204030204" charset="0"/>
              </a:rPr>
              <a:t>Címsor</a:t>
            </a:r>
            <a:endParaRPr lang="hu-HU" sz="3000" b="1" dirty="0">
              <a:solidFill>
                <a:schemeClr val="tx1"/>
              </a:solidFill>
              <a:latin typeface="Calibri" panose="020F0502020204030204" charset="0"/>
              <a:ea typeface="Calibri" panose="020F0502020204030204" charset="0"/>
              <a:cs typeface="Calibri" panose="020F0502020204030204" charset="0"/>
            </a:endParaRPr>
          </a:p>
          <a:p>
            <a:endParaRPr lang="hu-HU" sz="3000" b="1" dirty="0">
              <a:latin typeface="Fotogram" panose="00000500000000000000" pitchFamily="2" charset="0"/>
            </a:endParaRPr>
          </a:p>
          <a:p>
            <a:endParaRPr lang="hu-HU" sz="3000" b="1" dirty="0">
              <a:latin typeface="Fotogram" panose="00000500000000000000" pitchFamily="2" charset="0"/>
            </a:endParaRPr>
          </a:p>
        </p:txBody>
      </p:sp>
      <p:sp>
        <p:nvSpPr>
          <p:cNvPr id="14" name="Szövegdoboz 13"/>
          <p:cNvSpPr txBox="1"/>
          <p:nvPr userDrawn="1"/>
        </p:nvSpPr>
        <p:spPr>
          <a:xfrm>
            <a:off x="1463042" y="5140302"/>
            <a:ext cx="7065815" cy="553998"/>
          </a:xfrm>
          <a:prstGeom prst="rect">
            <a:avLst/>
          </a:prstGeom>
          <a:noFill/>
        </p:spPr>
        <p:txBody>
          <a:bodyPr wrap="square" rtlCol="0">
            <a:spAutoFit/>
          </a:bodyPr>
          <a:lstStyle/>
          <a:p>
            <a:r>
              <a:rPr lang="hu-HU" sz="3000" b="1" dirty="0">
                <a:solidFill>
                  <a:schemeClr val="tx1"/>
                </a:solidFill>
                <a:latin typeface="Calibri" panose="020F0502020204030204" charset="0"/>
                <a:ea typeface="Calibri" panose="020F0502020204030204" charset="0"/>
                <a:cs typeface="Calibri" panose="020F0502020204030204" charset="0"/>
              </a:rPr>
              <a:t>Előadó</a:t>
            </a:r>
          </a:p>
        </p:txBody>
      </p:sp>
      <p:sp>
        <p:nvSpPr>
          <p:cNvPr id="15" name="Szövegdoboz 14"/>
          <p:cNvSpPr txBox="1"/>
          <p:nvPr userDrawn="1"/>
        </p:nvSpPr>
        <p:spPr>
          <a:xfrm>
            <a:off x="1463042" y="5838093"/>
            <a:ext cx="5609492" cy="646331"/>
          </a:xfrm>
          <a:prstGeom prst="rect">
            <a:avLst/>
          </a:prstGeom>
          <a:noFill/>
        </p:spPr>
        <p:txBody>
          <a:bodyPr wrap="square" rtlCol="0">
            <a:spAutoFit/>
          </a:bodyPr>
          <a:lstStyle/>
          <a:p>
            <a:r>
              <a:rPr lang="hu-HU" b="1" dirty="0">
                <a:solidFill>
                  <a:schemeClr val="tx1"/>
                </a:solidFill>
                <a:latin typeface="Calibri" panose="020F0502020204030204" charset="0"/>
                <a:ea typeface="Calibri" panose="020F0502020204030204" charset="0"/>
                <a:cs typeface="Calibri" panose="020F0502020204030204" charset="0"/>
              </a:rPr>
              <a:t>Dátum: 2018.09.13.</a:t>
            </a:r>
          </a:p>
          <a:p>
            <a:endParaRPr lang="hu-HU" dirty="0"/>
          </a:p>
        </p:txBody>
      </p:sp>
      <p:sp>
        <p:nvSpPr>
          <p:cNvPr id="9" name="Rectangle"/>
          <p:cNvSpPr/>
          <p:nvPr userDrawn="1"/>
        </p:nvSpPr>
        <p:spPr>
          <a:xfrm>
            <a:off x="952500" y="0"/>
            <a:ext cx="8191500" cy="620365"/>
          </a:xfrm>
          <a:prstGeom prst="rect">
            <a:avLst/>
          </a:prstGeom>
          <a:solidFill>
            <a:srgbClr val="7B96A3"/>
          </a:solidFill>
          <a:ln w="12700">
            <a:miter lim="400000"/>
          </a:ln>
        </p:spPr>
        <p:txBody>
          <a:bodyPr lIns="38100" tIns="38100" rIns="38100" bIns="38100" anchor="ct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Záródia">
    <p:spTree>
      <p:nvGrpSpPr>
        <p:cNvPr id="1" name=""/>
        <p:cNvGrpSpPr/>
        <p:nvPr/>
      </p:nvGrpSpPr>
      <p:grpSpPr>
        <a:xfrm>
          <a:off x="0" y="0"/>
          <a:ext cx="0" cy="0"/>
          <a:chOff x="0" y="0"/>
          <a:chExt cx="0" cy="0"/>
        </a:xfrm>
      </p:grpSpPr>
      <p:sp>
        <p:nvSpPr>
          <p:cNvPr id="10" name="Rectangle"/>
          <p:cNvSpPr/>
          <p:nvPr userDrawn="1"/>
        </p:nvSpPr>
        <p:spPr>
          <a:xfrm>
            <a:off x="0" y="620366"/>
            <a:ext cx="952500" cy="6237635"/>
          </a:xfrm>
          <a:prstGeom prst="rect">
            <a:avLst/>
          </a:prstGeom>
          <a:solidFill>
            <a:srgbClr val="003D5B"/>
          </a:solidFill>
          <a:ln w="12700">
            <a:miter lim="400000"/>
          </a:ln>
        </p:spPr>
        <p:txBody>
          <a:bodyPr lIns="38100" tIns="38100" rIns="38100" bIns="38100" anchor="ct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sp>
        <p:nvSpPr>
          <p:cNvPr id="2" name="Téglalap 1"/>
          <p:cNvSpPr/>
          <p:nvPr userDrawn="1"/>
        </p:nvSpPr>
        <p:spPr>
          <a:xfrm>
            <a:off x="1714961" y="2850291"/>
            <a:ext cx="1670050" cy="6688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pic>
        <p:nvPicPr>
          <p:cNvPr id="4" name="Kép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03914" y="1270445"/>
            <a:ext cx="5591249" cy="1599109"/>
          </a:xfrm>
          <a:prstGeom prst="rect">
            <a:avLst/>
          </a:prstGeom>
        </p:spPr>
      </p:pic>
      <p:sp>
        <p:nvSpPr>
          <p:cNvPr id="3" name="Szövegdoboz 2"/>
          <p:cNvSpPr txBox="1"/>
          <p:nvPr userDrawn="1"/>
        </p:nvSpPr>
        <p:spPr>
          <a:xfrm>
            <a:off x="1606378" y="4062853"/>
            <a:ext cx="6763265" cy="553998"/>
          </a:xfrm>
          <a:prstGeom prst="rect">
            <a:avLst/>
          </a:prstGeom>
          <a:noFill/>
        </p:spPr>
        <p:txBody>
          <a:bodyPr wrap="square" rtlCol="0">
            <a:spAutoFit/>
          </a:bodyPr>
          <a:lstStyle/>
          <a:p>
            <a:pPr algn="ctr"/>
            <a:r>
              <a:rPr lang="hu-HU" sz="3000" dirty="0"/>
              <a:t>Köszönjük a figyelmet!</a:t>
            </a:r>
          </a:p>
        </p:txBody>
      </p:sp>
      <p:sp>
        <p:nvSpPr>
          <p:cNvPr id="7" name="Szövegdoboz 6"/>
          <p:cNvSpPr txBox="1"/>
          <p:nvPr userDrawn="1"/>
        </p:nvSpPr>
        <p:spPr>
          <a:xfrm>
            <a:off x="1606377" y="5492118"/>
            <a:ext cx="6763265" cy="646331"/>
          </a:xfrm>
          <a:prstGeom prst="rect">
            <a:avLst/>
          </a:prstGeom>
          <a:noFill/>
        </p:spPr>
        <p:txBody>
          <a:bodyPr wrap="square" rtlCol="0">
            <a:spAutoFit/>
          </a:bodyPr>
          <a:lstStyle/>
          <a:p>
            <a:pPr algn="ctr"/>
            <a:r>
              <a:rPr lang="hu-HU" sz="3600" b="1" dirty="0"/>
              <a:t>ppk.</a:t>
            </a:r>
            <a:r>
              <a:rPr lang="hu-HU" sz="3600" b="1" baseline="0" dirty="0"/>
              <a:t>elte.hu</a:t>
            </a:r>
            <a:endParaRPr lang="hu-HU" sz="3600" b="1" dirty="0"/>
          </a:p>
        </p:txBody>
      </p:sp>
      <p:sp>
        <p:nvSpPr>
          <p:cNvPr id="8" name="Rectangle"/>
          <p:cNvSpPr/>
          <p:nvPr userDrawn="1"/>
        </p:nvSpPr>
        <p:spPr>
          <a:xfrm>
            <a:off x="952501" y="0"/>
            <a:ext cx="8191500" cy="620366"/>
          </a:xfrm>
          <a:prstGeom prst="rect">
            <a:avLst/>
          </a:prstGeom>
          <a:solidFill>
            <a:srgbClr val="7B96A3"/>
          </a:solidFill>
          <a:ln w="12700">
            <a:miter lim="400000"/>
          </a:ln>
        </p:spPr>
        <p:txBody>
          <a:bodyPr lIns="38100" tIns="38100" rIns="38100" bIns="38100" anchor="ct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hasCustomPrompt="1"/>
          </p:nvPr>
        </p:nvSpPr>
        <p:spPr/>
        <p:txBody>
          <a:bodyPr/>
          <a:lstStyle/>
          <a:p>
            <a:r>
              <a:rPr lang="hu-HU" noProof="1"/>
              <a:t>Mintacím szerkesztése</a:t>
            </a:r>
          </a:p>
        </p:txBody>
      </p:sp>
      <p:sp>
        <p:nvSpPr>
          <p:cNvPr id="3" name="Tartalom helye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noProof="1"/>
              <a:t>Mintaszöveg szerkesztése</a:t>
            </a:r>
          </a:p>
          <a:p>
            <a:pPr lvl="1"/>
            <a:r>
              <a:rPr lang="hu-HU" noProof="1"/>
              <a:t>Második szint</a:t>
            </a:r>
          </a:p>
          <a:p>
            <a:pPr lvl="2"/>
            <a:r>
              <a:rPr lang="hu-HU" noProof="1"/>
              <a:t>Harmadik szint</a:t>
            </a:r>
          </a:p>
          <a:p>
            <a:pPr lvl="3"/>
            <a:r>
              <a:rPr lang="hu-HU" noProof="1"/>
              <a:t>Negyedik szint</a:t>
            </a:r>
          </a:p>
          <a:p>
            <a:pPr lvl="4"/>
            <a:r>
              <a:rPr lang="hu-HU" noProof="1"/>
              <a:t>Ötödik szint</a:t>
            </a:r>
          </a:p>
        </p:txBody>
      </p:sp>
      <p:sp>
        <p:nvSpPr>
          <p:cNvPr id="4" name="Tartalom helye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noProof="1"/>
              <a:t>Mintaszöveg szerkesztése</a:t>
            </a:r>
          </a:p>
          <a:p>
            <a:pPr lvl="1"/>
            <a:r>
              <a:rPr lang="hu-HU" noProof="1"/>
              <a:t>Második szint</a:t>
            </a:r>
          </a:p>
          <a:p>
            <a:pPr lvl="2"/>
            <a:r>
              <a:rPr lang="hu-HU" noProof="1"/>
              <a:t>Harmadik szint</a:t>
            </a:r>
          </a:p>
          <a:p>
            <a:pPr lvl="3"/>
            <a:r>
              <a:rPr lang="hu-HU" noProof="1"/>
              <a:t>Negyedik szint</a:t>
            </a:r>
          </a:p>
          <a:p>
            <a:pPr lvl="4"/>
            <a:r>
              <a:rPr lang="hu-HU" noProof="1"/>
              <a:t>Ötödik szint</a:t>
            </a:r>
          </a:p>
        </p:txBody>
      </p:sp>
      <p:sp>
        <p:nvSpPr>
          <p:cNvPr id="5" name="Dátum helye 3"/>
          <p:cNvSpPr>
            <a:spLocks noGrp="1"/>
          </p:cNvSpPr>
          <p:nvPr>
            <p:ph type="dt" sz="half" idx="10"/>
          </p:nvPr>
        </p:nvSpPr>
        <p:spPr/>
        <p:txBody>
          <a:bodyPr/>
          <a:lstStyle>
            <a:lvl1pPr>
              <a:defRPr/>
            </a:lvl1pPr>
          </a:lstStyle>
          <a:p>
            <a:pPr>
              <a:defRPr/>
            </a:pPr>
            <a:endParaRPr lang="hu-HU"/>
          </a:p>
        </p:txBody>
      </p:sp>
      <p:sp>
        <p:nvSpPr>
          <p:cNvPr id="6" name="Élőláb helye 4"/>
          <p:cNvSpPr>
            <a:spLocks noGrp="1"/>
          </p:cNvSpPr>
          <p:nvPr>
            <p:ph type="ftr" sz="quarter" idx="11"/>
          </p:nvPr>
        </p:nvSpPr>
        <p:spPr/>
        <p:txBody>
          <a:bodyPr/>
          <a:lstStyle>
            <a:lvl1pPr>
              <a:defRPr/>
            </a:lvl1pPr>
          </a:lstStyle>
          <a:p>
            <a:pPr>
              <a:defRPr/>
            </a:pPr>
            <a:endParaRPr/>
          </a:p>
        </p:txBody>
      </p:sp>
      <p:sp>
        <p:nvSpPr>
          <p:cNvPr id="7" name="Dia számának helye 5"/>
          <p:cNvSpPr>
            <a:spLocks noGrp="1"/>
          </p:cNvSpPr>
          <p:nvPr>
            <p:ph type="sldNum" sz="quarter" idx="12"/>
          </p:nvPr>
        </p:nvSpPr>
        <p:spPr/>
        <p:txBody>
          <a:bodyPr/>
          <a:lstStyle>
            <a:lvl1pPr>
              <a:defRPr dirty="0"/>
            </a:lvl1pPr>
          </a:lstStyle>
          <a:p>
            <a:pPr>
              <a:defRPr/>
            </a:pPr>
            <a:fld id="{B64A327A-3126-439C-9CC4-CE2409FC9E77}" type="slidenum">
              <a:rPr lang="hu-HU"/>
              <a:t>‹#›</a:t>
            </a:fld>
            <a:endParaRPr lang="hu-H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eaLnBrk="1" hangingPunct="1"/>
            <a:endParaRPr lang="hu-HU" altLang="en-US" dirty="0"/>
          </a:p>
        </p:txBody>
      </p:sp>
      <p:sp>
        <p:nvSpPr>
          <p:cNvPr id="3" name="Footer Placeholder 2"/>
          <p:cNvSpPr>
            <a:spLocks noGrp="1"/>
          </p:cNvSpPr>
          <p:nvPr>
            <p:ph type="ftr" sz="quarter" idx="11"/>
          </p:nvPr>
        </p:nvSpPr>
        <p:spPr/>
        <p:txBody>
          <a:bodyPr/>
          <a:lstStyle/>
          <a:p>
            <a:pPr lvl="0" eaLnBrk="1" hangingPunct="1"/>
            <a:endParaRPr lang="hu-HU" altLang="en-US" dirty="0"/>
          </a:p>
        </p:txBody>
      </p:sp>
      <p:sp>
        <p:nvSpPr>
          <p:cNvPr id="4" name="Slide Number Placeholder 3"/>
          <p:cNvSpPr>
            <a:spLocks noGrp="1"/>
          </p:cNvSpPr>
          <p:nvPr>
            <p:ph type="sldNum" sz="quarter" idx="12"/>
          </p:nvPr>
        </p:nvSpPr>
        <p:spPr/>
        <p:txBody>
          <a:bodyPr/>
          <a:lstStyle/>
          <a:p>
            <a:pPr lvl="0" eaLnBrk="1" hangingPunct="1"/>
            <a:fld id="{9A0DB2DC-4C9A-4742-B13C-FB6460FD3503}" type="slidenum">
              <a:rPr lang="hu-HU" altLang="hu-HU" dirty="0"/>
              <a:t>‹#›</a:t>
            </a:fld>
            <a:endParaRPr lang="hu-HU" altLang="hu-HU"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hasCustomPrompt="1"/>
          </p:nvPr>
        </p:nvSpPr>
        <p:spPr>
          <a:xfrm>
            <a:off x="722313" y="4406900"/>
            <a:ext cx="7772400" cy="1362075"/>
          </a:xfrm>
        </p:spPr>
        <p:txBody>
          <a:bodyPr anchor="t"/>
          <a:lstStyle>
            <a:lvl1pPr algn="l">
              <a:defRPr sz="4000" b="1" cap="all"/>
            </a:lvl1pPr>
          </a:lstStyle>
          <a:p>
            <a:r>
              <a:rPr lang="hu-HU"/>
              <a:t>Mintacím szerkesztése</a:t>
            </a:r>
          </a:p>
        </p:txBody>
      </p:sp>
      <p:sp>
        <p:nvSpPr>
          <p:cNvPr id="3" name="Szöveg helye 2"/>
          <p:cNvSpPr>
            <a:spLocks noGrp="1"/>
          </p:cNvSpPr>
          <p:nvPr>
            <p:ph type="body" idx="1" hasCustomPrompt="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u-HU"/>
              <a:t>Mintaszöveg szerkesztése</a:t>
            </a:r>
          </a:p>
        </p:txBody>
      </p:sp>
      <p:sp>
        <p:nvSpPr>
          <p:cNvPr id="4" name="Date Placeholder 3"/>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hu-HU"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hu-HU"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AC6DE8C3-539B-4F18-A48E-40E0B70F8E63}" type="slidenum">
              <a:rPr kumimoji="0" lang="hu-HU" altLang="hu-HU"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t>‹#›</a:t>
            </a:fld>
            <a:endParaRPr kumimoji="0" lang="hu-HU" altLang="hu-HU"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ablon_2">
    <p:spTree>
      <p:nvGrpSpPr>
        <p:cNvPr id="1" name=""/>
        <p:cNvGrpSpPr/>
        <p:nvPr/>
      </p:nvGrpSpPr>
      <p:grpSpPr>
        <a:xfrm>
          <a:off x="0" y="0"/>
          <a:ext cx="0" cy="0"/>
          <a:chOff x="0" y="0"/>
          <a:chExt cx="0" cy="0"/>
        </a:xfrm>
      </p:grpSpPr>
      <p:sp>
        <p:nvSpPr>
          <p:cNvPr id="10" name="Rectangle"/>
          <p:cNvSpPr/>
          <p:nvPr userDrawn="1"/>
        </p:nvSpPr>
        <p:spPr>
          <a:xfrm>
            <a:off x="0" y="620366"/>
            <a:ext cx="952500" cy="6237635"/>
          </a:xfrm>
          <a:prstGeom prst="rect">
            <a:avLst/>
          </a:prstGeom>
          <a:solidFill>
            <a:srgbClr val="003D5B"/>
          </a:solidFill>
          <a:ln w="12700">
            <a:miter lim="400000"/>
          </a:ln>
        </p:spPr>
        <p:txBody>
          <a:bodyPr lIns="38100" tIns="38100" rIns="38100" bIns="38100" anchor="ct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sp>
        <p:nvSpPr>
          <p:cNvPr id="2" name="Téglalap 1"/>
          <p:cNvSpPr/>
          <p:nvPr userDrawn="1"/>
        </p:nvSpPr>
        <p:spPr>
          <a:xfrm>
            <a:off x="1714961" y="2850291"/>
            <a:ext cx="1670050" cy="6688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sz="1350"/>
          </a:p>
        </p:txBody>
      </p:sp>
      <p:pic>
        <p:nvPicPr>
          <p:cNvPr id="4" name="Kép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03914" y="1080971"/>
            <a:ext cx="5591249" cy="1599109"/>
          </a:xfrm>
          <a:prstGeom prst="rect">
            <a:avLst/>
          </a:prstGeom>
        </p:spPr>
      </p:pic>
      <p:sp>
        <p:nvSpPr>
          <p:cNvPr id="6" name="Cím 1"/>
          <p:cNvSpPr>
            <a:spLocks noGrp="1"/>
          </p:cNvSpPr>
          <p:nvPr>
            <p:ph type="title" hasCustomPrompt="1"/>
          </p:nvPr>
        </p:nvSpPr>
        <p:spPr>
          <a:xfrm>
            <a:off x="1620001" y="3369553"/>
            <a:ext cx="6759080" cy="1325563"/>
          </a:xfrm>
        </p:spPr>
        <p:txBody>
          <a:bodyPr/>
          <a:lstStyle>
            <a:lvl1pPr>
              <a:defRPr b="1">
                <a:latin typeface="+mn-lt"/>
              </a:defRPr>
            </a:lvl1pPr>
          </a:lstStyle>
          <a:p>
            <a:r>
              <a:rPr lang="hu-HU" dirty="0"/>
              <a:t>Mintacím szerkesztése</a:t>
            </a:r>
          </a:p>
        </p:txBody>
      </p:sp>
      <p:sp>
        <p:nvSpPr>
          <p:cNvPr id="8" name="Rectangle"/>
          <p:cNvSpPr/>
          <p:nvPr userDrawn="1"/>
        </p:nvSpPr>
        <p:spPr>
          <a:xfrm>
            <a:off x="953991" y="1"/>
            <a:ext cx="8191500" cy="620365"/>
          </a:xfrm>
          <a:prstGeom prst="rect">
            <a:avLst/>
          </a:prstGeom>
          <a:solidFill>
            <a:srgbClr val="7B96A3"/>
          </a:solidFill>
          <a:ln w="12700">
            <a:miter lim="400000"/>
          </a:ln>
        </p:spPr>
        <p:txBody>
          <a:bodyPr lIns="38100" tIns="38100" rIns="38100" bIns="38100" anchor="ct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Alcímdia">
    <p:spTree>
      <p:nvGrpSpPr>
        <p:cNvPr id="1" name=""/>
        <p:cNvGrpSpPr/>
        <p:nvPr/>
      </p:nvGrpSpPr>
      <p:grpSpPr>
        <a:xfrm>
          <a:off x="0" y="0"/>
          <a:ext cx="0" cy="0"/>
          <a:chOff x="0" y="0"/>
          <a:chExt cx="0" cy="0"/>
        </a:xfrm>
      </p:grpSpPr>
      <p:sp>
        <p:nvSpPr>
          <p:cNvPr id="2" name="Cím 1"/>
          <p:cNvSpPr>
            <a:spLocks noGrp="1"/>
          </p:cNvSpPr>
          <p:nvPr>
            <p:ph type="ctrTitle" hasCustomPrompt="1"/>
          </p:nvPr>
        </p:nvSpPr>
        <p:spPr>
          <a:xfrm>
            <a:off x="1143000" y="1122363"/>
            <a:ext cx="6858000" cy="2387600"/>
          </a:xfrm>
        </p:spPr>
        <p:txBody>
          <a:bodyPr anchor="b"/>
          <a:lstStyle>
            <a:lvl1pPr algn="ctr">
              <a:defRPr sz="4500"/>
            </a:lvl1pPr>
          </a:lstStyle>
          <a:p>
            <a:r>
              <a:rPr lang="hu-HU"/>
              <a:t>Mintacím szerkesztése</a:t>
            </a:r>
          </a:p>
        </p:txBody>
      </p:sp>
      <p:sp>
        <p:nvSpPr>
          <p:cNvPr id="3" name="Alcím 2"/>
          <p:cNvSpPr>
            <a:spLocks noGrp="1"/>
          </p:cNvSpPr>
          <p:nvPr>
            <p:ph type="subTitle" idx="1" hasCustomPrompt="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hu-HU"/>
              <a:t>Alcím mintájának szerkesztése</a:t>
            </a:r>
          </a:p>
        </p:txBody>
      </p:sp>
      <p:sp>
        <p:nvSpPr>
          <p:cNvPr id="4" name="Dátum helye 3"/>
          <p:cNvSpPr>
            <a:spLocks noGrp="1"/>
          </p:cNvSpPr>
          <p:nvPr>
            <p:ph type="dt" sz="half" idx="10"/>
          </p:nvPr>
        </p:nvSpPr>
        <p:spPr/>
        <p:txBody>
          <a:bodyPr/>
          <a:lstStyle/>
          <a:p>
            <a:fld id="{2845091F-086B-4B93-AAD2-FF62BB33AC65}" type="datetimeFigureOut">
              <a:rPr lang="hu-HU" smtClean="0"/>
              <a:t>2021. 12. 15.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EB0CAC0-FDEA-4714-8442-0A5CA24B4B86}" type="slidenum">
              <a:rPr lang="hu-HU" smtClean="0"/>
              <a:t>‹#›</a:t>
            </a:fld>
            <a:endParaRPr lang="hu-HU"/>
          </a:p>
        </p:txBody>
      </p:sp>
      <p:sp>
        <p:nvSpPr>
          <p:cNvPr id="11" name="Rectangle"/>
          <p:cNvSpPr/>
          <p:nvPr userDrawn="1"/>
        </p:nvSpPr>
        <p:spPr>
          <a:xfrm>
            <a:off x="-5321" y="0"/>
            <a:ext cx="283407" cy="1016802"/>
          </a:xfrm>
          <a:prstGeom prst="rect">
            <a:avLst/>
          </a:prstGeom>
          <a:solidFill>
            <a:srgbClr val="003D5B"/>
          </a:solidFill>
          <a:ln w="12700">
            <a:miter lim="400000"/>
          </a:ln>
        </p:spPr>
        <p:txBody>
          <a:bodyPr lIns="38100" tIns="38100" rIns="38100" bIns="38100" anchor="ct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pic>
        <p:nvPicPr>
          <p:cNvPr id="12" name="Kép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4407" y="149627"/>
            <a:ext cx="3012376" cy="861546"/>
          </a:xfrm>
          <a:prstGeom prst="rect">
            <a:avLst/>
          </a:prstGeom>
        </p:spPr>
      </p:pic>
      <p:sp>
        <p:nvSpPr>
          <p:cNvPr id="14" name="Rectangle"/>
          <p:cNvSpPr/>
          <p:nvPr userDrawn="1"/>
        </p:nvSpPr>
        <p:spPr>
          <a:xfrm>
            <a:off x="4343105" y="0"/>
            <a:ext cx="4800895" cy="529388"/>
          </a:xfrm>
          <a:prstGeom prst="rect">
            <a:avLst/>
          </a:prstGeom>
          <a:solidFill>
            <a:srgbClr val="7B96A3"/>
          </a:solidFill>
          <a:ln w="12700">
            <a:miter lim="400000"/>
          </a:ln>
        </p:spPr>
        <p:txBody>
          <a:bodyPr lIns="38100" tIns="38100" rIns="38100" bIns="38100" anchor="ct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hasCustomPrompt="1"/>
          </p:nvPr>
        </p:nvSpPr>
        <p:spPr>
          <a:xfrm>
            <a:off x="489812" y="1285380"/>
            <a:ext cx="7533269" cy="1325563"/>
          </a:xfrm>
        </p:spPr>
        <p:txBody>
          <a:bodyPr/>
          <a:lstStyle/>
          <a:p>
            <a:r>
              <a:rPr lang="hu-HU" dirty="0"/>
              <a:t>Mintacím szerkesztése</a:t>
            </a:r>
          </a:p>
        </p:txBody>
      </p:sp>
      <p:sp>
        <p:nvSpPr>
          <p:cNvPr id="3" name="Tartalom helye 2"/>
          <p:cNvSpPr>
            <a:spLocks noGrp="1"/>
          </p:cNvSpPr>
          <p:nvPr>
            <p:ph idx="1" hasCustomPrompt="1"/>
          </p:nvPr>
        </p:nvSpPr>
        <p:spPr>
          <a:xfrm>
            <a:off x="489812" y="2687762"/>
            <a:ext cx="7533269" cy="3514951"/>
          </a:xfrm>
        </p:spPr>
        <p:txBody>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4" name="Dátum helye 3"/>
          <p:cNvSpPr>
            <a:spLocks noGrp="1"/>
          </p:cNvSpPr>
          <p:nvPr>
            <p:ph type="dt" sz="half" idx="10"/>
          </p:nvPr>
        </p:nvSpPr>
        <p:spPr/>
        <p:txBody>
          <a:bodyPr/>
          <a:lstStyle/>
          <a:p>
            <a:fld id="{2845091F-086B-4B93-AAD2-FF62BB33AC65}" type="datetimeFigureOut">
              <a:rPr lang="hu-HU" smtClean="0"/>
              <a:t>2021. 12. 15.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EB0CAC0-FDEA-4714-8442-0A5CA24B4B86}" type="slidenum">
              <a:rPr lang="hu-HU" smtClean="0"/>
              <a:t>‹#›</a:t>
            </a:fld>
            <a:endParaRPr lang="hu-HU"/>
          </a:p>
        </p:txBody>
      </p:sp>
      <p:sp>
        <p:nvSpPr>
          <p:cNvPr id="10" name="Rectangle"/>
          <p:cNvSpPr/>
          <p:nvPr userDrawn="1"/>
        </p:nvSpPr>
        <p:spPr>
          <a:xfrm>
            <a:off x="-5321" y="0"/>
            <a:ext cx="283407" cy="1016802"/>
          </a:xfrm>
          <a:prstGeom prst="rect">
            <a:avLst/>
          </a:prstGeom>
          <a:solidFill>
            <a:srgbClr val="003D5B"/>
          </a:solidFill>
          <a:ln w="12700">
            <a:miter lim="400000"/>
          </a:ln>
        </p:spPr>
        <p:txBody>
          <a:bodyPr lIns="38100" tIns="38100" rIns="38100" bIns="38100" anchor="ct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pic>
        <p:nvPicPr>
          <p:cNvPr id="14" name="Kép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4407" y="149627"/>
            <a:ext cx="3012376" cy="861546"/>
          </a:xfrm>
          <a:prstGeom prst="rect">
            <a:avLst/>
          </a:prstGeom>
        </p:spPr>
      </p:pic>
      <p:sp>
        <p:nvSpPr>
          <p:cNvPr id="11" name="Rectangle"/>
          <p:cNvSpPr/>
          <p:nvPr userDrawn="1"/>
        </p:nvSpPr>
        <p:spPr>
          <a:xfrm>
            <a:off x="4343105" y="0"/>
            <a:ext cx="4800895" cy="529388"/>
          </a:xfrm>
          <a:prstGeom prst="rect">
            <a:avLst/>
          </a:prstGeom>
          <a:solidFill>
            <a:srgbClr val="7B96A3"/>
          </a:solidFill>
          <a:ln w="12700">
            <a:miter lim="400000"/>
          </a:ln>
        </p:spPr>
        <p:txBody>
          <a:bodyPr lIns="38100" tIns="38100" rIns="38100" bIns="38100" anchor="ct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hasCustomPrompt="1"/>
          </p:nvPr>
        </p:nvSpPr>
        <p:spPr>
          <a:xfrm>
            <a:off x="489813" y="1183014"/>
            <a:ext cx="8025537" cy="673886"/>
          </a:xfrm>
        </p:spPr>
        <p:txBody>
          <a:bodyPr/>
          <a:lstStyle/>
          <a:p>
            <a:r>
              <a:rPr lang="hu-HU" dirty="0"/>
              <a:t>Mintacím szerkesztése</a:t>
            </a:r>
          </a:p>
        </p:txBody>
      </p:sp>
      <p:sp>
        <p:nvSpPr>
          <p:cNvPr id="3" name="Szöveg helye 2"/>
          <p:cNvSpPr>
            <a:spLocks noGrp="1"/>
          </p:cNvSpPr>
          <p:nvPr>
            <p:ph type="body" idx="1" hasCustomPrompt="1"/>
          </p:nvPr>
        </p:nvSpPr>
        <p:spPr>
          <a:xfrm>
            <a:off x="489813" y="2086217"/>
            <a:ext cx="4008369" cy="418858"/>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u-HU" dirty="0"/>
              <a:t>Mintaszöveg szerkesztése</a:t>
            </a:r>
          </a:p>
        </p:txBody>
      </p:sp>
      <p:sp>
        <p:nvSpPr>
          <p:cNvPr id="4" name="Tartalom helye 3"/>
          <p:cNvSpPr>
            <a:spLocks noGrp="1"/>
          </p:cNvSpPr>
          <p:nvPr>
            <p:ph sz="half" idx="2" hasCustomPrompt="1"/>
          </p:nvPr>
        </p:nvSpPr>
        <p:spPr>
          <a:xfrm>
            <a:off x="489813" y="2734393"/>
            <a:ext cx="4008369" cy="3455270"/>
          </a:xfrm>
        </p:spPr>
        <p:txBody>
          <a:bodyPr/>
          <a:lstStyle/>
          <a:p>
            <a:pPr lvl="0"/>
            <a:r>
              <a:rPr lang="hu-HU" dirty="0"/>
              <a:t>Mintaszöveg szerkesztése</a:t>
            </a:r>
          </a:p>
          <a:p>
            <a:pPr lvl="1"/>
            <a:r>
              <a:rPr lang="hu-HU" dirty="0"/>
              <a:t>Második szint</a:t>
            </a:r>
          </a:p>
          <a:p>
            <a:pPr lvl="2"/>
            <a:r>
              <a:rPr lang="hu-HU" dirty="0"/>
              <a:t>Harmadik szint</a:t>
            </a:r>
          </a:p>
          <a:p>
            <a:pPr lvl="3"/>
            <a:r>
              <a:rPr lang="hu-HU" dirty="0"/>
              <a:t>Negyedik szint</a:t>
            </a:r>
          </a:p>
          <a:p>
            <a:pPr lvl="4"/>
            <a:r>
              <a:rPr lang="hu-HU" dirty="0"/>
              <a:t>Ötödik szint</a:t>
            </a:r>
          </a:p>
        </p:txBody>
      </p:sp>
      <p:sp>
        <p:nvSpPr>
          <p:cNvPr id="5" name="Szöveg helye 4"/>
          <p:cNvSpPr>
            <a:spLocks noGrp="1"/>
          </p:cNvSpPr>
          <p:nvPr>
            <p:ph type="body" sz="quarter" idx="3" hasCustomPrompt="1"/>
          </p:nvPr>
        </p:nvSpPr>
        <p:spPr>
          <a:xfrm>
            <a:off x="4629150" y="2086217"/>
            <a:ext cx="3887391" cy="418858"/>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u-HU"/>
              <a:t>Mintaszöveg szerkesztése</a:t>
            </a:r>
          </a:p>
        </p:txBody>
      </p:sp>
      <p:sp>
        <p:nvSpPr>
          <p:cNvPr id="6" name="Tartalom helye 5"/>
          <p:cNvSpPr>
            <a:spLocks noGrp="1"/>
          </p:cNvSpPr>
          <p:nvPr>
            <p:ph sz="quarter" idx="4" hasCustomPrompt="1"/>
          </p:nvPr>
        </p:nvSpPr>
        <p:spPr>
          <a:xfrm>
            <a:off x="4629150" y="2734393"/>
            <a:ext cx="3887391" cy="3455270"/>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hu-HU" dirty="0"/>
          </a:p>
        </p:txBody>
      </p:sp>
      <p:sp>
        <p:nvSpPr>
          <p:cNvPr id="7" name="Dátum helye 6"/>
          <p:cNvSpPr>
            <a:spLocks noGrp="1"/>
          </p:cNvSpPr>
          <p:nvPr>
            <p:ph type="dt" sz="half" idx="10"/>
          </p:nvPr>
        </p:nvSpPr>
        <p:spPr>
          <a:xfrm>
            <a:off x="628650" y="6535855"/>
            <a:ext cx="2057400" cy="185621"/>
          </a:xfrm>
        </p:spPr>
        <p:txBody>
          <a:bodyPr/>
          <a:lstStyle/>
          <a:p>
            <a:fld id="{2845091F-086B-4B93-AAD2-FF62BB33AC65}" type="datetimeFigureOut">
              <a:rPr lang="hu-HU" smtClean="0"/>
              <a:t>2021. 12. 15.</a:t>
            </a:fld>
            <a:endParaRPr lang="hu-HU"/>
          </a:p>
        </p:txBody>
      </p:sp>
      <p:sp>
        <p:nvSpPr>
          <p:cNvPr id="8" name="Élőláb helye 7"/>
          <p:cNvSpPr>
            <a:spLocks noGrp="1"/>
          </p:cNvSpPr>
          <p:nvPr>
            <p:ph type="ftr" sz="quarter" idx="11"/>
          </p:nvPr>
        </p:nvSpPr>
        <p:spPr>
          <a:xfrm>
            <a:off x="3028950" y="6535855"/>
            <a:ext cx="3086100" cy="185621"/>
          </a:xfrm>
        </p:spPr>
        <p:txBody>
          <a:bodyPr/>
          <a:lstStyle/>
          <a:p>
            <a:endParaRPr lang="hu-HU"/>
          </a:p>
        </p:txBody>
      </p:sp>
      <p:sp>
        <p:nvSpPr>
          <p:cNvPr id="9" name="Dia számának helye 8"/>
          <p:cNvSpPr>
            <a:spLocks noGrp="1"/>
          </p:cNvSpPr>
          <p:nvPr>
            <p:ph type="sldNum" sz="quarter" idx="12"/>
          </p:nvPr>
        </p:nvSpPr>
        <p:spPr>
          <a:xfrm>
            <a:off x="6457950" y="6535855"/>
            <a:ext cx="2057400" cy="185621"/>
          </a:xfrm>
        </p:spPr>
        <p:txBody>
          <a:bodyPr/>
          <a:lstStyle/>
          <a:p>
            <a:fld id="{DEB0CAC0-FDEA-4714-8442-0A5CA24B4B86}" type="slidenum">
              <a:rPr lang="hu-HU" smtClean="0"/>
              <a:t>‹#›</a:t>
            </a:fld>
            <a:endParaRPr lang="hu-HU"/>
          </a:p>
        </p:txBody>
      </p:sp>
      <p:sp>
        <p:nvSpPr>
          <p:cNvPr id="16" name="Rectangle"/>
          <p:cNvSpPr/>
          <p:nvPr userDrawn="1"/>
        </p:nvSpPr>
        <p:spPr>
          <a:xfrm>
            <a:off x="-5321" y="0"/>
            <a:ext cx="283407" cy="1016802"/>
          </a:xfrm>
          <a:prstGeom prst="rect">
            <a:avLst/>
          </a:prstGeom>
          <a:solidFill>
            <a:srgbClr val="003D5B"/>
          </a:solidFill>
          <a:ln w="12700">
            <a:miter lim="400000"/>
          </a:ln>
        </p:spPr>
        <p:txBody>
          <a:bodyPr lIns="38100" tIns="38100" rIns="38100" bIns="38100" anchor="ct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pic>
        <p:nvPicPr>
          <p:cNvPr id="17" name="Kép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4407" y="149627"/>
            <a:ext cx="3012376" cy="861546"/>
          </a:xfrm>
          <a:prstGeom prst="rect">
            <a:avLst/>
          </a:prstGeom>
        </p:spPr>
      </p:pic>
      <p:sp>
        <p:nvSpPr>
          <p:cNvPr id="13" name="Rectangle"/>
          <p:cNvSpPr/>
          <p:nvPr userDrawn="1"/>
        </p:nvSpPr>
        <p:spPr>
          <a:xfrm>
            <a:off x="4343105" y="0"/>
            <a:ext cx="4800895" cy="529388"/>
          </a:xfrm>
          <a:prstGeom prst="rect">
            <a:avLst/>
          </a:prstGeom>
          <a:solidFill>
            <a:srgbClr val="7B96A3"/>
          </a:solidFill>
          <a:ln w="12700">
            <a:miter lim="400000"/>
          </a:ln>
        </p:spPr>
        <p:txBody>
          <a:bodyPr lIns="38100" tIns="38100" rIns="38100" bIns="38100" anchor="ct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hasCustomPrompt="1"/>
          </p:nvPr>
        </p:nvSpPr>
        <p:spPr>
          <a:xfrm>
            <a:off x="489813" y="1713866"/>
            <a:ext cx="7498478" cy="1325563"/>
          </a:xfrm>
        </p:spPr>
        <p:txBody>
          <a:bodyPr/>
          <a:lstStyle/>
          <a:p>
            <a:r>
              <a:rPr lang="hu-HU" dirty="0"/>
              <a:t>Mintacím szerkesztése</a:t>
            </a:r>
          </a:p>
        </p:txBody>
      </p:sp>
      <p:sp>
        <p:nvSpPr>
          <p:cNvPr id="3" name="Dátum helye 2"/>
          <p:cNvSpPr>
            <a:spLocks noGrp="1"/>
          </p:cNvSpPr>
          <p:nvPr>
            <p:ph type="dt" sz="half" idx="10"/>
          </p:nvPr>
        </p:nvSpPr>
        <p:spPr/>
        <p:txBody>
          <a:bodyPr/>
          <a:lstStyle/>
          <a:p>
            <a:fld id="{2845091F-086B-4B93-AAD2-FF62BB33AC65}" type="datetimeFigureOut">
              <a:rPr lang="hu-HU" smtClean="0"/>
              <a:t>2021. 12. 15.</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DEB0CAC0-FDEA-4714-8442-0A5CA24B4B86}" type="slidenum">
              <a:rPr lang="hu-HU" smtClean="0"/>
              <a:t>‹#›</a:t>
            </a:fld>
            <a:endParaRPr lang="hu-HU"/>
          </a:p>
        </p:txBody>
      </p:sp>
      <p:sp>
        <p:nvSpPr>
          <p:cNvPr id="9" name="Rectangle"/>
          <p:cNvSpPr/>
          <p:nvPr userDrawn="1"/>
        </p:nvSpPr>
        <p:spPr>
          <a:xfrm>
            <a:off x="-5321" y="0"/>
            <a:ext cx="283407" cy="1016802"/>
          </a:xfrm>
          <a:prstGeom prst="rect">
            <a:avLst/>
          </a:prstGeom>
          <a:solidFill>
            <a:srgbClr val="003D5B"/>
          </a:solidFill>
          <a:ln w="12700">
            <a:miter lim="400000"/>
          </a:ln>
        </p:spPr>
        <p:txBody>
          <a:bodyPr lIns="38100" tIns="38100" rIns="38100" bIns="38100" anchor="ct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pic>
        <p:nvPicPr>
          <p:cNvPr id="11" name="Kép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4407" y="149627"/>
            <a:ext cx="3012376" cy="861546"/>
          </a:xfrm>
          <a:prstGeom prst="rect">
            <a:avLst/>
          </a:prstGeom>
        </p:spPr>
      </p:pic>
      <p:sp>
        <p:nvSpPr>
          <p:cNvPr id="10" name="Rectangle"/>
          <p:cNvSpPr/>
          <p:nvPr userDrawn="1"/>
        </p:nvSpPr>
        <p:spPr>
          <a:xfrm>
            <a:off x="4343105" y="0"/>
            <a:ext cx="4800895" cy="529388"/>
          </a:xfrm>
          <a:prstGeom prst="rect">
            <a:avLst/>
          </a:prstGeom>
          <a:solidFill>
            <a:srgbClr val="7B96A3"/>
          </a:solidFill>
          <a:ln w="12700">
            <a:miter lim="400000"/>
          </a:ln>
        </p:spPr>
        <p:txBody>
          <a:bodyPr lIns="38100" tIns="38100" rIns="38100" bIns="38100" anchor="ct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ablon_1">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2845091F-086B-4B93-AAD2-FF62BB33AC65}" type="datetimeFigureOut">
              <a:rPr lang="hu-HU" smtClean="0"/>
              <a:t>2021. 12. 15.</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DEB0CAC0-FDEA-4714-8442-0A5CA24B4B86}" type="slidenum">
              <a:rPr lang="hu-HU" smtClean="0"/>
              <a:t>‹#›</a:t>
            </a:fld>
            <a:endParaRPr lang="hu-HU"/>
          </a:p>
        </p:txBody>
      </p:sp>
      <p:sp>
        <p:nvSpPr>
          <p:cNvPr id="8" name="Rectangle"/>
          <p:cNvSpPr/>
          <p:nvPr userDrawn="1"/>
        </p:nvSpPr>
        <p:spPr>
          <a:xfrm>
            <a:off x="-5321" y="0"/>
            <a:ext cx="283407" cy="1016802"/>
          </a:xfrm>
          <a:prstGeom prst="rect">
            <a:avLst/>
          </a:prstGeom>
          <a:solidFill>
            <a:srgbClr val="003D5B"/>
          </a:solidFill>
          <a:ln w="12700">
            <a:miter lim="400000"/>
          </a:ln>
        </p:spPr>
        <p:txBody>
          <a:bodyPr lIns="38100" tIns="38100" rIns="38100" bIns="38100" anchor="ct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pic>
        <p:nvPicPr>
          <p:cNvPr id="10" name="Kép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4407" y="149627"/>
            <a:ext cx="3012376" cy="861546"/>
          </a:xfrm>
          <a:prstGeom prst="rect">
            <a:avLst/>
          </a:prstGeom>
        </p:spPr>
      </p:pic>
      <p:sp>
        <p:nvSpPr>
          <p:cNvPr id="9" name="Cím 1"/>
          <p:cNvSpPr>
            <a:spLocks noGrp="1"/>
          </p:cNvSpPr>
          <p:nvPr>
            <p:ph type="title" hasCustomPrompt="1"/>
          </p:nvPr>
        </p:nvSpPr>
        <p:spPr>
          <a:xfrm>
            <a:off x="628650" y="1698232"/>
            <a:ext cx="7790420" cy="1325563"/>
          </a:xfrm>
        </p:spPr>
        <p:txBody>
          <a:bodyPr/>
          <a:lstStyle/>
          <a:p>
            <a:r>
              <a:rPr lang="hu-HU" dirty="0"/>
              <a:t>Mintacím szerkesztése</a:t>
            </a:r>
          </a:p>
        </p:txBody>
      </p:sp>
      <p:sp>
        <p:nvSpPr>
          <p:cNvPr id="11" name="Rectangle"/>
          <p:cNvSpPr/>
          <p:nvPr userDrawn="1"/>
        </p:nvSpPr>
        <p:spPr>
          <a:xfrm>
            <a:off x="4343105" y="0"/>
            <a:ext cx="4800895" cy="529388"/>
          </a:xfrm>
          <a:prstGeom prst="rect">
            <a:avLst/>
          </a:prstGeom>
          <a:solidFill>
            <a:srgbClr val="7B96A3"/>
          </a:solidFill>
          <a:ln w="12700">
            <a:miter lim="400000"/>
          </a:ln>
        </p:spPr>
        <p:txBody>
          <a:bodyPr lIns="38100" tIns="38100" rIns="38100" bIns="38100" anchor="ct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hasCustomPrompt="1"/>
          </p:nvPr>
        </p:nvSpPr>
        <p:spPr>
          <a:xfrm>
            <a:off x="577512" y="1056075"/>
            <a:ext cx="2949178" cy="1117983"/>
          </a:xfrm>
        </p:spPr>
        <p:txBody>
          <a:bodyPr anchor="b"/>
          <a:lstStyle>
            <a:lvl1pPr>
              <a:defRPr sz="2400"/>
            </a:lvl1pPr>
          </a:lstStyle>
          <a:p>
            <a:r>
              <a:rPr lang="hu-HU"/>
              <a:t>Mintacím szerkesztése</a:t>
            </a:r>
          </a:p>
        </p:txBody>
      </p:sp>
      <p:sp>
        <p:nvSpPr>
          <p:cNvPr id="3" name="Kép helye 2"/>
          <p:cNvSpPr>
            <a:spLocks noGrp="1"/>
          </p:cNvSpPr>
          <p:nvPr>
            <p:ph type="pic" idx="1" hasCustomPrompt="1"/>
          </p:nvPr>
        </p:nvSpPr>
        <p:spPr>
          <a:xfrm>
            <a:off x="3887391" y="1053330"/>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hu-HU"/>
              <a:t>Kép beszúrásához kattintson az ikonra</a:t>
            </a:r>
          </a:p>
        </p:txBody>
      </p:sp>
      <p:sp>
        <p:nvSpPr>
          <p:cNvPr id="4" name="Szöveg helye 3"/>
          <p:cNvSpPr>
            <a:spLocks noGrp="1"/>
          </p:cNvSpPr>
          <p:nvPr>
            <p:ph type="body" sz="half" idx="2" hasCustomPrompt="1"/>
          </p:nvPr>
        </p:nvSpPr>
        <p:spPr>
          <a:xfrm>
            <a:off x="577512" y="2174059"/>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u-HU"/>
              <a:t>Mintaszöveg szerkesztése</a:t>
            </a:r>
          </a:p>
        </p:txBody>
      </p:sp>
      <p:sp>
        <p:nvSpPr>
          <p:cNvPr id="5" name="Dátum helye 4"/>
          <p:cNvSpPr>
            <a:spLocks noGrp="1"/>
          </p:cNvSpPr>
          <p:nvPr>
            <p:ph type="dt" sz="half" idx="10"/>
          </p:nvPr>
        </p:nvSpPr>
        <p:spPr/>
        <p:txBody>
          <a:bodyPr/>
          <a:lstStyle/>
          <a:p>
            <a:fld id="{2845091F-086B-4B93-AAD2-FF62BB33AC65}" type="datetimeFigureOut">
              <a:rPr lang="hu-HU" smtClean="0"/>
              <a:t>2021. 12. 15.</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DEB0CAC0-FDEA-4714-8442-0A5CA24B4B86}" type="slidenum">
              <a:rPr lang="hu-HU" smtClean="0"/>
              <a:t>‹#›</a:t>
            </a:fld>
            <a:endParaRPr lang="hu-HU"/>
          </a:p>
        </p:txBody>
      </p:sp>
      <p:sp>
        <p:nvSpPr>
          <p:cNvPr id="11" name="Rectangle"/>
          <p:cNvSpPr/>
          <p:nvPr userDrawn="1"/>
        </p:nvSpPr>
        <p:spPr>
          <a:xfrm>
            <a:off x="-5321" y="0"/>
            <a:ext cx="283407" cy="1016802"/>
          </a:xfrm>
          <a:prstGeom prst="rect">
            <a:avLst/>
          </a:prstGeom>
          <a:solidFill>
            <a:srgbClr val="003D5B"/>
          </a:solidFill>
          <a:ln w="12700">
            <a:miter lim="400000"/>
          </a:ln>
        </p:spPr>
        <p:txBody>
          <a:bodyPr lIns="38100" tIns="38100" rIns="38100" bIns="38100" anchor="ct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pic>
        <p:nvPicPr>
          <p:cNvPr id="13" name="Kép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4407" y="149627"/>
            <a:ext cx="3012376" cy="861546"/>
          </a:xfrm>
          <a:prstGeom prst="rect">
            <a:avLst/>
          </a:prstGeom>
        </p:spPr>
      </p:pic>
      <p:sp>
        <p:nvSpPr>
          <p:cNvPr id="12" name="Rectangle"/>
          <p:cNvSpPr/>
          <p:nvPr userDrawn="1"/>
        </p:nvSpPr>
        <p:spPr>
          <a:xfrm>
            <a:off x="4343105" y="0"/>
            <a:ext cx="4800895" cy="529388"/>
          </a:xfrm>
          <a:prstGeom prst="rect">
            <a:avLst/>
          </a:prstGeom>
          <a:solidFill>
            <a:srgbClr val="7B96A3"/>
          </a:solidFill>
          <a:ln w="12700">
            <a:miter lim="400000"/>
          </a:ln>
        </p:spPr>
        <p:txBody>
          <a:bodyPr lIns="38100" tIns="38100" rIns="38100" bIns="38100" anchor="ct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sak tartalom">
    <p:spTree>
      <p:nvGrpSpPr>
        <p:cNvPr id="1" name=""/>
        <p:cNvGrpSpPr/>
        <p:nvPr/>
      </p:nvGrpSpPr>
      <p:grpSpPr>
        <a:xfrm>
          <a:off x="0" y="0"/>
          <a:ext cx="0" cy="0"/>
          <a:chOff x="0" y="0"/>
          <a:chExt cx="0" cy="0"/>
        </a:xfrm>
      </p:grpSpPr>
      <p:sp>
        <p:nvSpPr>
          <p:cNvPr id="3" name="Tartalom helye 2"/>
          <p:cNvSpPr>
            <a:spLocks noGrp="1"/>
          </p:cNvSpPr>
          <p:nvPr>
            <p:ph idx="1" hasCustomPrompt="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10"/>
          </p:nvPr>
        </p:nvSpPr>
        <p:spPr/>
        <p:txBody>
          <a:bodyPr/>
          <a:lstStyle/>
          <a:p>
            <a:fld id="{2845091F-086B-4B93-AAD2-FF62BB33AC65}" type="datetimeFigureOut">
              <a:rPr lang="hu-HU" smtClean="0"/>
              <a:t>2021. 12. 15.</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DEB0CAC0-FDEA-4714-8442-0A5CA24B4B86}" type="slidenum">
              <a:rPr lang="hu-HU" smtClean="0"/>
              <a:t>‹#›</a:t>
            </a:fld>
            <a:endParaRPr lang="hu-HU"/>
          </a:p>
        </p:txBody>
      </p:sp>
      <p:sp>
        <p:nvSpPr>
          <p:cNvPr id="8" name="Rectangle"/>
          <p:cNvSpPr/>
          <p:nvPr userDrawn="1"/>
        </p:nvSpPr>
        <p:spPr>
          <a:xfrm>
            <a:off x="-5321" y="0"/>
            <a:ext cx="283407" cy="1016802"/>
          </a:xfrm>
          <a:prstGeom prst="rect">
            <a:avLst/>
          </a:prstGeom>
          <a:solidFill>
            <a:srgbClr val="003D5B"/>
          </a:solidFill>
          <a:ln w="12700">
            <a:miter lim="400000"/>
          </a:ln>
        </p:spPr>
        <p:txBody>
          <a:bodyPr lIns="38100" tIns="38100" rIns="38100" bIns="38100" anchor="ct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pic>
        <p:nvPicPr>
          <p:cNvPr id="9" name="Kép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4407" y="149627"/>
            <a:ext cx="3012376" cy="861546"/>
          </a:xfrm>
          <a:prstGeom prst="rect">
            <a:avLst/>
          </a:prstGeom>
        </p:spPr>
      </p:pic>
      <p:sp>
        <p:nvSpPr>
          <p:cNvPr id="10" name="Rectangle"/>
          <p:cNvSpPr/>
          <p:nvPr userDrawn="1"/>
        </p:nvSpPr>
        <p:spPr>
          <a:xfrm>
            <a:off x="4343105" y="0"/>
            <a:ext cx="4800895" cy="529388"/>
          </a:xfrm>
          <a:prstGeom prst="rect">
            <a:avLst/>
          </a:prstGeom>
          <a:solidFill>
            <a:srgbClr val="7B96A3"/>
          </a:solidFill>
          <a:ln w="12700">
            <a:miter lim="400000"/>
          </a:ln>
        </p:spPr>
        <p:txBody>
          <a:bodyPr lIns="38100" tIns="38100" rIns="38100" bIns="38100" anchor="ct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845091F-086B-4B93-AAD2-FF62BB33AC65}" type="datetimeFigureOut">
              <a:rPr lang="hu-HU" smtClean="0"/>
              <a:t>2021. 12. 15.</a:t>
            </a:fld>
            <a:endParaRPr lang="hu-HU"/>
          </a:p>
        </p:txBody>
      </p:sp>
      <p:sp>
        <p:nvSpPr>
          <p:cNvPr id="5" name="Élőláb helye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EB0CAC0-FDEA-4714-8442-0A5CA24B4B86}" type="slidenum">
              <a:rPr lang="hu-HU" smtClean="0"/>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hu-HU"/>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hyperlink" Target="https://psycnet.apa.org/doi/10.1111/fcre.12055"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p:cNvSpPr/>
          <p:nvPr/>
        </p:nvSpPr>
        <p:spPr>
          <a:xfrm>
            <a:off x="952500" y="2987126"/>
            <a:ext cx="8191500" cy="3948084"/>
          </a:xfrm>
          <a:prstGeom prst="rect">
            <a:avLst/>
          </a:prstGeom>
          <a:solidFill>
            <a:srgbClr val="7B96A3"/>
          </a:solidFill>
          <a:ln w="12700">
            <a:miter lim="400000"/>
          </a:ln>
        </p:spPr>
        <p:txBody>
          <a:bodyPr lIns="38100" tIns="38100" rIns="38100" bIns="38100" anchor="ctr"/>
          <a:ls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defTabSz="438150">
              <a:lnSpc>
                <a:spcPct val="100000"/>
              </a:lnSpc>
              <a:defRPr>
                <a:solidFill>
                  <a:srgbClr val="FFFFFF"/>
                </a:solidFill>
                <a:latin typeface="Helvetica Light"/>
                <a:ea typeface="Helvetica Light"/>
                <a:cs typeface="Helvetica Light"/>
                <a:sym typeface="Helvetica Light"/>
              </a:defRPr>
            </a:pPr>
            <a:endParaRPr sz="1350"/>
          </a:p>
        </p:txBody>
      </p:sp>
      <p:sp>
        <p:nvSpPr>
          <p:cNvPr id="6" name="Szövegdoboz 5"/>
          <p:cNvSpPr txBox="1"/>
          <p:nvPr/>
        </p:nvSpPr>
        <p:spPr>
          <a:xfrm>
            <a:off x="1457962" y="3143422"/>
            <a:ext cx="7179796" cy="954107"/>
          </a:xfrm>
          <a:prstGeom prst="rect">
            <a:avLst/>
          </a:prstGeom>
          <a:noFill/>
        </p:spPr>
        <p:txBody>
          <a:bodyPr wrap="square" rtlCol="0">
            <a:spAutoFit/>
          </a:bodyPr>
          <a:lstStyle/>
          <a:p>
            <a:pPr algn="l"/>
            <a:r>
              <a:rPr lang="hu-HU" sz="2800" b="1" i="0" u="none" strike="noStrike" baseline="0" dirty="0">
                <a:latin typeface="Fotogram-Bold"/>
              </a:rPr>
              <a:t>Kínai igenek és nemek – párválasztási kérdések</a:t>
            </a:r>
          </a:p>
          <a:p>
            <a:pPr algn="l"/>
            <a:r>
              <a:rPr lang="hu-HU" sz="2800" b="1" i="0" u="none" strike="noStrike" baseline="0" dirty="0">
                <a:latin typeface="Fotogram-Bold"/>
              </a:rPr>
              <a:t>magyarországi kínai fiatalok elbeszéléseiben</a:t>
            </a:r>
            <a:endParaRPr lang="hu-HU" sz="2800" b="1" dirty="0">
              <a:latin typeface="Fotogram" panose="00000500000000000000" pitchFamily="2" charset="0"/>
            </a:endParaRPr>
          </a:p>
        </p:txBody>
      </p:sp>
      <p:sp>
        <p:nvSpPr>
          <p:cNvPr id="4" name="Szövegdoboz 3"/>
          <p:cNvSpPr txBox="1"/>
          <p:nvPr/>
        </p:nvSpPr>
        <p:spPr>
          <a:xfrm>
            <a:off x="1457962" y="5921409"/>
            <a:ext cx="7065815" cy="461665"/>
          </a:xfrm>
          <a:prstGeom prst="rect">
            <a:avLst/>
          </a:prstGeom>
          <a:noFill/>
        </p:spPr>
        <p:txBody>
          <a:bodyPr wrap="square" rtlCol="0">
            <a:spAutoFit/>
          </a:bodyPr>
          <a:lstStyle/>
          <a:p>
            <a:r>
              <a:rPr lang="hu-HU" sz="2400" b="1" dirty="0">
                <a:latin typeface="Calibri" panose="020F0502020204030204" charset="0"/>
                <a:ea typeface="Calibri" panose="020F0502020204030204" charset="0"/>
                <a:cs typeface="Calibri" panose="020F0502020204030204" charset="0"/>
              </a:rPr>
              <a:t>Borsfay Krisztina, PhD</a:t>
            </a:r>
          </a:p>
        </p:txBody>
      </p:sp>
      <p:sp>
        <p:nvSpPr>
          <p:cNvPr id="2" name="Szövegdoboz 1"/>
          <p:cNvSpPr txBox="1"/>
          <p:nvPr/>
        </p:nvSpPr>
        <p:spPr>
          <a:xfrm>
            <a:off x="1457962" y="4222504"/>
            <a:ext cx="6935584" cy="1477328"/>
          </a:xfrm>
          <a:prstGeom prst="rect">
            <a:avLst/>
          </a:prstGeom>
          <a:noFill/>
        </p:spPr>
        <p:txBody>
          <a:bodyPr wrap="square" rtlCol="0">
            <a:spAutoFit/>
          </a:bodyPr>
          <a:lstStyle/>
          <a:p>
            <a:pPr algn="l"/>
            <a:r>
              <a:rPr lang="hu-HU" sz="1800" b="1" i="0" u="none" strike="noStrike" baseline="0" dirty="0">
                <a:solidFill>
                  <a:schemeClr val="accent5">
                    <a:lumMod val="50000"/>
                  </a:schemeClr>
                </a:solidFill>
                <a:latin typeface="Fotogram-Bold"/>
              </a:rPr>
              <a:t>Tudományos Estek – Sokféleség a Társadalomban és</a:t>
            </a:r>
          </a:p>
          <a:p>
            <a:pPr algn="l"/>
            <a:r>
              <a:rPr lang="hu-HU" sz="1800" b="1" i="0" u="none" strike="noStrike" baseline="0" dirty="0">
                <a:solidFill>
                  <a:schemeClr val="accent5">
                    <a:lumMod val="50000"/>
                  </a:schemeClr>
                </a:solidFill>
                <a:latin typeface="Fotogram-Bold"/>
              </a:rPr>
              <a:t>Kutatásban</a:t>
            </a:r>
          </a:p>
          <a:p>
            <a:pPr algn="l"/>
            <a:endParaRPr lang="hu-HU" b="1" dirty="0">
              <a:latin typeface="Fotogram-Bold"/>
            </a:endParaRPr>
          </a:p>
          <a:p>
            <a:pPr algn="l"/>
            <a:r>
              <a:rPr lang="hu-HU" dirty="0"/>
              <a:t>Budapest, 2021. november 8. </a:t>
            </a:r>
          </a:p>
          <a:p>
            <a:endParaRPr lang="hu-H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B8A4515-6FD9-47AC-A88A-685EEF7D5438}"/>
              </a:ext>
            </a:extLst>
          </p:cNvPr>
          <p:cNvSpPr>
            <a:spLocks noGrp="1"/>
          </p:cNvSpPr>
          <p:nvPr>
            <p:ph type="title"/>
          </p:nvPr>
        </p:nvSpPr>
        <p:spPr>
          <a:xfrm>
            <a:off x="489812" y="1285380"/>
            <a:ext cx="7533269" cy="749897"/>
          </a:xfrm>
        </p:spPr>
        <p:txBody>
          <a:bodyPr>
            <a:normAutofit fontScale="90000"/>
          </a:bodyPr>
          <a:lstStyle/>
          <a:p>
            <a:r>
              <a:rPr lang="hu-HU" dirty="0"/>
              <a:t>Párkapcsolattal, családdal, házassággal kapcsolatos elképzelések – </a:t>
            </a:r>
            <a:r>
              <a:rPr lang="hu-HU" b="1" dirty="0">
                <a:solidFill>
                  <a:srgbClr val="7030A0"/>
                </a:solidFill>
              </a:rPr>
              <a:t>fiatal felnőttek </a:t>
            </a:r>
            <a:endParaRPr lang="hu-HU" dirty="0">
              <a:solidFill>
                <a:srgbClr val="7030A0"/>
              </a:solidFill>
            </a:endParaRPr>
          </a:p>
        </p:txBody>
      </p:sp>
      <p:sp>
        <p:nvSpPr>
          <p:cNvPr id="3" name="Tartalom helye 2">
            <a:extLst>
              <a:ext uri="{FF2B5EF4-FFF2-40B4-BE49-F238E27FC236}">
                <a16:creationId xmlns:a16="http://schemas.microsoft.com/office/drawing/2014/main" id="{A585DAFF-46A8-4429-B626-4B54A1788741}"/>
              </a:ext>
            </a:extLst>
          </p:cNvPr>
          <p:cNvSpPr>
            <a:spLocks noGrp="1"/>
          </p:cNvSpPr>
          <p:nvPr>
            <p:ph idx="1"/>
          </p:nvPr>
        </p:nvSpPr>
        <p:spPr>
          <a:xfrm>
            <a:off x="489812" y="2153266"/>
            <a:ext cx="7533269" cy="4257366"/>
          </a:xfrm>
        </p:spPr>
        <p:txBody>
          <a:bodyPr>
            <a:normAutofit fontScale="92500" lnSpcReduction="20000"/>
          </a:bodyPr>
          <a:lstStyle/>
          <a:p>
            <a:r>
              <a:rPr lang="hu-HU" dirty="0"/>
              <a:t>Ebben a korosztályban minden interjúalanynál (13 fő) előkerül a téma </a:t>
            </a:r>
          </a:p>
          <a:p>
            <a:r>
              <a:rPr lang="hu-HU" sz="1800" b="0" i="0" u="none" strike="noStrike" baseline="0" dirty="0">
                <a:solidFill>
                  <a:srgbClr val="000000"/>
                </a:solidFill>
              </a:rPr>
              <a:t>A 13 személy közül viszonylag kevesen tekintik magától </a:t>
            </a:r>
            <a:r>
              <a:rPr lang="hu-HU" sz="1800" b="0" i="0" u="none" strike="noStrike" baseline="0" dirty="0" err="1">
                <a:solidFill>
                  <a:srgbClr val="000000"/>
                </a:solidFill>
              </a:rPr>
              <a:t>érthetődőnek</a:t>
            </a:r>
            <a:r>
              <a:rPr lang="hu-HU" sz="1800" b="0" i="0" u="none" strike="noStrike" baseline="0" dirty="0">
                <a:solidFill>
                  <a:srgbClr val="000000"/>
                </a:solidFill>
              </a:rPr>
              <a:t>, egyértelmű jövőre vonatkozó vágynak, hogy szeretnének házastársat és gyereket (4 fő), közöttük is van olyan (1 fő), aki ezt a családi elvárások miatt tekinti a jövője részének. </a:t>
            </a:r>
          </a:p>
          <a:p>
            <a:r>
              <a:rPr lang="hu-HU" sz="1800" b="0" i="0" u="none" strike="noStrike" baseline="0" dirty="0">
                <a:solidFill>
                  <a:srgbClr val="000000"/>
                </a:solidFill>
              </a:rPr>
              <a:t>A többiek mindannyian kérdéseket, dilemmákat, feltételeket fogalmaznak meg vagy a házasságra vagy a gyerekvállalásra (vagy mindkettőre) vonatkozóan, bizonytalanok abban, hogy ez jó lenne-e, illetve van olyan is, aki egyértelműen nem szeretne sem férjet, sem gyereket (2 fő). A kérdéssel kapcsolatban az alábbi szempontokat hozták fel a válaszadók:</a:t>
            </a:r>
          </a:p>
          <a:p>
            <a:pPr lvl="1"/>
            <a:r>
              <a:rPr lang="hu-HU" sz="1500" b="0" i="0" u="none" strike="noStrike" baseline="0" dirty="0">
                <a:solidFill>
                  <a:srgbClr val="000000"/>
                </a:solidFill>
              </a:rPr>
              <a:t>családi kényszer miatt lehet, hogy kell, maga miatt nem akarna </a:t>
            </a:r>
          </a:p>
          <a:p>
            <a:pPr lvl="1"/>
            <a:r>
              <a:rPr lang="hu-HU" sz="1800" b="0" i="0" u="none" strike="noStrike" baseline="0" dirty="0">
                <a:solidFill>
                  <a:srgbClr val="000000"/>
                </a:solidFill>
              </a:rPr>
              <a:t>csak akkor szeretne, ha már van karrier, anyagi biztonság </a:t>
            </a:r>
          </a:p>
          <a:p>
            <a:pPr lvl="1"/>
            <a:r>
              <a:rPr lang="hu-HU" sz="1800" b="0" i="0" u="none" strike="noStrike" baseline="0" dirty="0">
                <a:solidFill>
                  <a:srgbClr val="000000"/>
                </a:solidFill>
              </a:rPr>
              <a:t>a gyerekvállalás, házasság életszakaszhoz kötött feladat, ha bizonyos életkorig nem valósul meg, akkor mindegy, nem feltétlenül kell </a:t>
            </a:r>
          </a:p>
          <a:p>
            <a:pPr lvl="1"/>
            <a:r>
              <a:rPr lang="hu-HU" sz="1800" b="0" i="0" u="none" strike="noStrike" baseline="0" dirty="0">
                <a:solidFill>
                  <a:srgbClr val="000000"/>
                </a:solidFill>
              </a:rPr>
              <a:t>ha találkozik olyannal, akit tényleg szeret, akkor lesz házasság, de egyébként nem feltétlenül szükséges </a:t>
            </a:r>
          </a:p>
          <a:p>
            <a:pPr lvl="1"/>
            <a:r>
              <a:rPr lang="hu-HU" sz="1800" b="0" i="0" u="none" strike="noStrike" baseline="0" dirty="0">
                <a:solidFill>
                  <a:srgbClr val="000000"/>
                </a:solidFill>
              </a:rPr>
              <a:t>ami fontos érték az az önállóság, függetlenség, karrier, ha esetleg mégis lesz család, akkor az is jó </a:t>
            </a:r>
          </a:p>
          <a:p>
            <a:pPr lvl="1"/>
            <a:r>
              <a:rPr lang="hu-HU" sz="1800" b="0" i="0" u="none" strike="noStrike" baseline="0" dirty="0">
                <a:solidFill>
                  <a:srgbClr val="000000"/>
                </a:solidFill>
              </a:rPr>
              <a:t>nem gondolkozott ezen a kérdésen, lehet, hogy lesz majd a jövőben családja </a:t>
            </a:r>
          </a:p>
          <a:p>
            <a:endParaRPr lang="hu-HU" dirty="0"/>
          </a:p>
        </p:txBody>
      </p:sp>
    </p:spTree>
    <p:extLst>
      <p:ext uri="{BB962C8B-B14F-4D97-AF65-F5344CB8AC3E}">
        <p14:creationId xmlns:p14="http://schemas.microsoft.com/office/powerpoint/2010/main" val="2295580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45F768-CD39-4DD5-A490-29E0DA1F362D}"/>
              </a:ext>
            </a:extLst>
          </p:cNvPr>
          <p:cNvSpPr>
            <a:spLocks noGrp="1"/>
          </p:cNvSpPr>
          <p:nvPr>
            <p:ph type="title"/>
          </p:nvPr>
        </p:nvSpPr>
        <p:spPr>
          <a:xfrm>
            <a:off x="489812" y="1285381"/>
            <a:ext cx="7533269" cy="533588"/>
          </a:xfrm>
        </p:spPr>
        <p:txBody>
          <a:bodyPr>
            <a:normAutofit fontScale="90000"/>
          </a:bodyPr>
          <a:lstStyle/>
          <a:p>
            <a:r>
              <a:rPr lang="hu-HU" dirty="0"/>
              <a:t>Interjúrészletek – </a:t>
            </a:r>
            <a:r>
              <a:rPr lang="hu-HU" dirty="0">
                <a:solidFill>
                  <a:srgbClr val="7030A0"/>
                </a:solidFill>
              </a:rPr>
              <a:t>fiatal felnőttek</a:t>
            </a:r>
          </a:p>
        </p:txBody>
      </p:sp>
      <p:sp>
        <p:nvSpPr>
          <p:cNvPr id="3" name="Tartalom helye 2">
            <a:extLst>
              <a:ext uri="{FF2B5EF4-FFF2-40B4-BE49-F238E27FC236}">
                <a16:creationId xmlns:a16="http://schemas.microsoft.com/office/drawing/2014/main" id="{883EF502-773A-46A5-8FA3-EE5AC1C02870}"/>
              </a:ext>
            </a:extLst>
          </p:cNvPr>
          <p:cNvSpPr>
            <a:spLocks noGrp="1"/>
          </p:cNvSpPr>
          <p:nvPr>
            <p:ph idx="1"/>
          </p:nvPr>
        </p:nvSpPr>
        <p:spPr>
          <a:xfrm>
            <a:off x="489812" y="1966452"/>
            <a:ext cx="7533269" cy="4236261"/>
          </a:xfrm>
        </p:spPr>
        <p:txBody>
          <a:bodyPr>
            <a:normAutofit fontScale="92500" lnSpcReduction="10000"/>
          </a:bodyPr>
          <a:lstStyle/>
          <a:p>
            <a:pPr marL="0" indent="0">
              <a:buNone/>
            </a:pPr>
            <a:r>
              <a:rPr lang="hu-HU" sz="1800" dirty="0">
                <a:solidFill>
                  <a:srgbClr val="000000"/>
                </a:solidFill>
              </a:rPr>
              <a:t>Házassággal és gyermekvállalással kapcsolatos bizonytalanságok, negatív attitűd:</a:t>
            </a:r>
            <a:br>
              <a:rPr lang="hu-HU" sz="1800" dirty="0">
                <a:solidFill>
                  <a:srgbClr val="000000"/>
                </a:solidFill>
              </a:rPr>
            </a:br>
            <a:endParaRPr lang="hu-HU" sz="1800" b="0" u="none" strike="noStrike" baseline="0" dirty="0">
              <a:solidFill>
                <a:srgbClr val="000000"/>
              </a:solidFill>
            </a:endParaRPr>
          </a:p>
          <a:p>
            <a:r>
              <a:rPr lang="hu-HU" sz="1800" b="0" i="1" u="none" strike="noStrike" baseline="0" dirty="0">
                <a:solidFill>
                  <a:srgbClr val="000000"/>
                </a:solidFill>
              </a:rPr>
              <a:t>K: „Szeretnél férjhez menni? </a:t>
            </a:r>
            <a:endParaRPr lang="hu-HU" sz="1800" b="0" i="0" u="none" strike="noStrike" baseline="0" dirty="0">
              <a:solidFill>
                <a:srgbClr val="000000"/>
              </a:solidFill>
            </a:endParaRPr>
          </a:p>
          <a:p>
            <a:r>
              <a:rPr lang="pt-BR" sz="1800" b="0" i="1" u="none" strike="noStrike" baseline="0" dirty="0">
                <a:solidFill>
                  <a:srgbClr val="000000"/>
                </a:solidFill>
              </a:rPr>
              <a:t>V: Nem gondoltam erre. Nem annyira szeretnék. </a:t>
            </a:r>
            <a:endParaRPr lang="pt-BR" sz="1800" b="0" i="0" u="none" strike="noStrike" baseline="0" dirty="0">
              <a:solidFill>
                <a:srgbClr val="000000"/>
              </a:solidFill>
            </a:endParaRPr>
          </a:p>
          <a:p>
            <a:r>
              <a:rPr lang="hu-HU" sz="1800" b="0" i="1" u="none" strike="noStrike" baseline="0" dirty="0">
                <a:solidFill>
                  <a:srgbClr val="000000"/>
                </a:solidFill>
              </a:rPr>
              <a:t>K: Gyereket szeretnél? </a:t>
            </a:r>
            <a:endParaRPr lang="hu-HU" sz="1800" b="0" i="0" u="none" strike="noStrike" baseline="0" dirty="0">
              <a:solidFill>
                <a:srgbClr val="000000"/>
              </a:solidFill>
            </a:endParaRPr>
          </a:p>
          <a:p>
            <a:r>
              <a:rPr lang="hu-HU" sz="1800" b="0" i="1" u="none" strike="noStrike" baseline="0" dirty="0">
                <a:solidFill>
                  <a:srgbClr val="000000"/>
                </a:solidFill>
              </a:rPr>
              <a:t>V: Gyereket? Lehet, de nem biztos. De lehet. Ha lesz, akkor lesz, de férjhez menni biztosan nem akarok. </a:t>
            </a:r>
            <a:endParaRPr lang="hu-HU" sz="1800" b="0" i="0" u="none" strike="noStrike" baseline="0" dirty="0">
              <a:solidFill>
                <a:srgbClr val="000000"/>
              </a:solidFill>
            </a:endParaRPr>
          </a:p>
          <a:p>
            <a:r>
              <a:rPr lang="hu-HU" sz="1800" b="0" i="1" u="none" strike="noStrike" baseline="0" dirty="0">
                <a:solidFill>
                  <a:srgbClr val="000000"/>
                </a:solidFill>
              </a:rPr>
              <a:t>K: Miért gondolod így? </a:t>
            </a:r>
            <a:endParaRPr lang="hu-HU" sz="1800" b="0" i="0" u="none" strike="noStrike" baseline="0" dirty="0">
              <a:solidFill>
                <a:srgbClr val="000000"/>
              </a:solidFill>
            </a:endParaRPr>
          </a:p>
          <a:p>
            <a:r>
              <a:rPr lang="hu-HU" sz="1800" b="0" i="1" u="none" strike="noStrike" baseline="0" dirty="0">
                <a:solidFill>
                  <a:srgbClr val="000000"/>
                </a:solidFill>
              </a:rPr>
              <a:t>V: Ennek az oka én úgy gondolom, hogy most már a kínai nők többsége nagyon önálló. Tudnak érvényesülni, van biztos keresetük, tudnak gondoskodni magukról. Ezért nem kell nekik egy párkapcsolat vagy egy férj. Ráadásul házasság után sok dolog a nyakukba szakad, beleszólnak a dolgaikba, abba, hogy mit és hogyan csináljanak. Ezért félnek a házasságtól a nők. Én is így gondolom. Én se igazán akarok férjhez menni. Inkább magam akarok érvényesülni. Aztán meg sok férfi olyan kis gyerekes, nem hajlandó felnőni. Ha férjhez is mennek a kínai nők, szeretnének egy </a:t>
            </a:r>
            <a:r>
              <a:rPr lang="hu-HU" sz="1800" b="0" i="1" u="none" strike="noStrike" baseline="0" dirty="0" err="1">
                <a:solidFill>
                  <a:srgbClr val="000000"/>
                </a:solidFill>
              </a:rPr>
              <a:t>normálisat</a:t>
            </a:r>
            <a:r>
              <a:rPr lang="hu-HU" sz="1800" b="0" i="1" u="none" strike="noStrike" baseline="0" dirty="0">
                <a:solidFill>
                  <a:srgbClr val="000000"/>
                </a:solidFill>
              </a:rPr>
              <a:t> találni.” </a:t>
            </a:r>
            <a:r>
              <a:rPr lang="hu-HU" sz="1800" b="0" i="0" u="none" strike="noStrike" baseline="0" dirty="0">
                <a:solidFill>
                  <a:srgbClr val="000000"/>
                </a:solidFill>
              </a:rPr>
              <a:t>(18 éves, kínai lány) </a:t>
            </a:r>
            <a:endParaRPr lang="hu-HU" dirty="0"/>
          </a:p>
        </p:txBody>
      </p:sp>
    </p:spTree>
    <p:extLst>
      <p:ext uri="{BB962C8B-B14F-4D97-AF65-F5344CB8AC3E}">
        <p14:creationId xmlns:p14="http://schemas.microsoft.com/office/powerpoint/2010/main" val="1876245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9D5B7CA-F9DD-43BF-9662-B2914BE03549}"/>
              </a:ext>
            </a:extLst>
          </p:cNvPr>
          <p:cNvSpPr>
            <a:spLocks noGrp="1"/>
          </p:cNvSpPr>
          <p:nvPr>
            <p:ph type="title"/>
          </p:nvPr>
        </p:nvSpPr>
        <p:spPr>
          <a:xfrm>
            <a:off x="489812" y="1285381"/>
            <a:ext cx="7533269" cy="848220"/>
          </a:xfrm>
        </p:spPr>
        <p:txBody>
          <a:bodyPr/>
          <a:lstStyle/>
          <a:p>
            <a:r>
              <a:rPr lang="hu-HU" dirty="0"/>
              <a:t>Interjúrészletek – </a:t>
            </a:r>
            <a:r>
              <a:rPr lang="hu-HU" dirty="0">
                <a:solidFill>
                  <a:srgbClr val="7030A0"/>
                </a:solidFill>
              </a:rPr>
              <a:t>fiatal felnőttek (II.)</a:t>
            </a:r>
          </a:p>
        </p:txBody>
      </p:sp>
      <p:sp>
        <p:nvSpPr>
          <p:cNvPr id="3" name="Tartalom helye 2">
            <a:extLst>
              <a:ext uri="{FF2B5EF4-FFF2-40B4-BE49-F238E27FC236}">
                <a16:creationId xmlns:a16="http://schemas.microsoft.com/office/drawing/2014/main" id="{263AAFBB-8DB0-4774-A52B-14E122F8BBA7}"/>
              </a:ext>
            </a:extLst>
          </p:cNvPr>
          <p:cNvSpPr>
            <a:spLocks noGrp="1"/>
          </p:cNvSpPr>
          <p:nvPr>
            <p:ph idx="1"/>
          </p:nvPr>
        </p:nvSpPr>
        <p:spPr>
          <a:xfrm>
            <a:off x="489812" y="2241756"/>
            <a:ext cx="7533269" cy="3960958"/>
          </a:xfrm>
        </p:spPr>
        <p:txBody>
          <a:bodyPr>
            <a:normAutofit fontScale="85000" lnSpcReduction="20000"/>
          </a:bodyPr>
          <a:lstStyle/>
          <a:p>
            <a:pPr marL="0" indent="0">
              <a:buNone/>
            </a:pPr>
            <a:r>
              <a:rPr lang="hu-HU" sz="1800" dirty="0">
                <a:solidFill>
                  <a:srgbClr val="000000"/>
                </a:solidFill>
              </a:rPr>
              <a:t>C</a:t>
            </a:r>
            <a:r>
              <a:rPr lang="hu-HU" sz="1800" b="0" i="0" u="none" strike="noStrike" baseline="0" dirty="0">
                <a:solidFill>
                  <a:srgbClr val="000000"/>
                </a:solidFill>
              </a:rPr>
              <a:t>saládi elvárások, a nemi szerepek hagyományos, illetve modernebb elképzelései: </a:t>
            </a:r>
          </a:p>
          <a:p>
            <a:r>
              <a:rPr lang="hu-HU" sz="1800" b="0" i="1" u="none" strike="noStrike" baseline="0" dirty="0">
                <a:solidFill>
                  <a:srgbClr val="000000"/>
                </a:solidFill>
              </a:rPr>
              <a:t>K: „Szeretnél férjhez menni? </a:t>
            </a:r>
            <a:endParaRPr lang="hu-HU" sz="1800" b="0" i="0" u="none" strike="noStrike" baseline="0" dirty="0">
              <a:solidFill>
                <a:srgbClr val="000000"/>
              </a:solidFill>
            </a:endParaRPr>
          </a:p>
          <a:p>
            <a:r>
              <a:rPr lang="hu-HU" sz="1800" b="0" i="1" u="none" strike="noStrike" baseline="0" dirty="0">
                <a:solidFill>
                  <a:srgbClr val="000000"/>
                </a:solidFill>
              </a:rPr>
              <a:t>V: Valószínűleg férjhez fogok. De nem túl korán. Nem akarok megházasodni. </a:t>
            </a:r>
            <a:endParaRPr lang="hu-HU" sz="1800" b="0" i="0" u="none" strike="noStrike" baseline="0" dirty="0">
              <a:solidFill>
                <a:srgbClr val="000000"/>
              </a:solidFill>
            </a:endParaRPr>
          </a:p>
          <a:p>
            <a:r>
              <a:rPr lang="hu-HU" sz="1800" b="0" i="1" u="none" strike="noStrike" baseline="0" dirty="0">
                <a:solidFill>
                  <a:srgbClr val="000000"/>
                </a:solidFill>
              </a:rPr>
              <a:t>K: És gyereket akarsz? </a:t>
            </a:r>
            <a:endParaRPr lang="hu-HU" sz="1800" b="0" i="0" u="none" strike="noStrike" baseline="0" dirty="0">
              <a:solidFill>
                <a:srgbClr val="000000"/>
              </a:solidFill>
            </a:endParaRPr>
          </a:p>
          <a:p>
            <a:r>
              <a:rPr lang="hu-HU" sz="1800" b="0" i="1" u="none" strike="noStrike" baseline="0" dirty="0">
                <a:solidFill>
                  <a:srgbClr val="000000"/>
                </a:solidFill>
              </a:rPr>
              <a:t>V: Valószínűleg lesz, de az sem túl korán, de lesz, mert a szüleim biztos akarnak majd egy kisgyereket [a családba]. De magamért nem akarnék.” </a:t>
            </a:r>
            <a:r>
              <a:rPr lang="hu-HU" sz="1800" b="0" i="0" u="none" strike="noStrike" baseline="0" dirty="0">
                <a:solidFill>
                  <a:srgbClr val="000000"/>
                </a:solidFill>
              </a:rPr>
              <a:t>(20 éves, kínai lány) </a:t>
            </a:r>
          </a:p>
          <a:p>
            <a:pPr marL="0" indent="0">
              <a:buNone/>
            </a:pPr>
            <a:endParaRPr lang="hu-HU" sz="1800" dirty="0">
              <a:solidFill>
                <a:srgbClr val="000000"/>
              </a:solidFill>
            </a:endParaRPr>
          </a:p>
          <a:p>
            <a:pPr marL="0" indent="0">
              <a:buNone/>
            </a:pPr>
            <a:r>
              <a:rPr lang="hu-HU" sz="1800" dirty="0">
                <a:solidFill>
                  <a:srgbClr val="000000"/>
                </a:solidFill>
              </a:rPr>
              <a:t>-------------------------------------------------------------------------------------------------------------------</a:t>
            </a:r>
          </a:p>
          <a:p>
            <a:r>
              <a:rPr lang="hu-HU" sz="1800" b="0" i="1" u="none" strike="noStrike" baseline="0" dirty="0">
                <a:solidFill>
                  <a:srgbClr val="000000"/>
                </a:solidFill>
              </a:rPr>
              <a:t>K: „Szeretnél férjhez menni, gyerekeket? </a:t>
            </a:r>
            <a:endParaRPr lang="hu-HU" sz="1800" b="0" i="0" u="none" strike="noStrike" baseline="0" dirty="0">
              <a:solidFill>
                <a:srgbClr val="000000"/>
              </a:solidFill>
            </a:endParaRPr>
          </a:p>
          <a:p>
            <a:r>
              <a:rPr lang="hu-HU" sz="1800" b="0" i="1" u="none" strike="noStrike" baseline="0" dirty="0">
                <a:solidFill>
                  <a:srgbClr val="000000"/>
                </a:solidFill>
              </a:rPr>
              <a:t>V: A karrier fontosabb nekem mint a házasság. De a szüleim, meg a rokonaim nem így gondolják szerintem. Szóval nem tudom. De azt hiszem, a szüleim támogatnak majd abban, amit szeretnék. Nem hiszem, hogy házasságba kényszerítenének. Mert sok kínai csinálja azt. </a:t>
            </a:r>
            <a:endParaRPr lang="hu-HU" sz="1800" b="0" i="0" u="none" strike="noStrike" baseline="0" dirty="0">
              <a:solidFill>
                <a:srgbClr val="000000"/>
              </a:solidFill>
            </a:endParaRPr>
          </a:p>
          <a:p>
            <a:r>
              <a:rPr lang="hu-HU" sz="1800" b="0" i="1" u="none" strike="noStrike" baseline="0" dirty="0">
                <a:solidFill>
                  <a:srgbClr val="000000"/>
                </a:solidFill>
              </a:rPr>
              <a:t>K: Szóval most a karrier fontosabb neked, de majd meglátod, mit hoz a jövő? </a:t>
            </a:r>
            <a:endParaRPr lang="hu-HU" sz="1800" b="0" i="0" u="none" strike="noStrike" baseline="0" dirty="0">
              <a:solidFill>
                <a:srgbClr val="000000"/>
              </a:solidFill>
            </a:endParaRPr>
          </a:p>
          <a:p>
            <a:r>
              <a:rPr lang="hu-HU" sz="1800" b="0" i="1" u="none" strike="noStrike" baseline="0" dirty="0">
                <a:solidFill>
                  <a:srgbClr val="000000"/>
                </a:solidFill>
              </a:rPr>
              <a:t>V: Szerintem sok nő beleragad a házasságba. Teherbe esnek, aztán megszülik a gyereket, utána meg nem biztos, hogy meglesz még ugyanaz a munkájuk, lehet, hogy közben felvesznek helyette valaki mást.” </a:t>
            </a:r>
            <a:r>
              <a:rPr lang="hu-HU" sz="1800" b="0" i="0" u="none" strike="noStrike" baseline="0" dirty="0">
                <a:solidFill>
                  <a:srgbClr val="000000"/>
                </a:solidFill>
              </a:rPr>
              <a:t>(19 éves, kínai lány) </a:t>
            </a:r>
            <a:endParaRPr lang="hu-HU" dirty="0"/>
          </a:p>
        </p:txBody>
      </p:sp>
    </p:spTree>
    <p:extLst>
      <p:ext uri="{BB962C8B-B14F-4D97-AF65-F5344CB8AC3E}">
        <p14:creationId xmlns:p14="http://schemas.microsoft.com/office/powerpoint/2010/main" val="17438372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02F7C9E-A363-44F4-8E16-95D31EF3F4C5}"/>
              </a:ext>
            </a:extLst>
          </p:cNvPr>
          <p:cNvSpPr>
            <a:spLocks noGrp="1"/>
          </p:cNvSpPr>
          <p:nvPr>
            <p:ph type="title"/>
          </p:nvPr>
        </p:nvSpPr>
        <p:spPr>
          <a:xfrm>
            <a:off x="489812" y="1285381"/>
            <a:ext cx="7533269" cy="838388"/>
          </a:xfrm>
        </p:spPr>
        <p:txBody>
          <a:bodyPr/>
          <a:lstStyle/>
          <a:p>
            <a:r>
              <a:rPr lang="hu-HU" dirty="0"/>
              <a:t>Interjúrészletek – </a:t>
            </a:r>
            <a:r>
              <a:rPr lang="hu-HU" dirty="0">
                <a:solidFill>
                  <a:srgbClr val="7030A0"/>
                </a:solidFill>
              </a:rPr>
              <a:t>fiatal felnőttek (III.)</a:t>
            </a:r>
          </a:p>
        </p:txBody>
      </p:sp>
      <p:sp>
        <p:nvSpPr>
          <p:cNvPr id="3" name="Tartalom helye 2">
            <a:extLst>
              <a:ext uri="{FF2B5EF4-FFF2-40B4-BE49-F238E27FC236}">
                <a16:creationId xmlns:a16="http://schemas.microsoft.com/office/drawing/2014/main" id="{51E3828B-30E3-4CBA-9685-C2ABA00B814A}"/>
              </a:ext>
            </a:extLst>
          </p:cNvPr>
          <p:cNvSpPr>
            <a:spLocks noGrp="1"/>
          </p:cNvSpPr>
          <p:nvPr>
            <p:ph idx="1"/>
          </p:nvPr>
        </p:nvSpPr>
        <p:spPr>
          <a:xfrm>
            <a:off x="489812" y="2428568"/>
            <a:ext cx="7533269" cy="3774145"/>
          </a:xfrm>
        </p:spPr>
        <p:txBody>
          <a:bodyPr>
            <a:normAutofit fontScale="92500" lnSpcReduction="20000"/>
          </a:bodyPr>
          <a:lstStyle/>
          <a:p>
            <a:r>
              <a:rPr lang="hu-HU" sz="1800" b="0" i="1" u="none" strike="noStrike" baseline="0" dirty="0">
                <a:solidFill>
                  <a:srgbClr val="000000"/>
                </a:solidFill>
              </a:rPr>
              <a:t>V: „Igen, 32 éves. Remélem, hogy akkora találkozom valaki olyannal, akihez hozzá akarok menni. Mert Kínában egy lány, ha 25 éves korára nem talált olyat, akihez hozzámenne, akkor mindenki, de mindenki elkezdi sürgetni. </a:t>
            </a:r>
            <a:endParaRPr lang="hu-HU" sz="1800" b="0" i="0" u="none" strike="noStrike" baseline="0" dirty="0">
              <a:solidFill>
                <a:srgbClr val="000000"/>
              </a:solidFill>
            </a:endParaRPr>
          </a:p>
          <a:p>
            <a:r>
              <a:rPr lang="hu-HU" sz="1800" b="0" i="1" u="none" strike="noStrike" baseline="0" dirty="0">
                <a:solidFill>
                  <a:srgbClr val="000000"/>
                </a:solidFill>
              </a:rPr>
              <a:t>K: Tényleg? </a:t>
            </a:r>
            <a:endParaRPr lang="hu-HU" sz="1800" b="0" i="0" u="none" strike="noStrike" baseline="0" dirty="0">
              <a:solidFill>
                <a:srgbClr val="000000"/>
              </a:solidFill>
            </a:endParaRPr>
          </a:p>
          <a:p>
            <a:r>
              <a:rPr lang="hu-HU" sz="1800" b="0" i="1" u="none" strike="noStrike" baseline="0" dirty="0">
                <a:solidFill>
                  <a:srgbClr val="000000"/>
                </a:solidFill>
              </a:rPr>
              <a:t>K: Igen. Folyton kérdezik, hogy miért nem vagy még férjnél, és mindenki be akar neked mutatni valami férfi ismerőst. Mindenki sürget. </a:t>
            </a:r>
            <a:endParaRPr lang="hu-HU" sz="1800" b="0" i="0" u="none" strike="noStrike" baseline="0" dirty="0">
              <a:solidFill>
                <a:srgbClr val="000000"/>
              </a:solidFill>
            </a:endParaRPr>
          </a:p>
          <a:p>
            <a:r>
              <a:rPr lang="hu-HU" sz="1800" b="0" i="1" u="none" strike="noStrike" baseline="0" dirty="0">
                <a:solidFill>
                  <a:srgbClr val="000000"/>
                </a:solidFill>
              </a:rPr>
              <a:t>K: Te most 22 éves vagy, akkor még van 3 éved. </a:t>
            </a:r>
            <a:endParaRPr lang="hu-HU" sz="1800" b="0" i="0" u="none" strike="noStrike" baseline="0" dirty="0">
              <a:solidFill>
                <a:srgbClr val="000000"/>
              </a:solidFill>
            </a:endParaRPr>
          </a:p>
          <a:p>
            <a:r>
              <a:rPr lang="hu-HU" sz="1800" b="0" i="1" u="none" strike="noStrike" baseline="0" dirty="0">
                <a:solidFill>
                  <a:srgbClr val="000000"/>
                </a:solidFill>
              </a:rPr>
              <a:t>V: Igen, 3. Kínában a tanárok, a szülők, mindenki azt gondolja, hogy felső közép előtt szerelmesen lenni túl korai. Aztán amikor bekerülsz az egyetemre, azonnal elkezdik kérdezgetni, hogy mikor hozod már haza a barátodat, barátnődet. Vagy esetleg, ha egyes családokban nem engedik meg, hogy egyetem alatt legyen valakid, akkor amint lediplomázol, elkezdik kérdezgetni, hogy mikor házasodsz már meg, ki a párod. Aztán az osztálytársam mondta is, hogyan is gondolhatják ezt. Az utcáról hozzak egy random embert és kész? Nem adnak időt arra, hogy keressünk valakit, de amikor eljött az ideje, akkor mindenképpen lenni kell valakinek.” </a:t>
            </a:r>
            <a:r>
              <a:rPr lang="hu-HU" sz="1800" b="0" i="0" u="none" strike="noStrike" baseline="0" dirty="0">
                <a:solidFill>
                  <a:srgbClr val="000000"/>
                </a:solidFill>
              </a:rPr>
              <a:t>(22 éves, kínai lány) </a:t>
            </a:r>
            <a:endParaRPr lang="hu-HU" dirty="0"/>
          </a:p>
        </p:txBody>
      </p:sp>
    </p:spTree>
    <p:extLst>
      <p:ext uri="{BB962C8B-B14F-4D97-AF65-F5344CB8AC3E}">
        <p14:creationId xmlns:p14="http://schemas.microsoft.com/office/powerpoint/2010/main" val="1168295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489812" y="1285380"/>
            <a:ext cx="7533269" cy="612693"/>
          </a:xfrm>
        </p:spPr>
        <p:txBody>
          <a:bodyPr/>
          <a:lstStyle/>
          <a:p>
            <a:r>
              <a:rPr lang="hu-HU" dirty="0"/>
              <a:t>Eredmények összefoglalása </a:t>
            </a:r>
          </a:p>
        </p:txBody>
      </p:sp>
      <p:sp>
        <p:nvSpPr>
          <p:cNvPr id="3" name="Tartalom helye 2"/>
          <p:cNvSpPr>
            <a:spLocks noGrp="1"/>
          </p:cNvSpPr>
          <p:nvPr>
            <p:ph idx="1"/>
          </p:nvPr>
        </p:nvSpPr>
        <p:spPr>
          <a:xfrm>
            <a:off x="489812" y="2036618"/>
            <a:ext cx="7533269" cy="4166095"/>
          </a:xfrm>
        </p:spPr>
        <p:txBody>
          <a:bodyPr>
            <a:normAutofit/>
          </a:bodyPr>
          <a:lstStyle/>
          <a:p>
            <a:r>
              <a:rPr lang="hu-HU" sz="1800" dirty="0">
                <a:solidFill>
                  <a:srgbClr val="000000"/>
                </a:solidFill>
              </a:rPr>
              <a:t>A kínai migráns gyermekek és fiatalok válaszaiban a hagyományos és modern nemi szerepfelfogás, értékrendszer is megjelenik</a:t>
            </a:r>
          </a:p>
          <a:p>
            <a:pPr lvl="1"/>
            <a:r>
              <a:rPr lang="hu-HU" sz="1200" dirty="0">
                <a:solidFill>
                  <a:srgbClr val="000000"/>
                </a:solidFill>
              </a:rPr>
              <a:t>A kínai középiskolás és fiatal felnőttek válaszai alapján az feltételezhető, hogy a modernebb nézeteket nem csupán a befogadó országokban sajátították el, hanem akár a </a:t>
            </a:r>
            <a:r>
              <a:rPr lang="hu-HU" sz="1200" b="0" i="0" u="none" strike="noStrike" baseline="0" dirty="0">
                <a:solidFill>
                  <a:srgbClr val="000000"/>
                </a:solidFill>
              </a:rPr>
              <a:t>saját származási kultúrájukból hozták, ahol szintén megjelennek a nem hagyományos értékek (pl. nők függetlensége, házasság fontosságának megkérdőjelezése, gyermekvállalási szándék későbbre halasztása)</a:t>
            </a:r>
          </a:p>
          <a:p>
            <a:r>
              <a:rPr lang="hu-HU" sz="1800" b="0" i="0" u="none" strike="noStrike" baseline="0" dirty="0">
                <a:solidFill>
                  <a:srgbClr val="000000"/>
                </a:solidFill>
              </a:rPr>
              <a:t>A</a:t>
            </a:r>
            <a:r>
              <a:rPr lang="hu-HU" sz="1800" dirty="0">
                <a:solidFill>
                  <a:srgbClr val="000000"/>
                </a:solidFill>
              </a:rPr>
              <a:t>z általános iskolás, középiskolás korosztály még a hagyományosabb élet-forgatókönyveket követik (házasság, gyermek, stb.), azonban a fiatal felnőttek nagyon sok kérdést, dilemmát fogalmaznak meg a házassággal, gyermekvállalással kapcsolatban</a:t>
            </a:r>
            <a:endParaRPr lang="hu-HU" sz="1800" b="0" i="0" u="none" strike="noStrike" baseline="0" dirty="0">
              <a:solidFill>
                <a:srgbClr val="000000"/>
              </a:solidFill>
            </a:endParaRPr>
          </a:p>
          <a:p>
            <a:r>
              <a:rPr lang="hu-HU" sz="1800" b="0" i="0" u="none" strike="noStrike" baseline="0" dirty="0">
                <a:solidFill>
                  <a:srgbClr val="000000"/>
                </a:solidFill>
              </a:rPr>
              <a:t>A kínai fiatalok (mintákban) egy nagy része a nemi szerepek, családi elvárások terén modernebb nézeteket vallanak, és Európában ezeket a nézeteket tudják kimunkálni, érvényességüket megvizsgálni</a:t>
            </a:r>
            <a:endParaRPr lang="hu-HU" dirty="0"/>
          </a:p>
        </p:txBody>
      </p:sp>
    </p:spTree>
    <p:extLst>
      <p:ext uri="{BB962C8B-B14F-4D97-AF65-F5344CB8AC3E}">
        <p14:creationId xmlns:p14="http://schemas.microsoft.com/office/powerpoint/2010/main" val="887597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ím 3">
            <a:extLst>
              <a:ext uri="{FF2B5EF4-FFF2-40B4-BE49-F238E27FC236}">
                <a16:creationId xmlns:a16="http://schemas.microsoft.com/office/drawing/2014/main" id="{FC1133E4-64C7-48E5-A770-19591BCA8965}"/>
              </a:ext>
            </a:extLst>
          </p:cNvPr>
          <p:cNvSpPr>
            <a:spLocks noGrp="1"/>
          </p:cNvSpPr>
          <p:nvPr>
            <p:ph type="ctrTitle"/>
          </p:nvPr>
        </p:nvSpPr>
        <p:spPr>
          <a:xfrm>
            <a:off x="533400" y="1214438"/>
            <a:ext cx="6858000" cy="2387600"/>
          </a:xfrm>
        </p:spPr>
        <p:txBody>
          <a:bodyPr/>
          <a:lstStyle/>
          <a:p>
            <a:pPr algn="l"/>
            <a:r>
              <a:rPr lang="hu-HU" dirty="0"/>
              <a:t>Diszkusszió</a:t>
            </a:r>
          </a:p>
        </p:txBody>
      </p:sp>
      <p:sp>
        <p:nvSpPr>
          <p:cNvPr id="5" name="Alcím 4">
            <a:extLst>
              <a:ext uri="{FF2B5EF4-FFF2-40B4-BE49-F238E27FC236}">
                <a16:creationId xmlns:a16="http://schemas.microsoft.com/office/drawing/2014/main" id="{F708DD49-2BD2-4004-938B-257B7E183FA6}"/>
              </a:ext>
            </a:extLst>
          </p:cNvPr>
          <p:cNvSpPr>
            <a:spLocks noGrp="1"/>
          </p:cNvSpPr>
          <p:nvPr>
            <p:ph type="subTitle" idx="1"/>
          </p:nvPr>
        </p:nvSpPr>
        <p:spPr>
          <a:xfrm>
            <a:off x="533400" y="3602038"/>
            <a:ext cx="6858000" cy="1655762"/>
          </a:xfrm>
        </p:spPr>
        <p:txBody>
          <a:bodyPr>
            <a:normAutofit/>
          </a:bodyPr>
          <a:lstStyle/>
          <a:p>
            <a:pPr algn="l"/>
            <a:r>
              <a:rPr lang="hu-HU" sz="2400" dirty="0"/>
              <a:t>Eredmények értelmezése a kínai társadalmi és kulturális változások tükrében </a:t>
            </a:r>
          </a:p>
        </p:txBody>
      </p:sp>
    </p:spTree>
    <p:extLst>
      <p:ext uri="{BB962C8B-B14F-4D97-AF65-F5344CB8AC3E}">
        <p14:creationId xmlns:p14="http://schemas.microsoft.com/office/powerpoint/2010/main" val="299731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CB56161-9D3B-473E-A7D3-DE9CEB9377BB}"/>
              </a:ext>
            </a:extLst>
          </p:cNvPr>
          <p:cNvSpPr>
            <a:spLocks noGrp="1"/>
          </p:cNvSpPr>
          <p:nvPr>
            <p:ph type="title"/>
          </p:nvPr>
        </p:nvSpPr>
        <p:spPr>
          <a:xfrm>
            <a:off x="489812" y="1285380"/>
            <a:ext cx="7533269" cy="828555"/>
          </a:xfrm>
        </p:spPr>
        <p:txBody>
          <a:bodyPr/>
          <a:lstStyle/>
          <a:p>
            <a:r>
              <a:rPr lang="hu-HU" dirty="0"/>
              <a:t>Változások a XX. században </a:t>
            </a:r>
          </a:p>
        </p:txBody>
      </p:sp>
      <p:sp>
        <p:nvSpPr>
          <p:cNvPr id="3" name="Tartalom helye 2">
            <a:extLst>
              <a:ext uri="{FF2B5EF4-FFF2-40B4-BE49-F238E27FC236}">
                <a16:creationId xmlns:a16="http://schemas.microsoft.com/office/drawing/2014/main" id="{87845F19-F845-49BA-8830-467989B23CAC}"/>
              </a:ext>
            </a:extLst>
          </p:cNvPr>
          <p:cNvSpPr>
            <a:spLocks noGrp="1"/>
          </p:cNvSpPr>
          <p:nvPr>
            <p:ph idx="1"/>
          </p:nvPr>
        </p:nvSpPr>
        <p:spPr>
          <a:xfrm>
            <a:off x="489812" y="2113936"/>
            <a:ext cx="7533269" cy="4088778"/>
          </a:xfrm>
        </p:spPr>
        <p:txBody>
          <a:bodyPr>
            <a:normAutofit fontScale="85000" lnSpcReduction="20000"/>
          </a:bodyPr>
          <a:lstStyle/>
          <a:p>
            <a:pPr marL="0" indent="0">
              <a:buNone/>
            </a:pPr>
            <a:r>
              <a:rPr lang="hu-HU" dirty="0"/>
              <a:t>/Kína tradicionális családra és házasságra vonatkozó alapvető rendezőelvei a Han dinasztiáig nyúlnak vissza (i.e. 202- i.sz. 220) /</a:t>
            </a:r>
          </a:p>
          <a:p>
            <a:r>
              <a:rPr lang="hu-HU" dirty="0"/>
              <a:t>1930 házassági törvények megváltozása, szabad jog a házastárs megválasztására, többnejűség törvényen kívül helyezése </a:t>
            </a:r>
          </a:p>
          <a:p>
            <a:pPr lvl="1"/>
            <a:r>
              <a:rPr lang="hu-HU" dirty="0"/>
              <a:t>A kiterjedt vidéki területek miatt ez a gyakorlat igazán csak 1949-től a Kínai Népköztársaságban valósult meg </a:t>
            </a:r>
          </a:p>
          <a:p>
            <a:r>
              <a:rPr lang="hu-HU" dirty="0"/>
              <a:t>1949-től egyre elterjedtebbek a házassági közvetítők, házasság előtti randizás, szerelmi házasságok</a:t>
            </a:r>
          </a:p>
          <a:p>
            <a:pPr lvl="1"/>
            <a:r>
              <a:rPr lang="hu-HU" dirty="0"/>
              <a:t>1950 és 980 között házassági törvény további reformjai (válás, gyermekelhelyezés mindkét szülő jogainak figyelembe vételével)</a:t>
            </a:r>
          </a:p>
          <a:p>
            <a:pPr lvl="1"/>
            <a:r>
              <a:rPr lang="hu-HU" dirty="0"/>
              <a:t>Urbánus Kínában elrendezett házasságok aránya jelentősen lecsökkent (1930-as években 54,7%, 1980-as években 0,9 % (</a:t>
            </a:r>
            <a:r>
              <a:rPr lang="hu-HU" dirty="0" err="1"/>
              <a:t>Zheng</a:t>
            </a:r>
            <a:r>
              <a:rPr lang="hu-HU" dirty="0"/>
              <a:t> és </a:t>
            </a:r>
            <a:r>
              <a:rPr lang="hu-HU" dirty="0" err="1"/>
              <a:t>Me</a:t>
            </a:r>
            <a:r>
              <a:rPr lang="hu-HU" dirty="0"/>
              <a:t>, 1987, </a:t>
            </a:r>
            <a:r>
              <a:rPr lang="hu-HU" sz="1800" b="0" i="0" u="none" strike="noStrike" baseline="0" dirty="0">
                <a:latin typeface="TimesNewRomanPS"/>
              </a:rPr>
              <a:t>idézi </a:t>
            </a:r>
            <a:r>
              <a:rPr lang="hu-HU" sz="1800" b="0" i="0" u="none" strike="noStrike" baseline="0" dirty="0" err="1">
                <a:latin typeface="TimesNewRomanPS"/>
              </a:rPr>
              <a:t>Xu</a:t>
            </a:r>
            <a:r>
              <a:rPr lang="hu-HU" sz="1800" b="0" i="0" u="none" strike="noStrike" baseline="0" dirty="0">
                <a:latin typeface="TimesNewRomanPS"/>
              </a:rPr>
              <a:t> és </a:t>
            </a:r>
            <a:r>
              <a:rPr lang="hu-HU" sz="1800" b="0" i="0" u="none" strike="noStrike" baseline="0" dirty="0" err="1">
                <a:latin typeface="TimesNewRomanPS"/>
              </a:rPr>
              <a:t>Ocker</a:t>
            </a:r>
            <a:r>
              <a:rPr lang="hu-HU" sz="1800" b="0" i="0" u="none" strike="noStrike" baseline="0" dirty="0">
                <a:latin typeface="TimesNewRomanPS"/>
              </a:rPr>
              <a:t>, 2013)</a:t>
            </a:r>
            <a:endParaRPr lang="hu-HU" dirty="0">
              <a:latin typeface="TimesNewRomanPS"/>
            </a:endParaRPr>
          </a:p>
          <a:p>
            <a:r>
              <a:rPr lang="hu-HU" dirty="0"/>
              <a:t>1978 Nyitás és reform - nyugati ideák beáramlása a társas (intim) kapcsolatok területén is </a:t>
            </a:r>
          </a:p>
          <a:p>
            <a:pPr lvl="1"/>
            <a:r>
              <a:rPr lang="hu-HU" dirty="0"/>
              <a:t>„</a:t>
            </a:r>
            <a:r>
              <a:rPr lang="hu-HU" dirty="0" err="1"/>
              <a:t>Xing</a:t>
            </a:r>
            <a:r>
              <a:rPr lang="hu-HU" dirty="0"/>
              <a:t> Kai </a:t>
            </a:r>
            <a:r>
              <a:rPr lang="hu-HU" dirty="0" err="1"/>
              <a:t>Fang</a:t>
            </a:r>
            <a:r>
              <a:rPr lang="hu-HU" dirty="0"/>
              <a:t>” (</a:t>
            </a:r>
            <a:r>
              <a:rPr lang="hu-HU" dirty="0" err="1"/>
              <a:t>kāifàng</a:t>
            </a:r>
            <a:r>
              <a:rPr lang="hu-HU" dirty="0"/>
              <a:t> </a:t>
            </a:r>
            <a:r>
              <a:rPr lang="hu-HU" dirty="0" err="1"/>
              <a:t>xìng</a:t>
            </a:r>
            <a:r>
              <a:rPr lang="hu-HU" dirty="0"/>
              <a:t>) – új szó, amely a szexuális nyitottságra vonatkozik </a:t>
            </a:r>
          </a:p>
          <a:p>
            <a:r>
              <a:rPr lang="hu-HU"/>
              <a:t> </a:t>
            </a:r>
            <a:r>
              <a:rPr lang="hu-HU" dirty="0"/>
              <a:t>„Egy gyermek politika” </a:t>
            </a:r>
          </a:p>
          <a:p>
            <a:pPr lvl="1"/>
            <a:r>
              <a:rPr lang="hu-HU" dirty="0"/>
              <a:t>Tradicionális értékrendben a sok gyermek megtiszteltetést jelentett a család számára – e helyett egyetlen gyermek minden párnak (2016-ig)</a:t>
            </a:r>
          </a:p>
          <a:p>
            <a:pPr marL="342900" lvl="1" indent="0">
              <a:buNone/>
            </a:pPr>
            <a:endParaRPr lang="hu-HU" dirty="0"/>
          </a:p>
        </p:txBody>
      </p:sp>
    </p:spTree>
    <p:extLst>
      <p:ext uri="{BB962C8B-B14F-4D97-AF65-F5344CB8AC3E}">
        <p14:creationId xmlns:p14="http://schemas.microsoft.com/office/powerpoint/2010/main" val="278183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FCB8C00-5CCF-4571-B557-DA183C42D0B9}"/>
              </a:ext>
            </a:extLst>
          </p:cNvPr>
          <p:cNvSpPr>
            <a:spLocks noGrp="1"/>
          </p:cNvSpPr>
          <p:nvPr>
            <p:ph type="title"/>
          </p:nvPr>
        </p:nvSpPr>
        <p:spPr>
          <a:xfrm>
            <a:off x="489812" y="1285381"/>
            <a:ext cx="7533269" cy="386104"/>
          </a:xfrm>
        </p:spPr>
        <p:txBody>
          <a:bodyPr>
            <a:normAutofit fontScale="90000"/>
          </a:bodyPr>
          <a:lstStyle/>
          <a:p>
            <a:r>
              <a:rPr lang="hu-HU" dirty="0"/>
              <a:t>2000-es évek – házasság, párválasztás Kínában </a:t>
            </a:r>
          </a:p>
        </p:txBody>
      </p:sp>
      <p:sp>
        <p:nvSpPr>
          <p:cNvPr id="3" name="Tartalom helye 2">
            <a:extLst>
              <a:ext uri="{FF2B5EF4-FFF2-40B4-BE49-F238E27FC236}">
                <a16:creationId xmlns:a16="http://schemas.microsoft.com/office/drawing/2014/main" id="{8F15A6CC-ABE7-4239-ADC9-E13A055CD88A}"/>
              </a:ext>
            </a:extLst>
          </p:cNvPr>
          <p:cNvSpPr>
            <a:spLocks noGrp="1"/>
          </p:cNvSpPr>
          <p:nvPr>
            <p:ph idx="1"/>
          </p:nvPr>
        </p:nvSpPr>
        <p:spPr>
          <a:xfrm>
            <a:off x="489812" y="1838632"/>
            <a:ext cx="8260898" cy="4739149"/>
          </a:xfrm>
        </p:spPr>
        <p:txBody>
          <a:bodyPr>
            <a:normAutofit fontScale="85000" lnSpcReduction="10000"/>
          </a:bodyPr>
          <a:lstStyle/>
          <a:p>
            <a:r>
              <a:rPr lang="hu-HU" dirty="0"/>
              <a:t>Társadalmi nyomás, generációs értékkülönbség </a:t>
            </a:r>
          </a:p>
          <a:p>
            <a:pPr lvl="1"/>
            <a:r>
              <a:rPr lang="hu-HU" dirty="0"/>
              <a:t>Kínai társadalomban a házasság fontos hagyományos érték</a:t>
            </a:r>
          </a:p>
          <a:p>
            <a:pPr lvl="2"/>
            <a:r>
              <a:rPr lang="hu-HU" sz="1600" dirty="0"/>
              <a:t>Szülői beleegyezés kérése továbbra is fontos</a:t>
            </a:r>
          </a:p>
          <a:p>
            <a:pPr lvl="2"/>
            <a:r>
              <a:rPr lang="hu-HU" sz="1600" dirty="0"/>
              <a:t>Hagyományosan a házasság előtt a fiúnak (vagy szüleinek) kell biztosítania az anyagiakat, enélkül a lány szülei megtagadhatják a beleegyezést</a:t>
            </a:r>
          </a:p>
          <a:p>
            <a:pPr lvl="3"/>
            <a:r>
              <a:rPr lang="hu-HU" sz="1600" dirty="0"/>
              <a:t>Nyomás férfiakon, munka és pénzkeresés felértékelődik házasság előtt (de változó attitűdök – 57,7 % beleegyezne egy házasságba olyannal, akinek nincs tulajdona (</a:t>
            </a:r>
            <a:r>
              <a:rPr lang="hu-HU" sz="1600" dirty="0" err="1"/>
              <a:t>Chang</a:t>
            </a:r>
            <a:r>
              <a:rPr lang="hu-HU" sz="1600" dirty="0"/>
              <a:t> és </a:t>
            </a:r>
            <a:r>
              <a:rPr lang="hu-HU" sz="1600" dirty="0" err="1"/>
              <a:t>Wang</a:t>
            </a:r>
            <a:r>
              <a:rPr lang="hu-HU" sz="1600" dirty="0"/>
              <a:t>, 2011) </a:t>
            </a:r>
          </a:p>
          <a:p>
            <a:pPr lvl="1"/>
            <a:r>
              <a:rPr lang="hu-HU" sz="1800" dirty="0"/>
              <a:t>Egy gyermek politika következménye: </a:t>
            </a:r>
          </a:p>
          <a:p>
            <a:pPr lvl="2"/>
            <a:r>
              <a:rPr lang="hu-HU" sz="1600" dirty="0"/>
              <a:t>átalakuló szülői attitűdök – egy gyermekre fókuszáló, erőteljesen kontrolláló szülő, házassági, párválasztási terveket is (</a:t>
            </a:r>
            <a:r>
              <a:rPr lang="hu-HU" sz="1600" b="0" i="0" u="none" strike="noStrike" baseline="0" dirty="0" err="1"/>
              <a:t>Lowinger</a:t>
            </a:r>
            <a:r>
              <a:rPr lang="hu-HU" sz="1600" b="0" i="0" u="none" strike="noStrike" baseline="0" dirty="0"/>
              <a:t> &amp; </a:t>
            </a:r>
            <a:r>
              <a:rPr lang="hu-HU" sz="1600" b="0" i="0" u="none" strike="noStrike" baseline="0" dirty="0" err="1"/>
              <a:t>Kwok</a:t>
            </a:r>
            <a:r>
              <a:rPr lang="hu-HU" sz="1600" b="0" i="0" u="none" strike="noStrike" baseline="0" dirty="0"/>
              <a:t>, 2001)</a:t>
            </a:r>
            <a:endParaRPr lang="hu-HU" dirty="0"/>
          </a:p>
          <a:p>
            <a:pPr lvl="1"/>
            <a:r>
              <a:rPr lang="hu-HU" sz="1800" dirty="0"/>
              <a:t>Szülők továbbra is méltatják nyilvánosan, beszélgetésekben gyermekük házassági potenciálját (tradicionális házasság attitűd), emellett a fiatalok körében a randizás, romantikus párkapcsolat is jelen van (nyugati-individualista házasság megközelítés) (</a:t>
            </a:r>
            <a:r>
              <a:rPr lang="hu-HU" sz="1800" b="0" i="0" u="none" strike="noStrike" baseline="0" dirty="0"/>
              <a:t>Moore &amp; </a:t>
            </a:r>
            <a:r>
              <a:rPr lang="hu-HU" sz="1800" b="0" i="0" u="none" strike="noStrike" baseline="0" dirty="0" err="1"/>
              <a:t>Wei</a:t>
            </a:r>
            <a:r>
              <a:rPr lang="hu-HU" sz="1800" b="0" i="0" u="none" strike="noStrike" baseline="0" dirty="0"/>
              <a:t>, 2012), szülők, mint „</a:t>
            </a:r>
            <a:r>
              <a:rPr lang="hu-HU" sz="1800" b="0" i="0" u="none" strike="noStrike" baseline="0" dirty="0" err="1"/>
              <a:t>matchmakerek</a:t>
            </a:r>
            <a:r>
              <a:rPr lang="hu-HU" sz="1800" b="0" i="0" u="none" strike="noStrike" baseline="0" dirty="0"/>
              <a:t>” (</a:t>
            </a:r>
            <a:r>
              <a:rPr lang="hu-HU" sz="1800" dirty="0" err="1"/>
              <a:t>Meng</a:t>
            </a:r>
            <a:r>
              <a:rPr lang="hu-HU" sz="1800" dirty="0"/>
              <a:t>, 2010, idézi </a:t>
            </a:r>
            <a:r>
              <a:rPr lang="hu-HU" sz="1800" dirty="0" err="1"/>
              <a:t>Xu</a:t>
            </a:r>
            <a:r>
              <a:rPr lang="hu-HU" sz="1800" dirty="0"/>
              <a:t> és </a:t>
            </a:r>
            <a:r>
              <a:rPr lang="hu-HU" sz="1800" dirty="0" err="1"/>
              <a:t>Ocker</a:t>
            </a:r>
            <a:r>
              <a:rPr lang="hu-HU" sz="1800" dirty="0"/>
              <a:t>, 2013)</a:t>
            </a:r>
          </a:p>
          <a:p>
            <a:pPr marL="342900" lvl="1" indent="0">
              <a:buNone/>
            </a:pPr>
            <a:endParaRPr lang="hu-HU" dirty="0"/>
          </a:p>
          <a:p>
            <a:r>
              <a:rPr lang="hu-HU" dirty="0"/>
              <a:t>Első házasság későbbre tolódása, </a:t>
            </a:r>
            <a:r>
              <a:rPr lang="hu-HU" dirty="0" err="1"/>
              <a:t>akadályoztatottsága</a:t>
            </a:r>
            <a:r>
              <a:rPr lang="hu-HU" dirty="0"/>
              <a:t> </a:t>
            </a:r>
            <a:endParaRPr lang="hu-HU" sz="1500" dirty="0"/>
          </a:p>
          <a:p>
            <a:pPr lvl="1"/>
            <a:r>
              <a:rPr lang="hu-HU" dirty="0"/>
              <a:t>Egy gyermek politika következményeképpen: n</a:t>
            </a:r>
            <a:r>
              <a:rPr lang="hu-HU" b="0" i="0" u="none" strike="noStrike" baseline="0" dirty="0"/>
              <a:t>emi arányok eltolódása: h</a:t>
            </a:r>
            <a:r>
              <a:rPr lang="hu-HU" dirty="0"/>
              <a:t>agyományosan</a:t>
            </a:r>
            <a:r>
              <a:rPr lang="hu-HU" b="0" i="0" u="none" strike="noStrike" baseline="0" dirty="0"/>
              <a:t> fiú csecsemők preferálása, egy gyermek politika következtében ez az arányok eltolódásához vezetett</a:t>
            </a:r>
          </a:p>
          <a:p>
            <a:pPr lvl="1"/>
            <a:r>
              <a:rPr lang="hu-HU" dirty="0"/>
              <a:t>Nemi eltolódás miatt szükségszerű a házasság lehetetlensége/nehézsége bizonyos rétegek számára (pl. alacsony státusú férfiak)</a:t>
            </a:r>
          </a:p>
          <a:p>
            <a:pPr lvl="1"/>
            <a:r>
              <a:rPr lang="hu-HU" dirty="0"/>
              <a:t>34,9 millióval több férfi, mint nő, köztük 17,52 millió „házasodási életkorban” (</a:t>
            </a:r>
            <a:r>
              <a:rPr lang="hu-HU" dirty="0" err="1"/>
              <a:t>Feng</a:t>
            </a:r>
            <a:r>
              <a:rPr lang="hu-HU" dirty="0"/>
              <a:t>, 2021)</a:t>
            </a:r>
          </a:p>
          <a:p>
            <a:pPr lvl="1"/>
            <a:endParaRPr lang="hu-HU" b="0" i="0" u="none" strike="noStrike" baseline="0" dirty="0"/>
          </a:p>
          <a:p>
            <a:pPr lvl="2"/>
            <a:endParaRPr lang="hu-HU" b="0" i="0" u="none" strike="noStrike" baseline="0" dirty="0"/>
          </a:p>
          <a:p>
            <a:pPr lvl="2"/>
            <a:endParaRPr lang="hu-HU" dirty="0"/>
          </a:p>
          <a:p>
            <a:endParaRPr lang="hu-HU" dirty="0"/>
          </a:p>
        </p:txBody>
      </p:sp>
    </p:spTree>
    <p:extLst>
      <p:ext uri="{BB962C8B-B14F-4D97-AF65-F5344CB8AC3E}">
        <p14:creationId xmlns:p14="http://schemas.microsoft.com/office/powerpoint/2010/main" val="3376847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E228083-CC68-4175-B8FD-B82F987F5E85}"/>
              </a:ext>
            </a:extLst>
          </p:cNvPr>
          <p:cNvSpPr>
            <a:spLocks noGrp="1"/>
          </p:cNvSpPr>
          <p:nvPr>
            <p:ph type="title"/>
          </p:nvPr>
        </p:nvSpPr>
        <p:spPr>
          <a:xfrm>
            <a:off x="489812" y="1150374"/>
            <a:ext cx="7533269" cy="727587"/>
          </a:xfrm>
        </p:spPr>
        <p:txBody>
          <a:bodyPr>
            <a:normAutofit fontScale="90000"/>
          </a:bodyPr>
          <a:lstStyle/>
          <a:p>
            <a:r>
              <a:rPr lang="hu-HU" dirty="0"/>
              <a:t>Hagyományos és nem hagyományos női életvezetés Kínában</a:t>
            </a:r>
          </a:p>
        </p:txBody>
      </p:sp>
      <p:sp>
        <p:nvSpPr>
          <p:cNvPr id="3" name="Tartalom helye 2">
            <a:extLst>
              <a:ext uri="{FF2B5EF4-FFF2-40B4-BE49-F238E27FC236}">
                <a16:creationId xmlns:a16="http://schemas.microsoft.com/office/drawing/2014/main" id="{078DD8C8-F831-4D80-B6DB-80CCEF230A9E}"/>
              </a:ext>
            </a:extLst>
          </p:cNvPr>
          <p:cNvSpPr>
            <a:spLocks noGrp="1"/>
          </p:cNvSpPr>
          <p:nvPr>
            <p:ph idx="1"/>
          </p:nvPr>
        </p:nvSpPr>
        <p:spPr>
          <a:xfrm>
            <a:off x="489812" y="2084439"/>
            <a:ext cx="7533269" cy="4414683"/>
          </a:xfrm>
        </p:spPr>
        <p:txBody>
          <a:bodyPr>
            <a:normAutofit fontScale="92500" lnSpcReduction="10000"/>
          </a:bodyPr>
          <a:lstStyle/>
          <a:p>
            <a:r>
              <a:rPr lang="hu-HU" dirty="0"/>
              <a:t>Hagyományos konfuciánus női értékek </a:t>
            </a:r>
          </a:p>
          <a:p>
            <a:pPr lvl="1"/>
            <a:r>
              <a:rPr lang="hu-HU" dirty="0" err="1"/>
              <a:t>Sāncóng</a:t>
            </a:r>
            <a:r>
              <a:rPr lang="hu-HU" dirty="0"/>
              <a:t> </a:t>
            </a:r>
            <a:r>
              <a:rPr lang="hu-HU" dirty="0" err="1"/>
              <a:t>Sìdé</a:t>
            </a:r>
            <a:r>
              <a:rPr lang="hu-HU" dirty="0"/>
              <a:t> – „három engedelmesség és négy erény”</a:t>
            </a:r>
          </a:p>
          <a:p>
            <a:pPr lvl="1"/>
            <a:r>
              <a:rPr lang="hu-HU" dirty="0"/>
              <a:t>Engedelmesség apának, férjnek, később fiúnak; hűség, rend, megfelelő beszéd és viselkedésmód </a:t>
            </a:r>
          </a:p>
          <a:p>
            <a:r>
              <a:rPr lang="hu-HU" dirty="0"/>
              <a:t>Korai példa - hagyományostól eltérő életmód nők számára</a:t>
            </a:r>
          </a:p>
          <a:p>
            <a:pPr lvl="1"/>
            <a:r>
              <a:rPr lang="hu-HU" dirty="0"/>
              <a:t>1860 és 1930 között Kantonban selyemkészítő házas lányok az anyai házban maradhattak – önállósodás a férjtől (</a:t>
            </a:r>
            <a:r>
              <a:rPr lang="hu-HU" dirty="0" err="1"/>
              <a:t>Stockard</a:t>
            </a:r>
            <a:r>
              <a:rPr lang="hu-HU" dirty="0"/>
              <a:t>, 1992)</a:t>
            </a:r>
          </a:p>
          <a:p>
            <a:r>
              <a:rPr lang="hu-HU" dirty="0"/>
              <a:t>Nem hagyományos életvezetés (szingli életforma) – XX-XXI. század </a:t>
            </a:r>
          </a:p>
          <a:p>
            <a:pPr lvl="1"/>
            <a:r>
              <a:rPr lang="hu-HU" dirty="0"/>
              <a:t>3+1 hullám</a:t>
            </a:r>
          </a:p>
          <a:p>
            <a:pPr lvl="2"/>
            <a:r>
              <a:rPr lang="hu-HU" dirty="0"/>
              <a:t>1950-es évek, új házassági törvények, válás után egyedül maradó nők </a:t>
            </a:r>
          </a:p>
          <a:p>
            <a:pPr lvl="2"/>
            <a:r>
              <a:rPr lang="hu-HU" dirty="0"/>
              <a:t>1980-as évek, kulturális forradalom után vidékre kerülő városi nők késleltették a házasságot, hogy visszatérhessenek a városba (Honig, 1988)</a:t>
            </a:r>
          </a:p>
          <a:p>
            <a:pPr lvl="2"/>
            <a:r>
              <a:rPr lang="hu-HU" dirty="0"/>
              <a:t>1990-es évek – gazdasági fejlődés, nyugati eszmék következtében felértékelődött az női egyenlőség, egyenlőségen alapuló házasság. Sok nő inkább a  függetlenséget választotta egy jobb életminőség reményében, vagy megfelelő kérő hiányában</a:t>
            </a:r>
          </a:p>
          <a:p>
            <a:pPr lvl="2"/>
            <a:r>
              <a:rPr lang="hu-HU" dirty="0"/>
              <a:t>2000-es évek statisztikai adatai alapján a kínai nagyvárosokban nagyon nagy számban élnek szingli nők, általában magasan iskolázottak. Számukra értéket képvisel az autonómia és függetlenség, ugyanakkor a házasság gondolatát sem vetik el teljesen, de ellentmondásos viszonyban vannak vele (</a:t>
            </a:r>
            <a:r>
              <a:rPr lang="hu-HU" dirty="0" err="1"/>
              <a:t>Wang</a:t>
            </a:r>
            <a:r>
              <a:rPr lang="hu-HU" dirty="0"/>
              <a:t> és </a:t>
            </a:r>
            <a:r>
              <a:rPr lang="hu-HU" dirty="0" err="1"/>
              <a:t>Abbott</a:t>
            </a:r>
            <a:r>
              <a:rPr lang="hu-HU" dirty="0"/>
              <a:t>, 2013)</a:t>
            </a:r>
          </a:p>
          <a:p>
            <a:pPr lvl="2"/>
            <a:endParaRPr lang="hu-HU" dirty="0"/>
          </a:p>
          <a:p>
            <a:pPr marL="0" indent="0">
              <a:buNone/>
            </a:pPr>
            <a:endParaRPr lang="hu-HU" dirty="0"/>
          </a:p>
          <a:p>
            <a:pPr lvl="1"/>
            <a:endParaRPr lang="hu-HU" dirty="0"/>
          </a:p>
          <a:p>
            <a:pPr marL="342900" lvl="1" indent="0">
              <a:buNone/>
            </a:pPr>
            <a:endParaRPr lang="hu-HU" dirty="0"/>
          </a:p>
        </p:txBody>
      </p:sp>
    </p:spTree>
    <p:extLst>
      <p:ext uri="{BB962C8B-B14F-4D97-AF65-F5344CB8AC3E}">
        <p14:creationId xmlns:p14="http://schemas.microsoft.com/office/powerpoint/2010/main" val="374440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4E96AE6-2BB1-4B21-8458-56553A65B5A7}"/>
              </a:ext>
            </a:extLst>
          </p:cNvPr>
          <p:cNvSpPr>
            <a:spLocks noGrp="1"/>
          </p:cNvSpPr>
          <p:nvPr>
            <p:ph type="title"/>
          </p:nvPr>
        </p:nvSpPr>
        <p:spPr>
          <a:xfrm>
            <a:off x="489812" y="1147729"/>
            <a:ext cx="7533269" cy="494259"/>
          </a:xfrm>
        </p:spPr>
        <p:txBody>
          <a:bodyPr>
            <a:normAutofit fontScale="90000"/>
          </a:bodyPr>
          <a:lstStyle/>
          <a:p>
            <a:r>
              <a:rPr lang="hu-HU" dirty="0"/>
              <a:t>Irodalom </a:t>
            </a:r>
          </a:p>
        </p:txBody>
      </p:sp>
      <p:sp>
        <p:nvSpPr>
          <p:cNvPr id="3" name="Tartalom helye 2">
            <a:extLst>
              <a:ext uri="{FF2B5EF4-FFF2-40B4-BE49-F238E27FC236}">
                <a16:creationId xmlns:a16="http://schemas.microsoft.com/office/drawing/2014/main" id="{102CFAAF-DA67-4D96-B26D-60259806DB20}"/>
              </a:ext>
            </a:extLst>
          </p:cNvPr>
          <p:cNvSpPr>
            <a:spLocks noGrp="1"/>
          </p:cNvSpPr>
          <p:nvPr>
            <p:ph idx="1"/>
          </p:nvPr>
        </p:nvSpPr>
        <p:spPr>
          <a:xfrm>
            <a:off x="489812" y="1740310"/>
            <a:ext cx="7533269" cy="4462403"/>
          </a:xfrm>
        </p:spPr>
        <p:txBody>
          <a:bodyPr>
            <a:noAutofit/>
          </a:bodyPr>
          <a:lstStyle/>
          <a:p>
            <a:pPr algn="just"/>
            <a:r>
              <a:rPr lang="en-US" sz="1400" b="0" i="0" u="none" strike="noStrike" baseline="0" dirty="0">
                <a:solidFill>
                  <a:srgbClr val="000000"/>
                </a:solidFill>
              </a:rPr>
              <a:t>A</a:t>
            </a:r>
            <a:r>
              <a:rPr lang="hu-HU" sz="1400" b="0" i="0" u="none" strike="noStrike" baseline="0" dirty="0" err="1">
                <a:solidFill>
                  <a:srgbClr val="000000"/>
                </a:solidFill>
              </a:rPr>
              <a:t>ssink</a:t>
            </a:r>
            <a:r>
              <a:rPr lang="en-US" sz="1400" b="0" i="0" u="none" strike="noStrike" baseline="0" dirty="0">
                <a:solidFill>
                  <a:srgbClr val="000000"/>
                </a:solidFill>
              </a:rPr>
              <a:t>, M.</a:t>
            </a:r>
            <a:r>
              <a:rPr lang="en-US" sz="1400" b="0" i="1" u="none" strike="noStrike" baseline="0" dirty="0">
                <a:solidFill>
                  <a:srgbClr val="000000"/>
                </a:solidFill>
              </a:rPr>
              <a:t>, </a:t>
            </a:r>
            <a:r>
              <a:rPr lang="en-US" sz="1400" b="0" i="0" u="none" strike="noStrike" baseline="0" dirty="0">
                <a:solidFill>
                  <a:srgbClr val="000000"/>
                </a:solidFill>
              </a:rPr>
              <a:t>S</a:t>
            </a:r>
            <a:r>
              <a:rPr lang="hu-HU" sz="1400" b="0" i="0" u="none" strike="noStrike" baseline="0" dirty="0" err="1">
                <a:solidFill>
                  <a:srgbClr val="000000"/>
                </a:solidFill>
              </a:rPr>
              <a:t>chroots</a:t>
            </a:r>
            <a:r>
              <a:rPr lang="en-US" sz="1400" b="0" i="0" u="none" strike="noStrike" baseline="0" dirty="0">
                <a:solidFill>
                  <a:srgbClr val="000000"/>
                </a:solidFill>
              </a:rPr>
              <a:t>, J. J. F. (2009): </a:t>
            </a:r>
            <a:r>
              <a:rPr lang="en-US" sz="1400" b="0" i="1" u="none" strike="noStrike" baseline="0" dirty="0">
                <a:solidFill>
                  <a:srgbClr val="000000"/>
                </a:solidFill>
              </a:rPr>
              <a:t>The dynamics of autobiographical memory: Using the LIM, life-line interview method</a:t>
            </a:r>
            <a:r>
              <a:rPr lang="en-US" sz="1400" b="0" i="0" u="none" strike="noStrike" baseline="0" dirty="0">
                <a:solidFill>
                  <a:srgbClr val="000000"/>
                </a:solidFill>
              </a:rPr>
              <a:t>. </a:t>
            </a:r>
            <a:r>
              <a:rPr lang="en-US" sz="1400" b="0" i="0" u="none" strike="noStrike" baseline="0" dirty="0" err="1">
                <a:solidFill>
                  <a:srgbClr val="000000"/>
                </a:solidFill>
              </a:rPr>
              <a:t>Hogrefe</a:t>
            </a:r>
            <a:r>
              <a:rPr lang="en-US" sz="1400" b="0" i="0" u="none" strike="noStrike" baseline="0" dirty="0">
                <a:solidFill>
                  <a:srgbClr val="000000"/>
                </a:solidFill>
              </a:rPr>
              <a:t>. </a:t>
            </a:r>
            <a:endParaRPr lang="hu-HU" sz="1400" b="0" i="0" u="none" strike="noStrike" baseline="0" dirty="0">
              <a:solidFill>
                <a:srgbClr val="000000"/>
              </a:solidFill>
            </a:endParaRPr>
          </a:p>
          <a:p>
            <a:pPr algn="just"/>
            <a:r>
              <a:rPr lang="hu-HU" sz="1400" b="0" i="0" u="none" strike="noStrike" baseline="0" dirty="0">
                <a:solidFill>
                  <a:srgbClr val="000000"/>
                </a:solidFill>
              </a:rPr>
              <a:t>Barna, M., Nguyen Luu, L.A., </a:t>
            </a:r>
            <a:r>
              <a:rPr lang="hu-HU" sz="1400" b="0" i="0" u="none" strike="noStrike" baseline="0" dirty="0" err="1">
                <a:solidFill>
                  <a:srgbClr val="000000"/>
                </a:solidFill>
              </a:rPr>
              <a:t>Várhalmi</a:t>
            </a:r>
            <a:r>
              <a:rPr lang="hu-HU" sz="1400" b="0" i="0" u="none" strike="noStrike" baseline="0" dirty="0">
                <a:solidFill>
                  <a:srgbClr val="000000"/>
                </a:solidFill>
              </a:rPr>
              <a:t>, Z. (2012): </a:t>
            </a:r>
            <a:r>
              <a:rPr lang="hu-HU" sz="1400" b="0" i="1" u="none" strike="noStrike" baseline="0" dirty="0">
                <a:solidFill>
                  <a:srgbClr val="000000"/>
                </a:solidFill>
              </a:rPr>
              <a:t>Az én házam egy keleti ház a nyugati világban. Nemi szerepek és beilleszkedés a konfuciánus és muszlim hagyományú országokból származó bevándorlók körében</a:t>
            </a:r>
            <a:r>
              <a:rPr lang="hu-HU" sz="1400" b="0" i="0" u="none" strike="noStrike" baseline="0" dirty="0">
                <a:solidFill>
                  <a:srgbClr val="000000"/>
                </a:solidFill>
              </a:rPr>
              <a:t>. ICCR Budapest Alapítvány, Budapest. </a:t>
            </a:r>
          </a:p>
          <a:p>
            <a:pPr algn="just"/>
            <a:r>
              <a:rPr lang="hu-HU" sz="1400" b="0" i="0" u="none" strike="noStrike" baseline="0" dirty="0">
                <a:solidFill>
                  <a:srgbClr val="000000"/>
                </a:solidFill>
              </a:rPr>
              <a:t>Chan, K., Ng, Y-L. (2013): </a:t>
            </a:r>
            <a:r>
              <a:rPr lang="hu-HU" sz="1400" b="0" i="0" u="none" strike="noStrike" baseline="0" dirty="0" err="1">
                <a:solidFill>
                  <a:srgbClr val="000000"/>
                </a:solidFill>
              </a:rPr>
              <a:t>Canadian</a:t>
            </a:r>
            <a:r>
              <a:rPr lang="hu-HU" sz="1400" b="0" i="0" u="none" strike="noStrike" baseline="0" dirty="0">
                <a:solidFill>
                  <a:srgbClr val="000000"/>
                </a:solidFill>
              </a:rPr>
              <a:t> </a:t>
            </a:r>
            <a:r>
              <a:rPr lang="hu-HU" sz="1400" b="0" i="0" u="none" strike="noStrike" baseline="0" dirty="0" err="1">
                <a:solidFill>
                  <a:srgbClr val="000000"/>
                </a:solidFill>
              </a:rPr>
              <a:t>Chinese</a:t>
            </a:r>
            <a:r>
              <a:rPr lang="hu-HU" sz="1400" b="0" i="0" u="none" strike="noStrike" baseline="0" dirty="0">
                <a:solidFill>
                  <a:srgbClr val="000000"/>
                </a:solidFill>
              </a:rPr>
              <a:t> </a:t>
            </a:r>
            <a:r>
              <a:rPr lang="hu-HU" sz="1400" b="0" i="0" u="none" strike="noStrike" baseline="0" dirty="0" err="1">
                <a:solidFill>
                  <a:srgbClr val="000000"/>
                </a:solidFill>
              </a:rPr>
              <a:t>Adolescent</a:t>
            </a:r>
            <a:r>
              <a:rPr lang="hu-HU" sz="1400" b="0" i="0" u="none" strike="noStrike" baseline="0" dirty="0">
                <a:solidFill>
                  <a:srgbClr val="000000"/>
                </a:solidFill>
              </a:rPr>
              <a:t> </a:t>
            </a:r>
            <a:r>
              <a:rPr lang="hu-HU" sz="1400" b="0" i="0" u="none" strike="noStrike" baseline="0" dirty="0" err="1">
                <a:solidFill>
                  <a:srgbClr val="000000"/>
                </a:solidFill>
              </a:rPr>
              <a:t>Girls</a:t>
            </a:r>
            <a:r>
              <a:rPr lang="hu-HU" sz="1400" b="0" i="0" u="none" strike="noStrike" baseline="0" dirty="0">
                <a:solidFill>
                  <a:srgbClr val="000000"/>
                </a:solidFill>
              </a:rPr>
              <a:t>’ </a:t>
            </a:r>
            <a:r>
              <a:rPr lang="hu-HU" sz="1400" b="0" i="0" u="none" strike="noStrike" baseline="0" dirty="0" err="1">
                <a:solidFill>
                  <a:srgbClr val="000000"/>
                </a:solidFill>
              </a:rPr>
              <a:t>Gender</a:t>
            </a:r>
            <a:r>
              <a:rPr lang="hu-HU" sz="1400" b="0" i="0" u="none" strike="noStrike" baseline="0" dirty="0">
                <a:solidFill>
                  <a:srgbClr val="000000"/>
                </a:solidFill>
              </a:rPr>
              <a:t> </a:t>
            </a:r>
            <a:r>
              <a:rPr lang="hu-HU" sz="1400" b="0" i="0" u="none" strike="noStrike" baseline="0" dirty="0" err="1">
                <a:solidFill>
                  <a:srgbClr val="000000"/>
                </a:solidFill>
              </a:rPr>
              <a:t>Roles</a:t>
            </a:r>
            <a:r>
              <a:rPr lang="hu-HU" sz="1400" b="0" i="0" u="none" strike="noStrike" baseline="0" dirty="0">
                <a:solidFill>
                  <a:srgbClr val="000000"/>
                </a:solidFill>
              </a:rPr>
              <a:t> and </a:t>
            </a:r>
            <a:r>
              <a:rPr lang="hu-HU" sz="1400" b="0" i="0" u="none" strike="noStrike" baseline="0" dirty="0" err="1">
                <a:solidFill>
                  <a:srgbClr val="000000"/>
                </a:solidFill>
              </a:rPr>
              <a:t>Identities</a:t>
            </a:r>
            <a:r>
              <a:rPr lang="hu-HU" sz="1400" b="0" i="0" u="none" strike="noStrike" baseline="0" dirty="0">
                <a:solidFill>
                  <a:srgbClr val="000000"/>
                </a:solidFill>
              </a:rPr>
              <a:t>. </a:t>
            </a:r>
            <a:r>
              <a:rPr lang="hu-HU" sz="1400" b="0" i="1" u="none" strike="noStrike" baseline="0" dirty="0" err="1">
                <a:solidFill>
                  <a:srgbClr val="000000"/>
                </a:solidFill>
              </a:rPr>
              <a:t>Intercultural</a:t>
            </a:r>
            <a:r>
              <a:rPr lang="hu-HU" sz="1400" b="0" i="1" u="none" strike="noStrike" baseline="0" dirty="0">
                <a:solidFill>
                  <a:srgbClr val="000000"/>
                </a:solidFill>
              </a:rPr>
              <a:t> </a:t>
            </a:r>
            <a:r>
              <a:rPr lang="hu-HU" sz="1400" b="0" i="1" u="none" strike="noStrike" baseline="0" dirty="0" err="1">
                <a:solidFill>
                  <a:srgbClr val="000000"/>
                </a:solidFill>
              </a:rPr>
              <a:t>Communication</a:t>
            </a:r>
            <a:r>
              <a:rPr lang="hu-HU" sz="1400" b="0" i="1" u="none" strike="noStrike" baseline="0" dirty="0">
                <a:solidFill>
                  <a:srgbClr val="000000"/>
                </a:solidFill>
              </a:rPr>
              <a:t> </a:t>
            </a:r>
            <a:r>
              <a:rPr lang="hu-HU" sz="1400" b="0" i="1" u="none" strike="noStrike" baseline="0" dirty="0" err="1">
                <a:solidFill>
                  <a:srgbClr val="000000"/>
                </a:solidFill>
              </a:rPr>
              <a:t>Studies</a:t>
            </a:r>
            <a:r>
              <a:rPr lang="hu-HU" sz="1400" b="0" i="1" u="none" strike="noStrike" baseline="0" dirty="0">
                <a:solidFill>
                  <a:srgbClr val="000000"/>
                </a:solidFill>
              </a:rPr>
              <a:t>, 22(2). </a:t>
            </a:r>
            <a:r>
              <a:rPr lang="hu-HU" sz="1400" b="0" i="0" u="none" strike="noStrike" baseline="0" dirty="0">
                <a:solidFill>
                  <a:srgbClr val="000000"/>
                </a:solidFill>
              </a:rPr>
              <a:t>19-39.</a:t>
            </a:r>
          </a:p>
          <a:p>
            <a:pPr algn="just"/>
            <a:r>
              <a:rPr lang="en-US" sz="1400" b="0" i="0" u="none" strike="noStrike" baseline="0" dirty="0"/>
              <a:t>Chang, L. L., &amp; Wang, F. J. (2011). Sociological thought on “Naked Wedding” phenomenon among post 80s. </a:t>
            </a:r>
            <a:r>
              <a:rPr lang="en-US" sz="1400" b="0" i="1" u="none" strike="noStrike" baseline="0" dirty="0"/>
              <a:t>Journal of</a:t>
            </a:r>
            <a:r>
              <a:rPr lang="hu-HU" sz="1400" b="0" i="1" u="none" strike="noStrike" baseline="0" dirty="0"/>
              <a:t> </a:t>
            </a:r>
            <a:r>
              <a:rPr lang="en-US" sz="1400" b="0" i="1" u="none" strike="noStrike" baseline="0" dirty="0"/>
              <a:t>Northwest A &amp; F University </a:t>
            </a:r>
            <a:r>
              <a:rPr lang="en-US" sz="1400" b="0" i="0" u="none" strike="noStrike" baseline="0" dirty="0"/>
              <a:t>(Social Science Edition), </a:t>
            </a:r>
            <a:r>
              <a:rPr lang="en-US" sz="1400" b="0" i="1" u="none" strike="noStrike" baseline="0" dirty="0"/>
              <a:t>11</a:t>
            </a:r>
            <a:r>
              <a:rPr lang="en-US" sz="1400" b="0" i="0" u="none" strike="noStrike" baseline="0" dirty="0"/>
              <a:t>, 161–165.</a:t>
            </a:r>
            <a:endParaRPr lang="hu-HU" sz="1400" b="0" i="0" u="none" strike="noStrike" baseline="0" dirty="0"/>
          </a:p>
          <a:p>
            <a:pPr algn="just"/>
            <a:r>
              <a:rPr lang="hu-HU" sz="1400" b="0" i="0" u="none" strike="noStrike" baseline="0" dirty="0" err="1">
                <a:solidFill>
                  <a:srgbClr val="000000"/>
                </a:solidFill>
              </a:rPr>
              <a:t>Feng</a:t>
            </a:r>
            <a:r>
              <a:rPr lang="hu-HU" sz="1400" b="0" i="0" u="none" strike="noStrike" baseline="0" dirty="0">
                <a:solidFill>
                  <a:srgbClr val="000000"/>
                </a:solidFill>
              </a:rPr>
              <a:t> (2021) </a:t>
            </a:r>
            <a:r>
              <a:rPr lang="en-US" sz="1400" dirty="0"/>
              <a:t>China Has Nearly 35 Million More Single Men Than Women</a:t>
            </a:r>
            <a:r>
              <a:rPr lang="hu-HU" sz="1400" dirty="0"/>
              <a:t>. </a:t>
            </a:r>
            <a:r>
              <a:rPr lang="hu-HU" sz="1400" dirty="0" err="1"/>
              <a:t>Retrieved</a:t>
            </a:r>
            <a:r>
              <a:rPr lang="hu-HU" sz="1400" dirty="0"/>
              <a:t> </a:t>
            </a:r>
            <a:r>
              <a:rPr lang="hu-HU" sz="1400" dirty="0" err="1"/>
              <a:t>from</a:t>
            </a:r>
            <a:r>
              <a:rPr lang="hu-HU" sz="1400" dirty="0"/>
              <a:t>: </a:t>
            </a:r>
            <a:r>
              <a:rPr lang="hu-HU" sz="1400" b="0" i="0" u="none" strike="noStrike" baseline="0" dirty="0">
                <a:solidFill>
                  <a:srgbClr val="000000"/>
                </a:solidFill>
              </a:rPr>
              <a:t>https://www.newsweek.com/china-has-nearly-35-million-more-single-men-women-1592486</a:t>
            </a:r>
          </a:p>
          <a:p>
            <a:pPr algn="just"/>
            <a:r>
              <a:rPr lang="en-US" sz="1400" b="0" i="0" u="none" strike="noStrike" baseline="0" dirty="0"/>
              <a:t>Honig, E. (1988)</a:t>
            </a:r>
            <a:r>
              <a:rPr lang="hu-HU" sz="1400" b="0" i="0" u="none" strike="noStrike" baseline="0" dirty="0"/>
              <a:t>:</a:t>
            </a:r>
            <a:r>
              <a:rPr lang="en-US" sz="1400" b="0" i="0" u="none" strike="noStrike" baseline="0" dirty="0"/>
              <a:t> </a:t>
            </a:r>
            <a:r>
              <a:rPr lang="en-US" sz="1400" b="0" i="1" u="none" strike="noStrike" baseline="0" dirty="0"/>
              <a:t>Personal voices, Chinese women in the 1980's. </a:t>
            </a:r>
            <a:r>
              <a:rPr lang="en-US" sz="1400" b="0" i="0" u="none" strike="noStrike" baseline="0" dirty="0"/>
              <a:t>Stanford:</a:t>
            </a:r>
            <a:r>
              <a:rPr lang="hu-HU" sz="1400" b="0" i="0" u="none" strike="noStrike" baseline="0" dirty="0"/>
              <a:t> Stanford University Press.</a:t>
            </a:r>
          </a:p>
          <a:p>
            <a:pPr algn="just"/>
            <a:r>
              <a:rPr lang="hu-HU" sz="1400" b="0" i="0" u="none" strike="noStrike" baseline="0" dirty="0" err="1">
                <a:solidFill>
                  <a:srgbClr val="000000"/>
                </a:solidFill>
              </a:rPr>
              <a:t>Irimiás</a:t>
            </a:r>
            <a:r>
              <a:rPr lang="hu-HU" sz="1400" b="0" i="0" u="none" strike="noStrike" baseline="0" dirty="0">
                <a:solidFill>
                  <a:srgbClr val="000000"/>
                </a:solidFill>
              </a:rPr>
              <a:t> A. (2009): Az új kínai migráció – a Budapesten élő kínai közösség. </a:t>
            </a:r>
            <a:r>
              <a:rPr lang="hu-HU" sz="1400" b="0" i="1" u="none" strike="noStrike" baseline="0" dirty="0">
                <a:solidFill>
                  <a:srgbClr val="000000"/>
                </a:solidFill>
              </a:rPr>
              <a:t>Statisztikai Szemle</a:t>
            </a:r>
            <a:r>
              <a:rPr lang="hu-HU" sz="1400" b="0" i="0" u="none" strike="noStrike" baseline="0" dirty="0">
                <a:solidFill>
                  <a:srgbClr val="000000"/>
                </a:solidFill>
              </a:rPr>
              <a:t>, </a:t>
            </a:r>
            <a:r>
              <a:rPr lang="hu-HU" sz="1400" b="0" i="1" u="none" strike="noStrike" baseline="0" dirty="0">
                <a:solidFill>
                  <a:srgbClr val="000000"/>
                </a:solidFill>
              </a:rPr>
              <a:t>87(7-8). </a:t>
            </a:r>
            <a:r>
              <a:rPr lang="hu-HU" sz="1400" b="0" i="0" u="none" strike="noStrike" baseline="0" dirty="0">
                <a:solidFill>
                  <a:srgbClr val="000000"/>
                </a:solidFill>
              </a:rPr>
              <a:t>828 - 847 </a:t>
            </a:r>
          </a:p>
          <a:p>
            <a:pPr algn="just"/>
            <a:r>
              <a:rPr lang="hu-HU" sz="1400" dirty="0">
                <a:solidFill>
                  <a:srgbClr val="222222"/>
                </a:solidFill>
                <a:effectLst/>
                <a:ea typeface="Calibri" panose="020F0502020204030204" pitchFamily="34" charset="0"/>
                <a:cs typeface="Times New Roman" panose="02020603050405020304" pitchFamily="18" charset="0"/>
              </a:rPr>
              <a:t>Kovács, N. (2015): </a:t>
            </a:r>
            <a:r>
              <a:rPr lang="hu-HU" sz="1400" dirty="0" err="1">
                <a:solidFill>
                  <a:srgbClr val="222222"/>
                </a:solidFill>
                <a:effectLst/>
                <a:ea typeface="Calibri" panose="020F0502020204030204" pitchFamily="34" charset="0"/>
                <a:cs typeface="Times New Roman" panose="02020603050405020304" pitchFamily="18" charset="0"/>
              </a:rPr>
              <a:t>Cultures</a:t>
            </a:r>
            <a:r>
              <a:rPr lang="hu-HU" sz="1400" dirty="0">
                <a:solidFill>
                  <a:srgbClr val="222222"/>
                </a:solidFill>
                <a:effectLst/>
                <a:ea typeface="Calibri" panose="020F0502020204030204" pitchFamily="34" charset="0"/>
                <a:cs typeface="Times New Roman" panose="02020603050405020304" pitchFamily="18" charset="0"/>
              </a:rPr>
              <a:t> </a:t>
            </a:r>
            <a:r>
              <a:rPr lang="hu-HU" sz="1400" dirty="0" err="1">
                <a:solidFill>
                  <a:srgbClr val="222222"/>
                </a:solidFill>
                <a:effectLst/>
                <a:ea typeface="Calibri" panose="020F0502020204030204" pitchFamily="34" charset="0"/>
                <a:cs typeface="Times New Roman" panose="02020603050405020304" pitchFamily="18" charset="0"/>
              </a:rPr>
              <a:t>unfolding</a:t>
            </a:r>
            <a:r>
              <a:rPr lang="hu-HU" sz="1400" dirty="0">
                <a:solidFill>
                  <a:srgbClr val="222222"/>
                </a:solidFill>
                <a:effectLst/>
                <a:ea typeface="Calibri" panose="020F0502020204030204" pitchFamily="34" charset="0"/>
                <a:cs typeface="Times New Roman" panose="02020603050405020304" pitchFamily="18" charset="0"/>
              </a:rPr>
              <a:t>: </a:t>
            </a:r>
            <a:r>
              <a:rPr lang="hu-HU" sz="1400" dirty="0" err="1">
                <a:solidFill>
                  <a:srgbClr val="222222"/>
                </a:solidFill>
                <a:effectLst/>
                <a:ea typeface="Calibri" panose="020F0502020204030204" pitchFamily="34" charset="0"/>
                <a:cs typeface="Times New Roman" panose="02020603050405020304" pitchFamily="18" charset="0"/>
              </a:rPr>
              <a:t>experiences</a:t>
            </a:r>
            <a:r>
              <a:rPr lang="hu-HU" sz="1400" dirty="0">
                <a:solidFill>
                  <a:srgbClr val="222222"/>
                </a:solidFill>
                <a:effectLst/>
                <a:ea typeface="Calibri" panose="020F0502020204030204" pitchFamily="34" charset="0"/>
                <a:cs typeface="Times New Roman" panose="02020603050405020304" pitchFamily="18" charset="0"/>
              </a:rPr>
              <a:t> of </a:t>
            </a:r>
            <a:r>
              <a:rPr lang="hu-HU" sz="1400" dirty="0" err="1">
                <a:solidFill>
                  <a:srgbClr val="222222"/>
                </a:solidFill>
                <a:effectLst/>
                <a:ea typeface="Calibri" panose="020F0502020204030204" pitchFamily="34" charset="0"/>
                <a:cs typeface="Times New Roman" panose="02020603050405020304" pitchFamily="18" charset="0"/>
              </a:rPr>
              <a:t>Chinese-Hungarian</a:t>
            </a:r>
            <a:r>
              <a:rPr lang="hu-HU" sz="1400" dirty="0">
                <a:solidFill>
                  <a:srgbClr val="222222"/>
                </a:solidFill>
                <a:effectLst/>
                <a:ea typeface="Calibri" panose="020F0502020204030204" pitchFamily="34" charset="0"/>
                <a:cs typeface="Times New Roman" panose="02020603050405020304" pitchFamily="18" charset="0"/>
              </a:rPr>
              <a:t> mixed </a:t>
            </a:r>
            <a:r>
              <a:rPr lang="hu-HU" sz="1400" dirty="0" err="1">
                <a:solidFill>
                  <a:srgbClr val="222222"/>
                </a:solidFill>
                <a:effectLst/>
                <a:ea typeface="Calibri" panose="020F0502020204030204" pitchFamily="34" charset="0"/>
                <a:cs typeface="Times New Roman" panose="02020603050405020304" pitchFamily="18" charset="0"/>
              </a:rPr>
              <a:t>couples</a:t>
            </a:r>
            <a:r>
              <a:rPr lang="hu-HU" sz="1400" dirty="0">
                <a:solidFill>
                  <a:srgbClr val="222222"/>
                </a:solidFill>
                <a:effectLst/>
                <a:ea typeface="Calibri" panose="020F0502020204030204" pitchFamily="34" charset="0"/>
                <a:cs typeface="Times New Roman" panose="02020603050405020304" pitchFamily="18" charset="0"/>
              </a:rPr>
              <a:t> in Hungary. </a:t>
            </a:r>
            <a:r>
              <a:rPr lang="hu-HU" sz="1400" i="1" dirty="0" err="1">
                <a:solidFill>
                  <a:srgbClr val="222222"/>
                </a:solidFill>
                <a:effectLst/>
                <a:ea typeface="Calibri" panose="020F0502020204030204" pitchFamily="34" charset="0"/>
                <a:cs typeface="Times New Roman" panose="02020603050405020304" pitchFamily="18" charset="0"/>
              </a:rPr>
              <a:t>Current</a:t>
            </a:r>
            <a:r>
              <a:rPr lang="hu-HU" sz="1400" i="1" dirty="0">
                <a:solidFill>
                  <a:srgbClr val="222222"/>
                </a:solidFill>
                <a:effectLst/>
                <a:ea typeface="Calibri" panose="020F0502020204030204" pitchFamily="34" charset="0"/>
                <a:cs typeface="Times New Roman" panose="02020603050405020304" pitchFamily="18" charset="0"/>
              </a:rPr>
              <a:t> </a:t>
            </a:r>
            <a:r>
              <a:rPr lang="hu-HU" sz="1400" i="1" dirty="0" err="1">
                <a:solidFill>
                  <a:srgbClr val="222222"/>
                </a:solidFill>
                <a:effectLst/>
                <a:ea typeface="Calibri" panose="020F0502020204030204" pitchFamily="34" charset="0"/>
                <a:cs typeface="Times New Roman" panose="02020603050405020304" pitchFamily="18" charset="0"/>
              </a:rPr>
              <a:t>Issues</a:t>
            </a:r>
            <a:r>
              <a:rPr lang="hu-HU" sz="1400" i="1" dirty="0">
                <a:solidFill>
                  <a:srgbClr val="222222"/>
                </a:solidFill>
                <a:effectLst/>
                <a:ea typeface="Calibri" panose="020F0502020204030204" pitchFamily="34" charset="0"/>
                <a:cs typeface="Times New Roman" panose="02020603050405020304" pitchFamily="18" charset="0"/>
              </a:rPr>
              <a:t> in </a:t>
            </a:r>
            <a:r>
              <a:rPr lang="hu-HU" sz="1400" i="1" dirty="0" err="1">
                <a:solidFill>
                  <a:srgbClr val="222222"/>
                </a:solidFill>
                <a:effectLst/>
                <a:ea typeface="Calibri" panose="020F0502020204030204" pitchFamily="34" charset="0"/>
                <a:cs typeface="Times New Roman" panose="02020603050405020304" pitchFamily="18" charset="0"/>
              </a:rPr>
              <a:t>Personality</a:t>
            </a:r>
            <a:r>
              <a:rPr lang="hu-HU" sz="1400" i="1" dirty="0">
                <a:solidFill>
                  <a:srgbClr val="222222"/>
                </a:solidFill>
                <a:effectLst/>
                <a:ea typeface="Calibri" panose="020F0502020204030204" pitchFamily="34" charset="0"/>
                <a:cs typeface="Times New Roman" panose="02020603050405020304" pitchFamily="18" charset="0"/>
              </a:rPr>
              <a:t> </a:t>
            </a:r>
            <a:r>
              <a:rPr lang="hu-HU" sz="1400" i="1" dirty="0" err="1">
                <a:solidFill>
                  <a:srgbClr val="222222"/>
                </a:solidFill>
                <a:effectLst/>
                <a:ea typeface="Calibri" panose="020F0502020204030204" pitchFamily="34" charset="0"/>
                <a:cs typeface="Times New Roman" panose="02020603050405020304" pitchFamily="18" charset="0"/>
              </a:rPr>
              <a:t>Psychology</a:t>
            </a:r>
            <a:r>
              <a:rPr lang="hu-HU" sz="1400" dirty="0">
                <a:solidFill>
                  <a:srgbClr val="222222"/>
                </a:solidFill>
                <a:effectLst/>
                <a:ea typeface="Calibri" panose="020F0502020204030204" pitchFamily="34" charset="0"/>
                <a:cs typeface="Times New Roman" panose="02020603050405020304" pitchFamily="18" charset="0"/>
              </a:rPr>
              <a:t>, </a:t>
            </a:r>
            <a:r>
              <a:rPr lang="hu-HU" sz="1400" i="1" dirty="0">
                <a:solidFill>
                  <a:srgbClr val="222222"/>
                </a:solidFill>
                <a:effectLst/>
                <a:ea typeface="Calibri" panose="020F0502020204030204" pitchFamily="34" charset="0"/>
                <a:cs typeface="Times New Roman" panose="02020603050405020304" pitchFamily="18" charset="0"/>
              </a:rPr>
              <a:t>3</a:t>
            </a:r>
            <a:r>
              <a:rPr lang="hu-HU" sz="1400" dirty="0">
                <a:solidFill>
                  <a:srgbClr val="222222"/>
                </a:solidFill>
                <a:effectLst/>
                <a:ea typeface="Calibri" panose="020F0502020204030204" pitchFamily="34" charset="0"/>
                <a:cs typeface="Times New Roman" panose="02020603050405020304" pitchFamily="18" charset="0"/>
              </a:rPr>
              <a:t>(4), 254-264.</a:t>
            </a:r>
          </a:p>
          <a:p>
            <a:pPr algn="just"/>
            <a:r>
              <a:rPr lang="hu-HU" sz="1400" dirty="0">
                <a:solidFill>
                  <a:srgbClr val="222222"/>
                </a:solidFill>
                <a:effectLst/>
                <a:ea typeface="Calibri" panose="020F0502020204030204" pitchFamily="34" charset="0"/>
                <a:cs typeface="Times New Roman" panose="02020603050405020304" pitchFamily="18" charset="0"/>
              </a:rPr>
              <a:t>Kovács, N. (2017): A hagyományos és a virtuális terepmunka módszertani kihívásai a migráns integráció vizsgálatában: a kínai-magyar párkapcsolatok példája. </a:t>
            </a:r>
            <a:r>
              <a:rPr lang="hu-HU" sz="1400" i="1" dirty="0">
                <a:solidFill>
                  <a:srgbClr val="222222"/>
                </a:solidFill>
                <a:effectLst/>
                <a:ea typeface="Calibri" panose="020F0502020204030204" pitchFamily="34" charset="0"/>
                <a:cs typeface="Times New Roman" panose="02020603050405020304" pitchFamily="18" charset="0"/>
              </a:rPr>
              <a:t>ETHNO-LORE</a:t>
            </a:r>
            <a:r>
              <a:rPr lang="hu-HU" sz="1400" dirty="0">
                <a:solidFill>
                  <a:srgbClr val="222222"/>
                </a:solidFill>
                <a:effectLst/>
                <a:ea typeface="Calibri" panose="020F0502020204030204" pitchFamily="34" charset="0"/>
                <a:cs typeface="Times New Roman" panose="02020603050405020304" pitchFamily="18" charset="0"/>
              </a:rPr>
              <a:t>.</a:t>
            </a:r>
          </a:p>
          <a:p>
            <a:pPr algn="l"/>
            <a:endParaRPr lang="hu-HU" sz="1200" b="0" i="0" u="none" strike="noStrike" baseline="0" dirty="0">
              <a:solidFill>
                <a:srgbClr val="000000"/>
              </a:solidFill>
            </a:endParaRPr>
          </a:p>
        </p:txBody>
      </p:sp>
    </p:spTree>
    <p:extLst>
      <p:ext uri="{BB962C8B-B14F-4D97-AF65-F5344CB8AC3E}">
        <p14:creationId xmlns:p14="http://schemas.microsoft.com/office/powerpoint/2010/main" val="6996446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9B13102-5D30-4C31-BBE1-367D09792B19}"/>
              </a:ext>
            </a:extLst>
          </p:cNvPr>
          <p:cNvSpPr>
            <a:spLocks noGrp="1"/>
          </p:cNvSpPr>
          <p:nvPr>
            <p:ph type="title"/>
          </p:nvPr>
        </p:nvSpPr>
        <p:spPr>
          <a:xfrm>
            <a:off x="489812" y="1285380"/>
            <a:ext cx="7533269" cy="1192349"/>
          </a:xfrm>
        </p:spPr>
        <p:txBody>
          <a:bodyPr/>
          <a:lstStyle/>
          <a:p>
            <a:r>
              <a:rPr lang="hu-HU" dirty="0"/>
              <a:t>Prezentáció témája </a:t>
            </a:r>
          </a:p>
        </p:txBody>
      </p:sp>
      <p:sp>
        <p:nvSpPr>
          <p:cNvPr id="3" name="Tartalom helye 2">
            <a:extLst>
              <a:ext uri="{FF2B5EF4-FFF2-40B4-BE49-F238E27FC236}">
                <a16:creationId xmlns:a16="http://schemas.microsoft.com/office/drawing/2014/main" id="{BE7AFF08-E06E-4F83-941D-42D2296236A5}"/>
              </a:ext>
            </a:extLst>
          </p:cNvPr>
          <p:cNvSpPr>
            <a:spLocks noGrp="1"/>
          </p:cNvSpPr>
          <p:nvPr>
            <p:ph idx="1"/>
          </p:nvPr>
        </p:nvSpPr>
        <p:spPr/>
        <p:txBody>
          <a:bodyPr>
            <a:normAutofit/>
          </a:bodyPr>
          <a:lstStyle/>
          <a:p>
            <a:r>
              <a:rPr lang="hu-HU" dirty="0"/>
              <a:t>Bevezetés </a:t>
            </a:r>
          </a:p>
          <a:p>
            <a:pPr lvl="1"/>
            <a:r>
              <a:rPr lang="hu-HU" dirty="0"/>
              <a:t>Nemi szerepek és család – migrációs kutatások </a:t>
            </a:r>
          </a:p>
          <a:p>
            <a:pPr marL="342900" lvl="1" indent="0">
              <a:buNone/>
            </a:pPr>
            <a:endParaRPr lang="hu-HU" dirty="0"/>
          </a:p>
          <a:p>
            <a:r>
              <a:rPr lang="hu-HU" dirty="0"/>
              <a:t>Empirikus kutatás bemutatása </a:t>
            </a:r>
          </a:p>
          <a:p>
            <a:pPr lvl="1"/>
            <a:r>
              <a:rPr lang="hu-HU" dirty="0"/>
              <a:t>Magyarországon élő kínai (migráns és </a:t>
            </a:r>
            <a:r>
              <a:rPr lang="hu-HU" dirty="0" err="1"/>
              <a:t>sojourner</a:t>
            </a:r>
            <a:r>
              <a:rPr lang="hu-HU" dirty="0"/>
              <a:t>) gyermekek és fiatalok körében</a:t>
            </a:r>
          </a:p>
          <a:p>
            <a:pPr lvl="1"/>
            <a:r>
              <a:rPr lang="hu-HU" dirty="0"/>
              <a:t>Kvalitatív interjús kutatás (40 fő) </a:t>
            </a:r>
          </a:p>
          <a:p>
            <a:pPr marL="0" indent="0">
              <a:buNone/>
            </a:pPr>
            <a:endParaRPr lang="hu-HU" dirty="0"/>
          </a:p>
          <a:p>
            <a:r>
              <a:rPr lang="hu-HU" dirty="0"/>
              <a:t>Diszkusszió -  </a:t>
            </a:r>
            <a:r>
              <a:rPr lang="hu-HU" sz="2000" dirty="0"/>
              <a:t>eredmények értelmezése a kínai társadalmi és kulturális változások tükrében </a:t>
            </a:r>
          </a:p>
          <a:p>
            <a:endParaRPr lang="hu-HU" dirty="0"/>
          </a:p>
        </p:txBody>
      </p:sp>
    </p:spTree>
    <p:extLst>
      <p:ext uri="{BB962C8B-B14F-4D97-AF65-F5344CB8AC3E}">
        <p14:creationId xmlns:p14="http://schemas.microsoft.com/office/powerpoint/2010/main" val="36691129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42406D0-E56C-440E-9205-FE6217CD3347}"/>
              </a:ext>
            </a:extLst>
          </p:cNvPr>
          <p:cNvSpPr>
            <a:spLocks noGrp="1"/>
          </p:cNvSpPr>
          <p:nvPr>
            <p:ph type="title"/>
          </p:nvPr>
        </p:nvSpPr>
        <p:spPr/>
        <p:txBody>
          <a:bodyPr/>
          <a:lstStyle/>
          <a:p>
            <a:r>
              <a:rPr lang="hu-HU" dirty="0"/>
              <a:t>Irodalom</a:t>
            </a:r>
          </a:p>
        </p:txBody>
      </p:sp>
      <p:sp>
        <p:nvSpPr>
          <p:cNvPr id="3" name="Tartalom helye 2">
            <a:extLst>
              <a:ext uri="{FF2B5EF4-FFF2-40B4-BE49-F238E27FC236}">
                <a16:creationId xmlns:a16="http://schemas.microsoft.com/office/drawing/2014/main" id="{1FA74B94-AE75-4CE1-A43B-9148CDAD1DE9}"/>
              </a:ext>
            </a:extLst>
          </p:cNvPr>
          <p:cNvSpPr>
            <a:spLocks noGrp="1"/>
          </p:cNvSpPr>
          <p:nvPr>
            <p:ph idx="1"/>
          </p:nvPr>
        </p:nvSpPr>
        <p:spPr/>
        <p:txBody>
          <a:bodyPr>
            <a:normAutofit/>
          </a:bodyPr>
          <a:lstStyle/>
          <a:p>
            <a:r>
              <a:rPr lang="hu-HU" sz="1600" dirty="0"/>
              <a:t>Moore, R. L., </a:t>
            </a:r>
            <a:r>
              <a:rPr lang="hu-HU" sz="1600" dirty="0" err="1"/>
              <a:t>Wei</a:t>
            </a:r>
            <a:r>
              <a:rPr lang="hu-HU" sz="1600" dirty="0"/>
              <a:t>, L. (2012): Modern love in </a:t>
            </a:r>
            <a:r>
              <a:rPr lang="hu-HU" sz="1600" dirty="0" err="1"/>
              <a:t>China</a:t>
            </a:r>
            <a:r>
              <a:rPr lang="hu-HU" sz="1600" dirty="0"/>
              <a:t>. In </a:t>
            </a:r>
            <a:r>
              <a:rPr lang="hu-HU" sz="1600" dirty="0" err="1"/>
              <a:t>Paludi</a:t>
            </a:r>
            <a:r>
              <a:rPr lang="hu-HU" sz="1600" dirty="0"/>
              <a:t>, M. (</a:t>
            </a:r>
            <a:r>
              <a:rPr lang="hu-HU" sz="1600" dirty="0" err="1"/>
              <a:t>Ed</a:t>
            </a:r>
            <a:r>
              <a:rPr lang="hu-HU" sz="1600" dirty="0"/>
              <a:t>.), </a:t>
            </a:r>
            <a:r>
              <a:rPr lang="hu-HU" sz="1600" i="1" dirty="0" err="1"/>
              <a:t>Psychology</a:t>
            </a:r>
            <a:r>
              <a:rPr lang="hu-HU" sz="1600" i="1" dirty="0"/>
              <a:t> of love </a:t>
            </a:r>
            <a:r>
              <a:rPr lang="hu-HU" sz="1600" dirty="0"/>
              <a:t>(</a:t>
            </a:r>
            <a:r>
              <a:rPr lang="hu-HU" sz="1600" dirty="0" err="1"/>
              <a:t>Vol</a:t>
            </a:r>
            <a:r>
              <a:rPr lang="hu-HU" sz="1600" dirty="0"/>
              <a:t>. 3, pp. 27–42). Santa Barbara, CA: </a:t>
            </a:r>
            <a:r>
              <a:rPr lang="hu-HU" sz="1600" dirty="0" err="1"/>
              <a:t>Praeger</a:t>
            </a:r>
            <a:r>
              <a:rPr lang="hu-HU" sz="1600" dirty="0"/>
              <a:t>.</a:t>
            </a:r>
            <a:endParaRPr lang="hu-HU" sz="1600" b="0" i="0" u="none" strike="noStrike" baseline="0" dirty="0">
              <a:latin typeface="TimesNewRomanPS"/>
            </a:endParaRPr>
          </a:p>
          <a:p>
            <a:pPr algn="l"/>
            <a:r>
              <a:rPr lang="en-US" sz="1600" b="0" i="0" u="none" strike="noStrike" baseline="0" dirty="0">
                <a:latin typeface="TimesNewRomanPS"/>
              </a:rPr>
              <a:t>Lowinger, R. J., &amp; Kwok, H. (2001)</a:t>
            </a:r>
            <a:r>
              <a:rPr lang="hu-HU" sz="1600" b="0" i="0" u="none" strike="noStrike" baseline="0" dirty="0">
                <a:latin typeface="TimesNewRomanPS"/>
              </a:rPr>
              <a:t>:</a:t>
            </a:r>
            <a:r>
              <a:rPr lang="en-US" sz="1600" b="0" i="0" u="none" strike="noStrike" baseline="0" dirty="0">
                <a:latin typeface="TimesNewRomanPS"/>
              </a:rPr>
              <a:t> Parental overprotection in Asian American children: A psychodynamic clinical perspective.</a:t>
            </a:r>
            <a:r>
              <a:rPr lang="hu-HU" sz="1600" b="0" i="0" u="none" strike="noStrike" baseline="0" dirty="0">
                <a:latin typeface="TimesNewRomanPS"/>
              </a:rPr>
              <a:t> </a:t>
            </a:r>
            <a:r>
              <a:rPr lang="en-US" sz="1600" b="0" i="1" u="none" strike="noStrike" baseline="0" dirty="0">
                <a:latin typeface="TimesNewRomanPS-Italic"/>
              </a:rPr>
              <a:t>Psychotherapy: Theory, Research, Practice, Training</a:t>
            </a:r>
            <a:r>
              <a:rPr lang="en-US" sz="1600" b="0" i="0" u="none" strike="noStrike" baseline="0" dirty="0">
                <a:latin typeface="TimesNewRomanPS"/>
              </a:rPr>
              <a:t>, </a:t>
            </a:r>
            <a:r>
              <a:rPr lang="en-US" sz="1600" b="0" i="1" u="none" strike="noStrike" baseline="0" dirty="0">
                <a:latin typeface="TimesNewRomanPS-Italic"/>
              </a:rPr>
              <a:t>38</a:t>
            </a:r>
            <a:r>
              <a:rPr lang="en-US" sz="1600" b="0" i="0" u="none" strike="noStrike" baseline="0" dirty="0">
                <a:latin typeface="TimesNewRomanPS"/>
              </a:rPr>
              <a:t>, 319</a:t>
            </a:r>
            <a:endParaRPr lang="hu-HU" sz="1600" b="0" i="0" u="none" strike="noStrike" baseline="0" dirty="0">
              <a:latin typeface="TimesNewRomanPS"/>
            </a:endParaRPr>
          </a:p>
          <a:p>
            <a:pPr algn="l"/>
            <a:r>
              <a:rPr lang="en-US" sz="1600" dirty="0" err="1"/>
              <a:t>Stockard</a:t>
            </a:r>
            <a:r>
              <a:rPr lang="hu-HU" sz="1600" dirty="0"/>
              <a:t>, J.E. (1992): </a:t>
            </a:r>
            <a:r>
              <a:rPr lang="en-US" sz="1600" i="1" dirty="0"/>
              <a:t>Daughters of the Canton Delta: Marriage patterns and economic strategies in South China, 1860–1930. </a:t>
            </a:r>
            <a:r>
              <a:rPr lang="en-US" sz="1600" dirty="0"/>
              <a:t>Stanford: Stanford University Press</a:t>
            </a:r>
            <a:endParaRPr lang="hu-HU" sz="1600" b="0" i="0" u="none" strike="noStrike" baseline="0" dirty="0">
              <a:latin typeface="TimesNewRomanPS"/>
            </a:endParaRPr>
          </a:p>
          <a:p>
            <a:r>
              <a:rPr lang="en-US" sz="1600" dirty="0"/>
              <a:t>Wang, H., &amp; Abbott, D. (2013)</a:t>
            </a:r>
            <a:r>
              <a:rPr lang="hu-HU" sz="1600" dirty="0"/>
              <a:t>:</a:t>
            </a:r>
            <a:r>
              <a:rPr lang="en-US" sz="1600" dirty="0"/>
              <a:t> Waiting for Mr. Right: The Meaning of Being a Single Educated Chinese Female Over 30 in Beijing and Guangzhou.</a:t>
            </a:r>
            <a:r>
              <a:rPr lang="en-US" sz="1600" i="1" dirty="0"/>
              <a:t> Women</a:t>
            </a:r>
            <a:r>
              <a:rPr lang="hu-HU" sz="1600" i="1" dirty="0"/>
              <a:t>’</a:t>
            </a:r>
            <a:r>
              <a:rPr lang="en-US" sz="1600" i="1" dirty="0"/>
              <a:t>s Studies International Forum, </a:t>
            </a:r>
            <a:r>
              <a:rPr lang="en-US" sz="1600" dirty="0"/>
              <a:t>40, 222-229.</a:t>
            </a:r>
            <a:endParaRPr lang="hu-HU" sz="1600" dirty="0"/>
          </a:p>
          <a:p>
            <a:r>
              <a:rPr lang="en-US" sz="1600" dirty="0"/>
              <a:t>Xu, Y., &amp; </a:t>
            </a:r>
            <a:r>
              <a:rPr lang="en-US" sz="1600" dirty="0" err="1"/>
              <a:t>Ocker</a:t>
            </a:r>
            <a:r>
              <a:rPr lang="en-US" sz="1600" dirty="0"/>
              <a:t>, B. L. (2013)</a:t>
            </a:r>
            <a:r>
              <a:rPr lang="hu-HU" sz="1600" dirty="0"/>
              <a:t>: </a:t>
            </a:r>
            <a:r>
              <a:rPr lang="en-US" sz="1600" dirty="0"/>
              <a:t>Discrepancies in cross‐cultural and cross‐generational attitudes toward committed relationships in China and the United States. </a:t>
            </a:r>
            <a:r>
              <a:rPr lang="en-US" sz="1600" i="1" dirty="0"/>
              <a:t>Family Court Review, 51</a:t>
            </a:r>
            <a:r>
              <a:rPr lang="en-US" sz="1600" dirty="0"/>
              <a:t>(4), 591–604. </a:t>
            </a:r>
            <a:r>
              <a:rPr lang="en-US" sz="1600" dirty="0">
                <a:hlinkClick r:id="rId2"/>
              </a:rPr>
              <a:t>https://doi.org/10.1111/fcre.12055</a:t>
            </a:r>
            <a:endParaRPr lang="hu-HU" sz="1600" dirty="0"/>
          </a:p>
          <a:p>
            <a:pPr marL="0" indent="0">
              <a:buNone/>
            </a:pPr>
            <a:endParaRPr lang="hu-HU" dirty="0"/>
          </a:p>
        </p:txBody>
      </p:sp>
    </p:spTree>
    <p:extLst>
      <p:ext uri="{BB962C8B-B14F-4D97-AF65-F5344CB8AC3E}">
        <p14:creationId xmlns:p14="http://schemas.microsoft.com/office/powerpoint/2010/main" val="23463817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2438400" y="4073237"/>
            <a:ext cx="5112327" cy="584775"/>
          </a:xfrm>
          <a:prstGeom prst="rect">
            <a:avLst/>
          </a:prstGeom>
          <a:solidFill>
            <a:schemeClr val="bg1"/>
          </a:solidFill>
        </p:spPr>
        <p:txBody>
          <a:bodyPr wrap="square" rtlCol="0">
            <a:spAutoFit/>
          </a:bodyPr>
          <a:lstStyle/>
          <a:p>
            <a:pPr algn="ctr"/>
            <a:r>
              <a:rPr lang="hu-HU" sz="3200" dirty="0"/>
              <a:t>Köszönöm a figyelmet! </a:t>
            </a:r>
          </a:p>
        </p:txBody>
      </p:sp>
      <p:sp>
        <p:nvSpPr>
          <p:cNvPr id="3" name="Szövegdoboz 2"/>
          <p:cNvSpPr txBox="1"/>
          <p:nvPr/>
        </p:nvSpPr>
        <p:spPr>
          <a:xfrm flipH="1">
            <a:off x="2793768" y="5666508"/>
            <a:ext cx="4401590" cy="461665"/>
          </a:xfrm>
          <a:prstGeom prst="rect">
            <a:avLst/>
          </a:prstGeom>
          <a:solidFill>
            <a:schemeClr val="bg1"/>
          </a:solidFill>
        </p:spPr>
        <p:txBody>
          <a:bodyPr wrap="square" rtlCol="0">
            <a:spAutoFit/>
          </a:bodyPr>
          <a:lstStyle/>
          <a:p>
            <a:pPr algn="ctr"/>
            <a:r>
              <a:rPr lang="hu-HU" sz="2400" dirty="0"/>
              <a:t>borsfay.krisztina@ppk.elte.hu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4763ECF-44CC-4803-8391-C104EBB6FAA2}"/>
              </a:ext>
            </a:extLst>
          </p:cNvPr>
          <p:cNvSpPr>
            <a:spLocks noGrp="1"/>
          </p:cNvSpPr>
          <p:nvPr>
            <p:ph type="title"/>
          </p:nvPr>
        </p:nvSpPr>
        <p:spPr>
          <a:xfrm>
            <a:off x="489812" y="1285381"/>
            <a:ext cx="7533269" cy="360539"/>
          </a:xfrm>
        </p:spPr>
        <p:txBody>
          <a:bodyPr>
            <a:normAutofit fontScale="90000"/>
          </a:bodyPr>
          <a:lstStyle/>
          <a:p>
            <a:r>
              <a:rPr lang="hu-HU" dirty="0"/>
              <a:t>Kínai migránsok – család, nemi szerepfelfogás</a:t>
            </a:r>
          </a:p>
        </p:txBody>
      </p:sp>
      <p:sp>
        <p:nvSpPr>
          <p:cNvPr id="3" name="Tartalom helye 2">
            <a:extLst>
              <a:ext uri="{FF2B5EF4-FFF2-40B4-BE49-F238E27FC236}">
                <a16:creationId xmlns:a16="http://schemas.microsoft.com/office/drawing/2014/main" id="{37CC649A-189D-4995-9B77-08499ABD5D33}"/>
              </a:ext>
            </a:extLst>
          </p:cNvPr>
          <p:cNvSpPr>
            <a:spLocks noGrp="1"/>
          </p:cNvSpPr>
          <p:nvPr>
            <p:ph idx="1"/>
          </p:nvPr>
        </p:nvSpPr>
        <p:spPr>
          <a:xfrm>
            <a:off x="489812" y="1838961"/>
            <a:ext cx="7533269" cy="4363754"/>
          </a:xfrm>
        </p:spPr>
        <p:txBody>
          <a:bodyPr>
            <a:normAutofit fontScale="92500" lnSpcReduction="20000"/>
          </a:bodyPr>
          <a:lstStyle/>
          <a:p>
            <a:r>
              <a:rPr lang="hu-HU" sz="1800" dirty="0">
                <a:solidFill>
                  <a:srgbClr val="000000"/>
                </a:solidFill>
                <a:effectLst/>
                <a:ea typeface="Calibri" panose="020F0502020204030204" pitchFamily="34" charset="0"/>
              </a:rPr>
              <a:t>Az </a:t>
            </a:r>
            <a:r>
              <a:rPr lang="hu-HU" sz="1800" dirty="0">
                <a:effectLst/>
                <a:ea typeface="Calibri" panose="020F0502020204030204" pitchFamily="34" charset="0"/>
              </a:rPr>
              <a:t>eltérő kulturális háttérbe való beilleszkedés során a nemi szerepek eltérésének kezelésére a migránsok a hármas referenciakeretet használják. Ezt a származási kultúra, a befogadó társadalom közege és a diszpóra közössége határozza meg (</a:t>
            </a:r>
            <a:r>
              <a:rPr lang="hu-HU" sz="1800" b="0" i="0" u="none" strike="noStrike" baseline="0" dirty="0">
                <a:solidFill>
                  <a:srgbClr val="000000"/>
                </a:solidFill>
              </a:rPr>
              <a:t>Barna és </a:t>
            </a:r>
            <a:r>
              <a:rPr lang="hu-HU" sz="1800" b="0" i="0" u="none" strike="noStrike" baseline="0" dirty="0" err="1">
                <a:solidFill>
                  <a:srgbClr val="000000"/>
                </a:solidFill>
              </a:rPr>
              <a:t>mtsai</a:t>
            </a:r>
            <a:r>
              <a:rPr lang="hu-HU" sz="1800" b="0" i="0" u="none" strike="noStrike" baseline="0" dirty="0">
                <a:solidFill>
                  <a:srgbClr val="000000"/>
                </a:solidFill>
              </a:rPr>
              <a:t>, </a:t>
            </a:r>
            <a:r>
              <a:rPr lang="hu-HU" sz="1800" b="0" i="0" u="none" strike="noStrike" baseline="0" dirty="0"/>
              <a:t>2012).</a:t>
            </a:r>
            <a:r>
              <a:rPr lang="hu-HU" sz="1800" dirty="0">
                <a:effectLst/>
                <a:ea typeface="Calibri" panose="020F0502020204030204" pitchFamily="34" charset="0"/>
              </a:rPr>
              <a:t> </a:t>
            </a:r>
            <a:endParaRPr lang="hu-HU" sz="1800" b="0" i="0" u="none" strike="noStrike" baseline="0" dirty="0">
              <a:solidFill>
                <a:srgbClr val="000000"/>
              </a:solidFill>
            </a:endParaRPr>
          </a:p>
          <a:p>
            <a:pPr lvl="1"/>
            <a:r>
              <a:rPr lang="hu-HU" sz="1500" b="0" i="0" u="none" strike="noStrike" baseline="0" dirty="0">
                <a:solidFill>
                  <a:srgbClr val="000000"/>
                </a:solidFill>
              </a:rPr>
              <a:t>kollektivista társadalmakból érkező migránsokra jellemző a tradicionális nemi szerep felfogás, új individualistább, </a:t>
            </a:r>
            <a:r>
              <a:rPr lang="hu-HU" sz="1500" b="0" i="0" u="none" strike="noStrike" baseline="0" dirty="0" err="1">
                <a:solidFill>
                  <a:srgbClr val="000000"/>
                </a:solidFill>
              </a:rPr>
              <a:t>egalitariánusabb</a:t>
            </a:r>
            <a:r>
              <a:rPr lang="hu-HU" sz="1500" b="0" i="0" u="none" strike="noStrike" baseline="0" dirty="0">
                <a:solidFill>
                  <a:srgbClr val="000000"/>
                </a:solidFill>
              </a:rPr>
              <a:t> befogadó országokba kerülve ezek a szerepek megkérdőjeleződnek, különösen a fiatalabb generációk által, akiknél a második generációban a szerepek átalakulását is tapasztalhatjuk (Chan és Ng, 2013)</a:t>
            </a:r>
          </a:p>
          <a:p>
            <a:pPr lvl="1"/>
            <a:r>
              <a:rPr lang="hu-HU" sz="1500" dirty="0">
                <a:solidFill>
                  <a:srgbClr val="000000"/>
                </a:solidFill>
              </a:rPr>
              <a:t>migráns családokban a származási kultúra oldalán is már tetten érhetőek a változások a kínai értékek változása miatt (Kovács, 2015, 2017)</a:t>
            </a:r>
            <a:endParaRPr lang="hu-HU" sz="1500" b="0" i="0" u="none" strike="noStrike" baseline="0" dirty="0">
              <a:solidFill>
                <a:srgbClr val="000000"/>
              </a:solidFill>
            </a:endParaRPr>
          </a:p>
          <a:p>
            <a:r>
              <a:rPr lang="hu-HU" sz="1800" dirty="0">
                <a:solidFill>
                  <a:srgbClr val="000000"/>
                </a:solidFill>
              </a:rPr>
              <a:t>Magyarországi kínaiakra vonatkozó empirikus néhány kutatási eredmény:</a:t>
            </a:r>
          </a:p>
          <a:p>
            <a:pPr lvl="1"/>
            <a:r>
              <a:rPr lang="hu-HU" sz="1700" dirty="0">
                <a:ea typeface="Calibri" panose="020F0502020204030204" pitchFamily="34" charset="0"/>
              </a:rPr>
              <a:t>Jellemzően az e</a:t>
            </a:r>
            <a:r>
              <a:rPr lang="hu-HU" sz="1700" dirty="0">
                <a:effectLst/>
                <a:ea typeface="Calibri" panose="020F0502020204030204" pitchFamily="34" charset="0"/>
              </a:rPr>
              <a:t>lsődleges migrációs célja ennek a csoportnak a vállalkozás illetve a szabad családalapítás (</a:t>
            </a:r>
            <a:r>
              <a:rPr lang="hu-HU" sz="1700" dirty="0" err="1">
                <a:effectLst/>
                <a:ea typeface="Calibri" panose="020F0502020204030204" pitchFamily="34" charset="0"/>
              </a:rPr>
              <a:t>Irimiás</a:t>
            </a:r>
            <a:r>
              <a:rPr lang="hu-HU" sz="1700" dirty="0">
                <a:effectLst/>
                <a:ea typeface="Calibri" panose="020F0502020204030204" pitchFamily="34" charset="0"/>
              </a:rPr>
              <a:t>, 2009)</a:t>
            </a:r>
          </a:p>
          <a:p>
            <a:pPr lvl="1"/>
            <a:r>
              <a:rPr lang="hu-HU" sz="1700" dirty="0">
                <a:ea typeface="Calibri" panose="020F0502020204030204" pitchFamily="34" charset="0"/>
              </a:rPr>
              <a:t>Magyarországi hatások, magyarországi viszonyok percepciója (Barna és </a:t>
            </a:r>
            <a:r>
              <a:rPr lang="hu-HU" sz="1700" dirty="0" err="1">
                <a:ea typeface="Calibri" panose="020F0502020204030204" pitchFamily="34" charset="0"/>
              </a:rPr>
              <a:t>mtsai</a:t>
            </a:r>
            <a:r>
              <a:rPr lang="hu-HU" sz="1700" dirty="0">
                <a:ea typeface="Calibri" panose="020F0502020204030204" pitchFamily="34" charset="0"/>
              </a:rPr>
              <a:t>, 2012)</a:t>
            </a:r>
          </a:p>
          <a:p>
            <a:pPr lvl="2"/>
            <a:r>
              <a:rPr lang="hu-HU" dirty="0">
                <a:ea typeface="Calibri" panose="020F0502020204030204" pitchFamily="34" charset="0"/>
              </a:rPr>
              <a:t>Fiúgyermek iránti preferencia migráns családoknál már kevésbé jelenik meg, nemi egyenrangúság gyerekek nemét tekintve</a:t>
            </a:r>
          </a:p>
          <a:p>
            <a:pPr lvl="2"/>
            <a:r>
              <a:rPr lang="hu-HU" dirty="0">
                <a:ea typeface="Calibri" panose="020F0502020204030204" pitchFamily="34" charset="0"/>
              </a:rPr>
              <a:t>Apák jobban bevonódnak a nevelésbe </a:t>
            </a:r>
          </a:p>
          <a:p>
            <a:pPr lvl="2"/>
            <a:r>
              <a:rPr lang="hu-HU" dirty="0">
                <a:ea typeface="Calibri" panose="020F0502020204030204" pitchFamily="34" charset="0"/>
              </a:rPr>
              <a:t>Többségi társadalomban látott (kínai kisebbségi csoport által negatívan értékelt) helyzet Magyarországon - c</a:t>
            </a:r>
            <a:r>
              <a:rPr lang="hu-HU" dirty="0">
                <a:effectLst/>
                <a:ea typeface="Calibri" panose="020F0502020204030204" pitchFamily="34" charset="0"/>
              </a:rPr>
              <a:t>saládi összetartás hiánya és gyengülő családi kapcsolatrendszer, válások magas száma</a:t>
            </a:r>
            <a:endParaRPr lang="hu-HU" dirty="0">
              <a:ea typeface="Calibri" panose="020F0502020204030204" pitchFamily="34" charset="0"/>
            </a:endParaRPr>
          </a:p>
        </p:txBody>
      </p:sp>
    </p:spTree>
    <p:extLst>
      <p:ext uri="{BB962C8B-B14F-4D97-AF65-F5344CB8AC3E}">
        <p14:creationId xmlns:p14="http://schemas.microsoft.com/office/powerpoint/2010/main" val="1609622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D530535-E650-4CB2-BCD1-16B001113D5A}"/>
              </a:ext>
            </a:extLst>
          </p:cNvPr>
          <p:cNvSpPr>
            <a:spLocks noGrp="1"/>
          </p:cNvSpPr>
          <p:nvPr>
            <p:ph type="title"/>
          </p:nvPr>
        </p:nvSpPr>
        <p:spPr>
          <a:xfrm>
            <a:off x="489812" y="1285381"/>
            <a:ext cx="7533269" cy="533588"/>
          </a:xfrm>
        </p:spPr>
        <p:txBody>
          <a:bodyPr>
            <a:normAutofit fontScale="90000"/>
          </a:bodyPr>
          <a:lstStyle/>
          <a:p>
            <a:r>
              <a:rPr lang="hu-HU" dirty="0"/>
              <a:t>Empirikus vizsgálat </a:t>
            </a:r>
          </a:p>
        </p:txBody>
      </p:sp>
      <p:sp>
        <p:nvSpPr>
          <p:cNvPr id="3" name="Tartalom helye 2">
            <a:extLst>
              <a:ext uri="{FF2B5EF4-FFF2-40B4-BE49-F238E27FC236}">
                <a16:creationId xmlns:a16="http://schemas.microsoft.com/office/drawing/2014/main" id="{767D50A2-C82C-473F-B1FF-489DA80A3E18}"/>
              </a:ext>
            </a:extLst>
          </p:cNvPr>
          <p:cNvSpPr>
            <a:spLocks noGrp="1"/>
          </p:cNvSpPr>
          <p:nvPr>
            <p:ph idx="1"/>
          </p:nvPr>
        </p:nvSpPr>
        <p:spPr>
          <a:xfrm>
            <a:off x="489812" y="1966452"/>
            <a:ext cx="7533269" cy="4236261"/>
          </a:xfrm>
        </p:spPr>
        <p:txBody>
          <a:bodyPr>
            <a:normAutofit/>
          </a:bodyPr>
          <a:lstStyle/>
          <a:p>
            <a:r>
              <a:rPr lang="hu-HU" sz="2000" dirty="0"/>
              <a:t>Doktori kutatás része</a:t>
            </a:r>
          </a:p>
          <a:p>
            <a:r>
              <a:rPr lang="hu-HU" sz="2000" dirty="0"/>
              <a:t>K</a:t>
            </a:r>
            <a:r>
              <a:rPr lang="hu-HU" sz="2000" dirty="0">
                <a:effectLst/>
              </a:rPr>
              <a:t>ínai migráns (</a:t>
            </a:r>
            <a:r>
              <a:rPr lang="hu-HU" sz="2000" dirty="0" err="1">
                <a:effectLst/>
              </a:rPr>
              <a:t>sojourner</a:t>
            </a:r>
            <a:r>
              <a:rPr lang="hu-HU" sz="2000" dirty="0">
                <a:effectLst/>
              </a:rPr>
              <a:t>) gyermekek </a:t>
            </a:r>
            <a:r>
              <a:rPr lang="hu-HU" sz="2000" dirty="0"/>
              <a:t>és </a:t>
            </a:r>
            <a:r>
              <a:rPr lang="hu-HU" sz="2000" dirty="0">
                <a:effectLst/>
              </a:rPr>
              <a:t>fiatalok életének vizsgálata a teljes életvonalat nézve (jövőprojekciót is beleértve)</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p>
            <a:r>
              <a:rPr lang="hu-HU" sz="2000" dirty="0">
                <a:effectLst/>
              </a:rPr>
              <a:t>Módszer: </a:t>
            </a:r>
          </a:p>
          <a:p>
            <a:pPr lvl="1"/>
            <a:r>
              <a:rPr lang="hu-HU" dirty="0">
                <a:effectLst/>
              </a:rPr>
              <a:t>Kvalitatív, élettörténeti interjú, LIM (Life Line </a:t>
            </a:r>
            <a:r>
              <a:rPr lang="hu-HU" dirty="0" err="1">
                <a:effectLst/>
              </a:rPr>
              <a:t>Interview</a:t>
            </a:r>
            <a:r>
              <a:rPr lang="hu-HU" dirty="0">
                <a:effectLst/>
              </a:rPr>
              <a:t> </a:t>
            </a:r>
            <a:r>
              <a:rPr lang="hu-HU" dirty="0" err="1">
                <a:effectLst/>
              </a:rPr>
              <a:t>Method</a:t>
            </a:r>
            <a:r>
              <a:rPr lang="hu-HU" dirty="0">
                <a:effectLst/>
              </a:rPr>
              <a:t>, </a:t>
            </a:r>
            <a:r>
              <a:rPr lang="hu-HU" dirty="0" err="1">
                <a:effectLst/>
              </a:rPr>
              <a:t>Assink</a:t>
            </a:r>
            <a:r>
              <a:rPr lang="hu-HU" dirty="0">
                <a:effectLst/>
              </a:rPr>
              <a:t> és </a:t>
            </a:r>
            <a:r>
              <a:rPr lang="hu-HU" dirty="0" err="1">
                <a:effectLst/>
              </a:rPr>
              <a:t>Schroots</a:t>
            </a:r>
            <a:r>
              <a:rPr lang="hu-HU" dirty="0">
                <a:effectLst/>
              </a:rPr>
              <a:t>, 2010) </a:t>
            </a:r>
          </a:p>
          <a:p>
            <a:pPr lvl="1"/>
            <a:r>
              <a:rPr lang="hu-HU" dirty="0">
                <a:effectLst/>
              </a:rPr>
              <a:t>Minta: 40 fő (mintavétel 2017 tavasz – 2019 tavasza)	</a:t>
            </a:r>
          </a:p>
          <a:p>
            <a:pPr lvl="2"/>
            <a:r>
              <a:rPr lang="hu-HU" dirty="0">
                <a:effectLst/>
                <a:latin typeface="Calibri" panose="020F0502020204030204" pitchFamily="34" charset="0"/>
                <a:ea typeface="Calibri" panose="020F0502020204030204" pitchFamily="34" charset="0"/>
                <a:cs typeface="Times New Roman" panose="02020603050405020304" pitchFamily="18" charset="0"/>
              </a:rPr>
              <a:t>15 fő kínai migráns hátterű általános iskolás diák (5-8. osztály) (6 fiú és 9 lány), életkori átlag 12,86 (min = 11; </a:t>
            </a:r>
            <a:r>
              <a:rPr lang="hu-HU" dirty="0" err="1">
                <a:effectLst/>
                <a:latin typeface="Calibri" panose="020F0502020204030204" pitchFamily="34" charset="0"/>
                <a:ea typeface="Calibri" panose="020F0502020204030204" pitchFamily="34" charset="0"/>
                <a:cs typeface="Times New Roman" panose="02020603050405020304" pitchFamily="18" charset="0"/>
              </a:rPr>
              <a:t>max</a:t>
            </a:r>
            <a:r>
              <a:rPr lang="hu-HU" dirty="0">
                <a:effectLst/>
                <a:latin typeface="Calibri" panose="020F0502020204030204" pitchFamily="34" charset="0"/>
                <a:ea typeface="Calibri" panose="020F0502020204030204" pitchFamily="34" charset="0"/>
                <a:cs typeface="Times New Roman" panose="02020603050405020304" pitchFamily="18" charset="0"/>
              </a:rPr>
              <a:t> = 15)</a:t>
            </a:r>
          </a:p>
          <a:p>
            <a:pPr lvl="2"/>
            <a:r>
              <a:rPr lang="hu-HU" dirty="0">
                <a:latin typeface="Calibri" panose="020F0502020204030204" pitchFamily="34" charset="0"/>
                <a:cs typeface="Times New Roman" panose="02020603050405020304" pitchFamily="18" charset="0"/>
              </a:rPr>
              <a:t>12 fő kínai migráns hátterű középiskolás diák </a:t>
            </a:r>
            <a:r>
              <a:rPr lang="hu-HU" dirty="0">
                <a:effectLst/>
                <a:latin typeface="Calibri" panose="020F0502020204030204" pitchFamily="34" charset="0"/>
                <a:ea typeface="Calibri" panose="020F0502020204030204" pitchFamily="34" charset="0"/>
                <a:cs typeface="Times New Roman" panose="02020603050405020304" pitchFamily="18" charset="0"/>
              </a:rPr>
              <a:t>(4 fiú, 8 lány), életkori átlag 16,8 év (</a:t>
            </a:r>
            <a:r>
              <a:rPr lang="hu-HU" dirty="0" err="1">
                <a:effectLst/>
                <a:latin typeface="Calibri" panose="020F0502020204030204" pitchFamily="34" charset="0"/>
                <a:ea typeface="Calibri" panose="020F0502020204030204" pitchFamily="34" charset="0"/>
                <a:cs typeface="Times New Roman" panose="02020603050405020304" pitchFamily="18" charset="0"/>
              </a:rPr>
              <a:t>mo</a:t>
            </a:r>
            <a:r>
              <a:rPr lang="hu-HU" dirty="0">
                <a:effectLst/>
                <a:latin typeface="Calibri" panose="020F0502020204030204" pitchFamily="34" charset="0"/>
                <a:ea typeface="Calibri" panose="020F0502020204030204" pitchFamily="34" charset="0"/>
                <a:cs typeface="Times New Roman" panose="02020603050405020304" pitchFamily="18" charset="0"/>
              </a:rPr>
              <a:t>=16, min=15; </a:t>
            </a:r>
            <a:r>
              <a:rPr lang="hu-HU" dirty="0" err="1">
                <a:effectLst/>
                <a:latin typeface="Calibri" panose="020F0502020204030204" pitchFamily="34" charset="0"/>
                <a:ea typeface="Calibri" panose="020F0502020204030204" pitchFamily="34" charset="0"/>
                <a:cs typeface="Times New Roman" panose="02020603050405020304" pitchFamily="18" charset="0"/>
              </a:rPr>
              <a:t>max</a:t>
            </a:r>
            <a:r>
              <a:rPr lang="hu-HU" dirty="0">
                <a:effectLst/>
                <a:latin typeface="Calibri" panose="020F0502020204030204" pitchFamily="34" charset="0"/>
                <a:ea typeface="Calibri" panose="020F0502020204030204" pitchFamily="34" charset="0"/>
                <a:cs typeface="Times New Roman" panose="02020603050405020304" pitchFamily="18" charset="0"/>
              </a:rPr>
              <a:t>=18)</a:t>
            </a:r>
          </a:p>
          <a:p>
            <a:pPr lvl="2"/>
            <a:r>
              <a:rPr lang="hu-HU" dirty="0">
                <a:latin typeface="Calibri" panose="020F0502020204030204" pitchFamily="34" charset="0"/>
                <a:cs typeface="Times New Roman" panose="02020603050405020304" pitchFamily="18" charset="0"/>
              </a:rPr>
              <a:t>13 fő fiatal felnőtt (9 fő </a:t>
            </a:r>
            <a:r>
              <a:rPr lang="hu-HU" dirty="0">
                <a:effectLst/>
                <a:latin typeface="Calibri" panose="020F0502020204030204" pitchFamily="34" charset="0"/>
                <a:ea typeface="Calibri" panose="020F0502020204030204" pitchFamily="34" charset="0"/>
                <a:cs typeface="Times New Roman" panose="02020603050405020304" pitchFamily="18" charset="0"/>
              </a:rPr>
              <a:t>egyetemista/</a:t>
            </a:r>
            <a:r>
              <a:rPr lang="hu-HU" dirty="0" err="1">
                <a:effectLst/>
                <a:latin typeface="Calibri" panose="020F0502020204030204" pitchFamily="34" charset="0"/>
                <a:ea typeface="Calibri" panose="020F0502020204030204" pitchFamily="34" charset="0"/>
                <a:cs typeface="Times New Roman" panose="02020603050405020304" pitchFamily="18" charset="0"/>
              </a:rPr>
              <a:t>sojourner</a:t>
            </a:r>
            <a:r>
              <a:rPr lang="hu-HU" dirty="0">
                <a:latin typeface="Calibri" panose="020F0502020204030204" pitchFamily="34" charset="0"/>
                <a:ea typeface="Calibri" panose="020F0502020204030204" pitchFamily="34" charset="0"/>
                <a:cs typeface="Times New Roman" panose="02020603050405020304" pitchFamily="18" charset="0"/>
              </a:rPr>
              <a:t>;</a:t>
            </a:r>
            <a:r>
              <a:rPr lang="hu-HU" dirty="0">
                <a:effectLst/>
                <a:latin typeface="Calibri" panose="020F0502020204030204" pitchFamily="34" charset="0"/>
                <a:ea typeface="Calibri" panose="020F0502020204030204" pitchFamily="34" charset="0"/>
                <a:cs typeface="Times New Roman" panose="02020603050405020304" pitchFamily="18" charset="0"/>
              </a:rPr>
              <a:t> 2 fő OKJ képzését végző, illetve 2 fő főállásban dolgozó személy), életkori átlag 21,23 év (min=17; </a:t>
            </a:r>
            <a:r>
              <a:rPr lang="hu-HU" dirty="0" err="1">
                <a:effectLst/>
                <a:latin typeface="Calibri" panose="020F0502020204030204" pitchFamily="34" charset="0"/>
                <a:ea typeface="Calibri" panose="020F0502020204030204" pitchFamily="34" charset="0"/>
                <a:cs typeface="Times New Roman" panose="02020603050405020304" pitchFamily="18" charset="0"/>
              </a:rPr>
              <a:t>max</a:t>
            </a:r>
            <a:r>
              <a:rPr lang="hu-HU" dirty="0">
                <a:effectLst/>
                <a:latin typeface="Calibri" panose="020F0502020204030204" pitchFamily="34" charset="0"/>
                <a:ea typeface="Calibri" panose="020F0502020204030204" pitchFamily="34" charset="0"/>
                <a:cs typeface="Times New Roman" panose="02020603050405020304" pitchFamily="18" charset="0"/>
              </a:rPr>
              <a:t>=26), 3 fiú, 10 lány</a:t>
            </a:r>
            <a:endParaRPr lang="hu-HU" dirty="0">
              <a:effectLst/>
            </a:endParaRPr>
          </a:p>
          <a:p>
            <a:pPr lvl="1"/>
            <a:r>
              <a:rPr lang="hu-HU" dirty="0"/>
              <a:t>Kvalitatív tartalomelemzés </a:t>
            </a:r>
          </a:p>
          <a:p>
            <a:pPr marL="685800" lvl="2" indent="0">
              <a:buNone/>
            </a:pPr>
            <a:r>
              <a:rPr lang="hu-HU" dirty="0"/>
              <a:t>- Szöveges tartalmak elemzése – párkapcsolat, család, házasság témáira fókuszálva </a:t>
            </a:r>
          </a:p>
          <a:p>
            <a:endParaRPr lang="hu-HU" sz="2000" dirty="0"/>
          </a:p>
        </p:txBody>
      </p:sp>
    </p:spTree>
    <p:extLst>
      <p:ext uri="{BB962C8B-B14F-4D97-AF65-F5344CB8AC3E}">
        <p14:creationId xmlns:p14="http://schemas.microsoft.com/office/powerpoint/2010/main" val="374854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E9D5371-6808-436D-BEF0-4E52BD6B9A19}"/>
              </a:ext>
            </a:extLst>
          </p:cNvPr>
          <p:cNvSpPr>
            <a:spLocks noGrp="1"/>
          </p:cNvSpPr>
          <p:nvPr>
            <p:ph type="title"/>
          </p:nvPr>
        </p:nvSpPr>
        <p:spPr>
          <a:xfrm>
            <a:off x="489812" y="1285381"/>
            <a:ext cx="7897104" cy="740064"/>
          </a:xfrm>
        </p:spPr>
        <p:txBody>
          <a:bodyPr>
            <a:normAutofit fontScale="90000"/>
          </a:bodyPr>
          <a:lstStyle/>
          <a:p>
            <a:r>
              <a:rPr lang="hu-HU" dirty="0"/>
              <a:t>Párkapcsolattal, családdal, házassággal kapcsolatos elképzelések – </a:t>
            </a:r>
            <a:r>
              <a:rPr lang="hu-HU" b="1" dirty="0">
                <a:solidFill>
                  <a:schemeClr val="accent1">
                    <a:lumMod val="75000"/>
                  </a:schemeClr>
                </a:solidFill>
              </a:rPr>
              <a:t>általános iskolások </a:t>
            </a:r>
          </a:p>
        </p:txBody>
      </p:sp>
      <p:sp>
        <p:nvSpPr>
          <p:cNvPr id="3" name="Tartalom helye 2">
            <a:extLst>
              <a:ext uri="{FF2B5EF4-FFF2-40B4-BE49-F238E27FC236}">
                <a16:creationId xmlns:a16="http://schemas.microsoft.com/office/drawing/2014/main" id="{615405D5-C321-4BF3-8315-A468BAB6A01A}"/>
              </a:ext>
            </a:extLst>
          </p:cNvPr>
          <p:cNvSpPr>
            <a:spLocks noGrp="1"/>
          </p:cNvSpPr>
          <p:nvPr>
            <p:ph idx="1"/>
          </p:nvPr>
        </p:nvSpPr>
        <p:spPr>
          <a:xfrm>
            <a:off x="489812" y="2271254"/>
            <a:ext cx="7533269" cy="3931460"/>
          </a:xfrm>
        </p:spPr>
        <p:txBody>
          <a:bodyPr>
            <a:normAutofit/>
          </a:bodyPr>
          <a:lstStyle/>
          <a:p>
            <a:r>
              <a:rPr lang="hu-HU" sz="1800" dirty="0">
                <a:solidFill>
                  <a:srgbClr val="000000"/>
                </a:solidFill>
              </a:rPr>
              <a:t>C</a:t>
            </a:r>
            <a:r>
              <a:rPr lang="hu-HU" sz="1800" b="0" i="0" u="none" strike="noStrike" baseline="0" dirty="0">
                <a:solidFill>
                  <a:srgbClr val="000000"/>
                </a:solidFill>
              </a:rPr>
              <a:t>saládalapítás, házasság, párkapcsolat kérdését a résztvevők megközelítőleg fele (15 főből 7 fő) említi </a:t>
            </a:r>
          </a:p>
          <a:p>
            <a:r>
              <a:rPr lang="hu-HU" sz="1800" dirty="0">
                <a:solidFill>
                  <a:srgbClr val="000000"/>
                </a:solidFill>
              </a:rPr>
              <a:t>L</a:t>
            </a:r>
            <a:r>
              <a:rPr lang="hu-HU" sz="1800" b="0" i="0" u="none" strike="noStrike" baseline="0" dirty="0">
                <a:solidFill>
                  <a:srgbClr val="000000"/>
                </a:solidFill>
              </a:rPr>
              <a:t>egtöbben a munkakeresés, megfelelő munka után időzítenék a házasság, illetve családalapítás kérdését (6 fő), ami így legkorábban a húszas éveik végére, legkésőbb a harmincas éveik végére esik</a:t>
            </a:r>
          </a:p>
          <a:p>
            <a:pPr lvl="1"/>
            <a:r>
              <a:rPr lang="hu-HU" sz="1500" b="0" i="0" u="none" strike="noStrike" baseline="0" dirty="0">
                <a:solidFill>
                  <a:srgbClr val="000000"/>
                </a:solidFill>
              </a:rPr>
              <a:t>De megjelenik a korai házasság (rögtön egyetem után) elképzelése is, </a:t>
            </a:r>
            <a:r>
              <a:rPr lang="hu-HU" sz="1500" dirty="0">
                <a:solidFill>
                  <a:srgbClr val="000000"/>
                </a:solidFill>
              </a:rPr>
              <a:t>ebben az esetben részben negatív értékelésű, szülői nyomás miatt valósulna meg ilyen korán</a:t>
            </a:r>
            <a:endParaRPr lang="hu-HU" sz="1500" b="0" i="0" u="none" strike="noStrike" baseline="0" dirty="0">
              <a:solidFill>
                <a:srgbClr val="000000"/>
              </a:solidFill>
            </a:endParaRPr>
          </a:p>
          <a:p>
            <a:r>
              <a:rPr lang="hu-HU" sz="1800" dirty="0">
                <a:solidFill>
                  <a:srgbClr val="000000"/>
                </a:solidFill>
              </a:rPr>
              <a:t>Családdal kapcsolatos gondolatok leegyszerűsítettek a jövőképben, ebben az életkorban még nem </a:t>
            </a:r>
            <a:r>
              <a:rPr lang="hu-HU" sz="1800" dirty="0" err="1">
                <a:solidFill>
                  <a:srgbClr val="000000"/>
                </a:solidFill>
              </a:rPr>
              <a:t>kidolgozottak</a:t>
            </a:r>
            <a:endParaRPr lang="hu-HU" sz="1800" dirty="0">
              <a:solidFill>
                <a:srgbClr val="000000"/>
              </a:solidFill>
            </a:endParaRPr>
          </a:p>
          <a:p>
            <a:pPr lvl="1"/>
            <a:r>
              <a:rPr lang="hu-HU" sz="1500" dirty="0">
                <a:solidFill>
                  <a:srgbClr val="000000"/>
                </a:solidFill>
              </a:rPr>
              <a:t>A válaszok egy része sematikus, kevés információt tartalmaz (3 fő), más részük röviden, de kidolgoz 1-1 aspektust (3 fő), pl. párkeresési stratégia, társ előnyei az életben </a:t>
            </a:r>
          </a:p>
          <a:p>
            <a:r>
              <a:rPr lang="hu-HU" sz="1800" dirty="0">
                <a:solidFill>
                  <a:srgbClr val="000000"/>
                </a:solidFill>
              </a:rPr>
              <a:t>Családdal kapcsolatos elképzelésekben néhány gyereknél (2 fő) a származási családdal kapcsolatos gondolatok jelennek meg a jövőre vonatkoztatva is (családtagok egészsége, stb.)</a:t>
            </a:r>
            <a:endParaRPr lang="hu-HU" sz="1500" dirty="0">
              <a:solidFill>
                <a:srgbClr val="000000"/>
              </a:solidFill>
            </a:endParaRPr>
          </a:p>
          <a:p>
            <a:pPr lvl="1"/>
            <a:endParaRPr lang="hu-HU" sz="12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705758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84842014-54D0-40F4-8852-A243FAEF5142}"/>
              </a:ext>
            </a:extLst>
          </p:cNvPr>
          <p:cNvSpPr>
            <a:spLocks noGrp="1"/>
          </p:cNvSpPr>
          <p:nvPr>
            <p:ph type="title"/>
          </p:nvPr>
        </p:nvSpPr>
        <p:spPr>
          <a:xfrm>
            <a:off x="489812" y="1285381"/>
            <a:ext cx="7965930" cy="484426"/>
          </a:xfrm>
        </p:spPr>
        <p:txBody>
          <a:bodyPr>
            <a:noAutofit/>
          </a:bodyPr>
          <a:lstStyle/>
          <a:p>
            <a:r>
              <a:rPr lang="hu-HU" sz="2400" dirty="0"/>
              <a:t>Párkapcsolattal kapcsolatos vélemények – </a:t>
            </a:r>
            <a:r>
              <a:rPr lang="hu-HU" sz="2400" dirty="0">
                <a:solidFill>
                  <a:schemeClr val="accent1">
                    <a:lumMod val="75000"/>
                  </a:schemeClr>
                </a:solidFill>
              </a:rPr>
              <a:t>általános iskolások</a:t>
            </a:r>
          </a:p>
        </p:txBody>
      </p:sp>
      <p:sp>
        <p:nvSpPr>
          <p:cNvPr id="3" name="Tartalom helye 2">
            <a:extLst>
              <a:ext uri="{FF2B5EF4-FFF2-40B4-BE49-F238E27FC236}">
                <a16:creationId xmlns:a16="http://schemas.microsoft.com/office/drawing/2014/main" id="{0F948D9A-E32A-4F02-9816-7AE68AD0488B}"/>
              </a:ext>
            </a:extLst>
          </p:cNvPr>
          <p:cNvSpPr>
            <a:spLocks noGrp="1"/>
          </p:cNvSpPr>
          <p:nvPr>
            <p:ph idx="1"/>
          </p:nvPr>
        </p:nvSpPr>
        <p:spPr>
          <a:xfrm>
            <a:off x="489812" y="1868130"/>
            <a:ext cx="8123246" cy="4886632"/>
          </a:xfrm>
        </p:spPr>
        <p:txBody>
          <a:bodyPr>
            <a:noAutofit/>
          </a:bodyPr>
          <a:lstStyle/>
          <a:p>
            <a:r>
              <a:rPr lang="hu-HU" sz="2000" b="0" u="none" strike="noStrike" baseline="0" dirty="0">
                <a:solidFill>
                  <a:srgbClr val="000000"/>
                </a:solidFill>
              </a:rPr>
              <a:t>Társ előnyei az életben: </a:t>
            </a:r>
          </a:p>
          <a:p>
            <a:pPr lvl="1"/>
            <a:r>
              <a:rPr lang="hu-HU" sz="1600" b="0" i="1" u="none" strike="noStrike" baseline="0" dirty="0">
                <a:solidFill>
                  <a:srgbClr val="000000"/>
                </a:solidFill>
              </a:rPr>
              <a:t>V: „Egy picit </a:t>
            </a:r>
            <a:r>
              <a:rPr lang="hu-HU" sz="1600" b="0" i="1" u="none" strike="noStrike" baseline="0" dirty="0" err="1">
                <a:solidFill>
                  <a:srgbClr val="000000"/>
                </a:solidFill>
              </a:rPr>
              <a:t>följebb</a:t>
            </a:r>
            <a:r>
              <a:rPr lang="hu-HU" sz="1600" b="0" i="1" u="none" strike="noStrike" baseline="0" dirty="0">
                <a:solidFill>
                  <a:srgbClr val="000000"/>
                </a:solidFill>
              </a:rPr>
              <a:t> ilyen, hogy nem egyedül ilyen, hogy harcolsz vele, hanem, hanem még van valaki, majd ilyen segít és ilyesmi.” </a:t>
            </a:r>
            <a:r>
              <a:rPr lang="hu-HU" sz="1600" b="0" i="0" u="none" strike="noStrike" baseline="0" dirty="0">
                <a:solidFill>
                  <a:srgbClr val="000000"/>
                </a:solidFill>
              </a:rPr>
              <a:t>(13 éves, kínai általános iskolás fiú). </a:t>
            </a:r>
          </a:p>
          <a:p>
            <a:r>
              <a:rPr lang="hu-HU" sz="2000" dirty="0">
                <a:solidFill>
                  <a:srgbClr val="000000"/>
                </a:solidFill>
              </a:rPr>
              <a:t>Párválasztási szülői tanácsok</a:t>
            </a:r>
            <a:r>
              <a:rPr lang="hu-HU" sz="2000" i="1" dirty="0">
                <a:solidFill>
                  <a:srgbClr val="000000"/>
                </a:solidFill>
              </a:rPr>
              <a:t>: </a:t>
            </a:r>
          </a:p>
          <a:p>
            <a:pPr lvl="1"/>
            <a:r>
              <a:rPr lang="hu-HU" sz="1800" b="0" i="1" u="none" strike="noStrike" baseline="0" dirty="0">
                <a:solidFill>
                  <a:srgbClr val="000000"/>
                </a:solidFill>
              </a:rPr>
              <a:t>K: „Sokat tanulni. Ezt kitől szoktad hallani? </a:t>
            </a:r>
            <a:endParaRPr lang="hu-HU" sz="1800" dirty="0">
              <a:solidFill>
                <a:srgbClr val="000000"/>
              </a:solidFill>
            </a:endParaRPr>
          </a:p>
          <a:p>
            <a:pPr lvl="1"/>
            <a:r>
              <a:rPr lang="hu-HU" sz="1800" b="0" i="1" u="none" strike="noStrike" baseline="0" dirty="0">
                <a:solidFill>
                  <a:srgbClr val="000000"/>
                </a:solidFill>
              </a:rPr>
              <a:t>V: Anyukámtól. Sokat kell tanulni és keresni jó munkahelyet, ha van munkahelyed, van egy jó pasi... Lesz egy jó pasim, nem tudom. </a:t>
            </a:r>
            <a:endParaRPr lang="hu-HU" sz="1800" dirty="0">
              <a:solidFill>
                <a:srgbClr val="000000"/>
              </a:solidFill>
            </a:endParaRPr>
          </a:p>
          <a:p>
            <a:pPr lvl="1"/>
            <a:r>
              <a:rPr lang="es-ES" sz="1800" b="0" i="1" u="none" strike="noStrike" baseline="0" dirty="0">
                <a:solidFill>
                  <a:srgbClr val="000000"/>
                </a:solidFill>
              </a:rPr>
              <a:t>K: Milyen a jó pasi? </a:t>
            </a:r>
            <a:endParaRPr lang="hu-HU" sz="1800" dirty="0">
              <a:solidFill>
                <a:srgbClr val="000000"/>
              </a:solidFill>
            </a:endParaRPr>
          </a:p>
          <a:p>
            <a:pPr lvl="1"/>
            <a:r>
              <a:rPr lang="hu-HU" sz="1800" b="0" i="1" u="none" strike="noStrike" baseline="0" dirty="0">
                <a:solidFill>
                  <a:srgbClr val="000000"/>
                </a:solidFill>
              </a:rPr>
              <a:t>V: Nem tudom.” </a:t>
            </a:r>
            <a:r>
              <a:rPr lang="hu-HU" sz="1800" b="0" i="0" u="none" strike="noStrike" baseline="0" dirty="0">
                <a:solidFill>
                  <a:srgbClr val="000000"/>
                </a:solidFill>
              </a:rPr>
              <a:t>(14 éves, kínai általános iskolás lány). </a:t>
            </a:r>
            <a:endParaRPr lang="hu-HU" sz="1700" i="1" dirty="0">
              <a:solidFill>
                <a:srgbClr val="000000"/>
              </a:solidFill>
            </a:endParaRPr>
          </a:p>
          <a:p>
            <a:r>
              <a:rPr lang="hu-HU" sz="2000" dirty="0">
                <a:solidFill>
                  <a:srgbClr val="000000"/>
                </a:solidFill>
              </a:rPr>
              <a:t>Házasság elhelyezése a jövőképben: </a:t>
            </a:r>
          </a:p>
          <a:p>
            <a:pPr lvl="1"/>
            <a:r>
              <a:rPr lang="es-ES" sz="1700" b="0" i="1" u="none" strike="noStrike" baseline="0" dirty="0">
                <a:solidFill>
                  <a:srgbClr val="000000"/>
                </a:solidFill>
              </a:rPr>
              <a:t>K: „És utána mi lesz? </a:t>
            </a:r>
            <a:endParaRPr lang="es-ES" sz="1700" b="0" i="0" u="none" strike="noStrike" baseline="0" dirty="0">
              <a:solidFill>
                <a:srgbClr val="000000"/>
              </a:solidFill>
            </a:endParaRPr>
          </a:p>
          <a:p>
            <a:pPr lvl="1"/>
            <a:r>
              <a:rPr lang="hu-HU" sz="1700" b="0" i="1" u="none" strike="noStrike" baseline="0" dirty="0">
                <a:solidFill>
                  <a:srgbClr val="000000"/>
                </a:solidFill>
              </a:rPr>
              <a:t>V: Hát, talán házasság… </a:t>
            </a:r>
            <a:endParaRPr lang="hu-HU" sz="1700" b="0" i="0" u="none" strike="noStrike" baseline="0" dirty="0">
              <a:solidFill>
                <a:srgbClr val="000000"/>
              </a:solidFill>
            </a:endParaRPr>
          </a:p>
          <a:p>
            <a:pPr lvl="1"/>
            <a:r>
              <a:rPr lang="hu-HU" sz="1700" b="0" i="1" u="none" strike="noStrike" baseline="0" dirty="0">
                <a:solidFill>
                  <a:srgbClr val="000000"/>
                </a:solidFill>
              </a:rPr>
              <a:t>K: Aham, és mikor? </a:t>
            </a:r>
            <a:endParaRPr lang="hu-HU" sz="1700" b="0" i="0" u="none" strike="noStrike" baseline="0" dirty="0">
              <a:solidFill>
                <a:srgbClr val="000000"/>
              </a:solidFill>
            </a:endParaRPr>
          </a:p>
          <a:p>
            <a:pPr lvl="1"/>
            <a:r>
              <a:rPr lang="hu-HU" sz="1700" b="0" i="1" u="none" strike="noStrike" baseline="0" dirty="0">
                <a:solidFill>
                  <a:srgbClr val="000000"/>
                </a:solidFill>
              </a:rPr>
              <a:t>V: Harmincéves korom felé. Legyen 28. </a:t>
            </a:r>
            <a:endParaRPr lang="hu-HU" sz="1700" b="0" i="0" u="none" strike="noStrike" baseline="0" dirty="0">
              <a:solidFill>
                <a:srgbClr val="000000"/>
              </a:solidFill>
            </a:endParaRPr>
          </a:p>
          <a:p>
            <a:pPr lvl="1"/>
            <a:r>
              <a:rPr lang="hu-HU" sz="1700" b="0" i="1" u="none" strike="noStrike" baseline="0" dirty="0">
                <a:solidFill>
                  <a:srgbClr val="000000"/>
                </a:solidFill>
              </a:rPr>
              <a:t>K: Jó, tehát 28 éves korod körül. És utána? </a:t>
            </a:r>
            <a:endParaRPr lang="hu-HU" sz="1700" b="0" i="0" u="none" strike="noStrike" baseline="0" dirty="0">
              <a:solidFill>
                <a:srgbClr val="000000"/>
              </a:solidFill>
            </a:endParaRPr>
          </a:p>
          <a:p>
            <a:pPr lvl="1"/>
            <a:r>
              <a:rPr lang="hu-HU" sz="1700" b="0" i="1" u="none" strike="noStrike" baseline="0" dirty="0">
                <a:solidFill>
                  <a:srgbClr val="000000"/>
                </a:solidFill>
              </a:rPr>
              <a:t>V: Utána nem lesz semmi.” </a:t>
            </a:r>
            <a:r>
              <a:rPr lang="hu-HU" sz="1700" b="0" i="0" u="none" strike="noStrike" baseline="0" dirty="0">
                <a:solidFill>
                  <a:srgbClr val="000000"/>
                </a:solidFill>
              </a:rPr>
              <a:t>(12 éves, kínai általános iskolás lány) </a:t>
            </a:r>
            <a:endParaRPr lang="hu-HU" sz="1700" dirty="0">
              <a:solidFill>
                <a:srgbClr val="000000"/>
              </a:solidFill>
            </a:endParaRPr>
          </a:p>
        </p:txBody>
      </p:sp>
    </p:spTree>
    <p:extLst>
      <p:ext uri="{BB962C8B-B14F-4D97-AF65-F5344CB8AC3E}">
        <p14:creationId xmlns:p14="http://schemas.microsoft.com/office/powerpoint/2010/main" val="42311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ím 6">
            <a:extLst>
              <a:ext uri="{FF2B5EF4-FFF2-40B4-BE49-F238E27FC236}">
                <a16:creationId xmlns:a16="http://schemas.microsoft.com/office/drawing/2014/main" id="{A3628459-C637-4911-B5BB-5E8398B9F25B}"/>
              </a:ext>
            </a:extLst>
          </p:cNvPr>
          <p:cNvSpPr>
            <a:spLocks noGrp="1"/>
          </p:cNvSpPr>
          <p:nvPr>
            <p:ph type="title"/>
          </p:nvPr>
        </p:nvSpPr>
        <p:spPr>
          <a:xfrm>
            <a:off x="489812" y="1285381"/>
            <a:ext cx="7533269" cy="868540"/>
          </a:xfrm>
        </p:spPr>
        <p:txBody>
          <a:bodyPr>
            <a:normAutofit/>
          </a:bodyPr>
          <a:lstStyle/>
          <a:p>
            <a:r>
              <a:rPr lang="hu-HU" sz="2400" dirty="0"/>
              <a:t>Hagyományos </a:t>
            </a:r>
            <a:r>
              <a:rPr lang="hu-HU" sz="2400" dirty="0" err="1"/>
              <a:t>vs</a:t>
            </a:r>
            <a:r>
              <a:rPr lang="hu-HU" sz="2400" dirty="0"/>
              <a:t>. modern gondolkodás – </a:t>
            </a:r>
            <a:r>
              <a:rPr lang="hu-HU" sz="2400" dirty="0">
                <a:solidFill>
                  <a:schemeClr val="accent1">
                    <a:lumMod val="75000"/>
                  </a:schemeClr>
                </a:solidFill>
              </a:rPr>
              <a:t>általános iskolások</a:t>
            </a:r>
          </a:p>
        </p:txBody>
      </p:sp>
      <p:sp>
        <p:nvSpPr>
          <p:cNvPr id="8" name="Tartalom helye 7">
            <a:extLst>
              <a:ext uri="{FF2B5EF4-FFF2-40B4-BE49-F238E27FC236}">
                <a16:creationId xmlns:a16="http://schemas.microsoft.com/office/drawing/2014/main" id="{FD36CE57-8F1F-4498-8472-32749106366C}"/>
              </a:ext>
            </a:extLst>
          </p:cNvPr>
          <p:cNvSpPr>
            <a:spLocks noGrp="1"/>
          </p:cNvSpPr>
          <p:nvPr>
            <p:ph idx="1"/>
          </p:nvPr>
        </p:nvSpPr>
        <p:spPr>
          <a:xfrm>
            <a:off x="489812" y="2153921"/>
            <a:ext cx="7533269" cy="4576935"/>
          </a:xfrm>
        </p:spPr>
        <p:txBody>
          <a:bodyPr>
            <a:normAutofit fontScale="92500" lnSpcReduction="20000"/>
          </a:bodyPr>
          <a:lstStyle/>
          <a:p>
            <a:r>
              <a:rPr lang="hu-HU" sz="1700" dirty="0"/>
              <a:t>Hagyományos</a:t>
            </a:r>
          </a:p>
          <a:p>
            <a:pPr lvl="1"/>
            <a:r>
              <a:rPr lang="hu-HU" sz="1700" dirty="0"/>
              <a:t>Romantikus kapcsolatok szülői ellenzése gyermekkorban </a:t>
            </a:r>
          </a:p>
          <a:p>
            <a:pPr marL="342900" lvl="1" indent="0">
              <a:buNone/>
            </a:pPr>
            <a:r>
              <a:rPr lang="hu-HU" sz="1700" dirty="0"/>
              <a:t>- </a:t>
            </a:r>
            <a:r>
              <a:rPr lang="en-US" sz="1700" dirty="0" err="1"/>
              <a:t>Nem</a:t>
            </a:r>
            <a:r>
              <a:rPr lang="en-US" sz="1700" dirty="0"/>
              <a:t> </a:t>
            </a:r>
            <a:r>
              <a:rPr lang="en-US" sz="1700" dirty="0" err="1"/>
              <a:t>tudom</a:t>
            </a:r>
            <a:r>
              <a:rPr lang="en-US" sz="1700" dirty="0"/>
              <a:t>, </a:t>
            </a:r>
            <a:r>
              <a:rPr lang="en-US" sz="1700" dirty="0" err="1"/>
              <a:t>hogy</a:t>
            </a:r>
            <a:r>
              <a:rPr lang="en-US" sz="1700" dirty="0"/>
              <a:t> a </a:t>
            </a:r>
            <a:r>
              <a:rPr lang="en-US" sz="1700" dirty="0" err="1"/>
              <a:t>külföldiek</a:t>
            </a:r>
            <a:r>
              <a:rPr lang="en-US" sz="1700" dirty="0"/>
              <a:t> [</a:t>
            </a:r>
            <a:r>
              <a:rPr lang="en-US" sz="1700" dirty="0" err="1"/>
              <a:t>magyarok</a:t>
            </a:r>
            <a:r>
              <a:rPr lang="en-US" sz="1700" dirty="0"/>
              <a:t>] </a:t>
            </a:r>
            <a:r>
              <a:rPr lang="en-US" sz="1700" dirty="0" err="1"/>
              <a:t>miért</a:t>
            </a:r>
            <a:r>
              <a:rPr lang="en-US" sz="1700" dirty="0"/>
              <a:t> </a:t>
            </a:r>
            <a:r>
              <a:rPr lang="en-US" sz="1700" dirty="0" err="1"/>
              <a:t>akarják</a:t>
            </a:r>
            <a:r>
              <a:rPr lang="en-US" sz="1700" dirty="0"/>
              <a:t>, </a:t>
            </a:r>
            <a:r>
              <a:rPr lang="en-US" sz="1700" dirty="0" err="1"/>
              <a:t>hogy</a:t>
            </a:r>
            <a:r>
              <a:rPr lang="en-US" sz="1700" dirty="0"/>
              <a:t> </a:t>
            </a:r>
            <a:r>
              <a:rPr lang="en-US" sz="1700" dirty="0" err="1"/>
              <a:t>ilyeneket</a:t>
            </a:r>
            <a:r>
              <a:rPr lang="en-US" sz="1700" dirty="0"/>
              <a:t> </a:t>
            </a:r>
            <a:r>
              <a:rPr lang="en-US" sz="1700" dirty="0" err="1"/>
              <a:t>írjak</a:t>
            </a:r>
            <a:r>
              <a:rPr lang="en-US" sz="1700" dirty="0"/>
              <a:t>? Az </a:t>
            </a:r>
            <a:r>
              <a:rPr lang="en-US" sz="1700" dirty="0" err="1"/>
              <a:t>osztályunkban</a:t>
            </a:r>
            <a:r>
              <a:rPr lang="en-US" sz="1700" dirty="0"/>
              <a:t> a </a:t>
            </a:r>
            <a:r>
              <a:rPr lang="en-US" sz="1700" dirty="0" err="1"/>
              <a:t>lányok</a:t>
            </a:r>
            <a:r>
              <a:rPr lang="en-US" sz="1700" dirty="0"/>
              <a:t> </a:t>
            </a:r>
            <a:r>
              <a:rPr lang="en-US" sz="1700" dirty="0" err="1"/>
              <a:t>azt</a:t>
            </a:r>
            <a:r>
              <a:rPr lang="en-US" sz="1700" dirty="0"/>
              <a:t> </a:t>
            </a:r>
            <a:r>
              <a:rPr lang="en-US" sz="1700" dirty="0" err="1"/>
              <a:t>mondták</a:t>
            </a:r>
            <a:r>
              <a:rPr lang="en-US" sz="1700" dirty="0"/>
              <a:t>, </a:t>
            </a:r>
            <a:r>
              <a:rPr lang="en-US" sz="1700" dirty="0" err="1"/>
              <a:t>hogy</a:t>
            </a:r>
            <a:r>
              <a:rPr lang="en-US" sz="1700" dirty="0"/>
              <a:t> </a:t>
            </a:r>
            <a:r>
              <a:rPr lang="en-US" sz="1700" dirty="0" err="1"/>
              <a:t>akit</a:t>
            </a:r>
            <a:r>
              <a:rPr lang="en-US" sz="1700" dirty="0"/>
              <a:t> </a:t>
            </a:r>
            <a:r>
              <a:rPr lang="en-US" sz="1700" dirty="0" err="1"/>
              <a:t>szeretünk</a:t>
            </a:r>
            <a:r>
              <a:rPr lang="en-US" sz="1700" dirty="0"/>
              <a:t>, </a:t>
            </a:r>
            <a:r>
              <a:rPr lang="en-US" sz="1700" dirty="0" err="1"/>
              <a:t>minden</a:t>
            </a:r>
            <a:r>
              <a:rPr lang="en-US" sz="1700" dirty="0"/>
              <a:t> nap le </a:t>
            </a:r>
            <a:r>
              <a:rPr lang="en-US" sz="1700" dirty="0" err="1"/>
              <a:t>kell</a:t>
            </a:r>
            <a:r>
              <a:rPr lang="en-US" sz="1700" dirty="0"/>
              <a:t> </a:t>
            </a:r>
            <a:r>
              <a:rPr lang="en-US" sz="1700" dirty="0" err="1"/>
              <a:t>írni</a:t>
            </a:r>
            <a:r>
              <a:rPr lang="en-US" sz="1700" dirty="0"/>
              <a:t> a </a:t>
            </a:r>
            <a:r>
              <a:rPr lang="en-US" sz="1700" dirty="0" err="1"/>
              <a:t>nevét</a:t>
            </a:r>
            <a:r>
              <a:rPr lang="en-US" sz="1700" dirty="0"/>
              <a:t>… </a:t>
            </a:r>
            <a:r>
              <a:rPr lang="en-US" sz="1700" dirty="0" err="1"/>
              <a:t>én</a:t>
            </a:r>
            <a:r>
              <a:rPr lang="en-US" sz="1700" dirty="0"/>
              <a:t> meg </a:t>
            </a:r>
            <a:r>
              <a:rPr lang="en-US" sz="1700" dirty="0" err="1"/>
              <a:t>nem</a:t>
            </a:r>
            <a:r>
              <a:rPr lang="en-US" sz="1700" dirty="0"/>
              <a:t> </a:t>
            </a:r>
            <a:r>
              <a:rPr lang="en-US" sz="1700" dirty="0" err="1"/>
              <a:t>írtam</a:t>
            </a:r>
            <a:r>
              <a:rPr lang="en-US" sz="1700" dirty="0"/>
              <a:t> le, </a:t>
            </a:r>
            <a:r>
              <a:rPr lang="en-US" sz="1700" dirty="0" err="1"/>
              <a:t>mert</a:t>
            </a:r>
            <a:r>
              <a:rPr lang="en-US" sz="1700" dirty="0"/>
              <a:t> </a:t>
            </a:r>
            <a:r>
              <a:rPr lang="en-US" sz="1700" dirty="0" err="1"/>
              <a:t>nincs</a:t>
            </a:r>
            <a:r>
              <a:rPr lang="en-US" sz="1700" dirty="0"/>
              <a:t> </a:t>
            </a:r>
            <a:r>
              <a:rPr lang="en-US" sz="1700" dirty="0" err="1"/>
              <a:t>szerelmem</a:t>
            </a:r>
            <a:r>
              <a:rPr lang="en-US" sz="1700" dirty="0"/>
              <a:t>, </a:t>
            </a:r>
            <a:r>
              <a:rPr lang="en-US" sz="1700" dirty="0" err="1"/>
              <a:t>és</a:t>
            </a:r>
            <a:r>
              <a:rPr lang="en-US" sz="1700" dirty="0"/>
              <a:t> </a:t>
            </a:r>
            <a:r>
              <a:rPr lang="en-US" sz="1700" dirty="0" err="1"/>
              <a:t>akkor</a:t>
            </a:r>
            <a:r>
              <a:rPr lang="en-US" sz="1700" dirty="0"/>
              <a:t> </a:t>
            </a:r>
            <a:r>
              <a:rPr lang="en-US" sz="1700" dirty="0" err="1"/>
              <a:t>azt</a:t>
            </a:r>
            <a:r>
              <a:rPr lang="en-US" sz="1700" dirty="0"/>
              <a:t> </a:t>
            </a:r>
            <a:r>
              <a:rPr lang="en-US" sz="1700" dirty="0" err="1"/>
              <a:t>mondták</a:t>
            </a:r>
            <a:r>
              <a:rPr lang="en-US" sz="1700" dirty="0"/>
              <a:t>, </a:t>
            </a:r>
            <a:r>
              <a:rPr lang="en-US" sz="1700" dirty="0" err="1"/>
              <a:t>aki</a:t>
            </a:r>
            <a:r>
              <a:rPr lang="en-US" sz="1700" dirty="0"/>
              <a:t> </a:t>
            </a:r>
            <a:r>
              <a:rPr lang="en-US" sz="1700" dirty="0" err="1"/>
              <a:t>nem</a:t>
            </a:r>
            <a:r>
              <a:rPr lang="en-US" sz="1700" dirty="0"/>
              <a:t> </a:t>
            </a:r>
            <a:r>
              <a:rPr lang="en-US" sz="1700" dirty="0" err="1"/>
              <a:t>ír</a:t>
            </a:r>
            <a:r>
              <a:rPr lang="en-US" sz="1700" dirty="0"/>
              <a:t> le </a:t>
            </a:r>
            <a:r>
              <a:rPr lang="en-US" sz="1700" dirty="0" err="1"/>
              <a:t>nevet</a:t>
            </a:r>
            <a:r>
              <a:rPr lang="en-US" sz="1700" dirty="0"/>
              <a:t>, </a:t>
            </a:r>
            <a:r>
              <a:rPr lang="en-US" sz="1700" dirty="0" err="1"/>
              <a:t>biztos</a:t>
            </a:r>
            <a:r>
              <a:rPr lang="en-US" sz="1700" dirty="0"/>
              <a:t> </a:t>
            </a:r>
            <a:r>
              <a:rPr lang="en-US" sz="1700" dirty="0" err="1"/>
              <a:t>azért</a:t>
            </a:r>
            <a:r>
              <a:rPr lang="en-US" sz="1700" dirty="0"/>
              <a:t>, </a:t>
            </a:r>
            <a:r>
              <a:rPr lang="en-US" sz="1700" dirty="0" err="1"/>
              <a:t>mert</a:t>
            </a:r>
            <a:r>
              <a:rPr lang="en-US" sz="1700" dirty="0"/>
              <a:t> </a:t>
            </a:r>
            <a:r>
              <a:rPr lang="en-US" sz="1700" dirty="0" err="1"/>
              <a:t>egy</a:t>
            </a:r>
            <a:r>
              <a:rPr lang="en-US" sz="1700" dirty="0"/>
              <a:t> </a:t>
            </a:r>
            <a:r>
              <a:rPr lang="en-US" sz="1700" dirty="0" err="1"/>
              <a:t>fiú</a:t>
            </a:r>
            <a:r>
              <a:rPr lang="en-US" sz="1700" dirty="0"/>
              <a:t> neve </a:t>
            </a:r>
            <a:r>
              <a:rPr lang="en-US" sz="1700" dirty="0" err="1"/>
              <a:t>lenne</a:t>
            </a:r>
            <a:r>
              <a:rPr lang="en-US" sz="1700" dirty="0"/>
              <a:t>.</a:t>
            </a:r>
          </a:p>
          <a:p>
            <a:pPr marL="342900" lvl="1" indent="0">
              <a:buNone/>
            </a:pPr>
            <a:r>
              <a:rPr lang="hu-HU" sz="1700" dirty="0"/>
              <a:t>- </a:t>
            </a:r>
            <a:r>
              <a:rPr lang="en-US" sz="1700" dirty="0" err="1"/>
              <a:t>Tessék</a:t>
            </a:r>
            <a:r>
              <a:rPr lang="en-US" sz="1700" dirty="0"/>
              <a:t>?</a:t>
            </a:r>
          </a:p>
          <a:p>
            <a:pPr marL="342900" lvl="1" indent="0">
              <a:buNone/>
            </a:pPr>
            <a:r>
              <a:rPr lang="hu-HU" sz="1700" dirty="0"/>
              <a:t>- </a:t>
            </a:r>
            <a:r>
              <a:rPr lang="en-US" sz="1700" dirty="0"/>
              <a:t>Ha </a:t>
            </a:r>
            <a:r>
              <a:rPr lang="en-US" sz="1700" dirty="0" err="1"/>
              <a:t>nem</a:t>
            </a:r>
            <a:r>
              <a:rPr lang="en-US" sz="1700" dirty="0"/>
              <a:t> </a:t>
            </a:r>
            <a:r>
              <a:rPr lang="en-US" sz="1700" dirty="0" err="1"/>
              <a:t>írod</a:t>
            </a:r>
            <a:r>
              <a:rPr lang="en-US" sz="1700" dirty="0"/>
              <a:t> le a </a:t>
            </a:r>
            <a:r>
              <a:rPr lang="en-US" sz="1700" dirty="0" err="1"/>
              <a:t>nevét</a:t>
            </a:r>
            <a:r>
              <a:rPr lang="en-US" sz="1700" dirty="0"/>
              <a:t>, </a:t>
            </a:r>
            <a:r>
              <a:rPr lang="en-US" sz="1700" dirty="0" err="1"/>
              <a:t>mondták</a:t>
            </a:r>
            <a:r>
              <a:rPr lang="en-US" sz="1700" dirty="0"/>
              <a:t> a </a:t>
            </a:r>
            <a:r>
              <a:rPr lang="en-US" sz="1700" dirty="0" err="1"/>
              <a:t>lányok</a:t>
            </a:r>
            <a:r>
              <a:rPr lang="en-US" sz="1700" dirty="0"/>
              <a:t>, </a:t>
            </a:r>
            <a:r>
              <a:rPr lang="en-US" sz="1700" dirty="0" err="1"/>
              <a:t>akkor</a:t>
            </a:r>
            <a:r>
              <a:rPr lang="en-US" sz="1700" dirty="0"/>
              <a:t> </a:t>
            </a:r>
            <a:r>
              <a:rPr lang="en-US" sz="1700" dirty="0" err="1"/>
              <a:t>az</a:t>
            </a:r>
            <a:r>
              <a:rPr lang="en-US" sz="1700" dirty="0"/>
              <a:t> </a:t>
            </a:r>
            <a:r>
              <a:rPr lang="en-US" sz="1700" dirty="0" err="1"/>
              <a:t>biztos</a:t>
            </a:r>
            <a:r>
              <a:rPr lang="en-US" sz="1700" dirty="0"/>
              <a:t> </a:t>
            </a:r>
            <a:r>
              <a:rPr lang="en-US" sz="1700" dirty="0" err="1"/>
              <a:t>fiú</a:t>
            </a:r>
            <a:r>
              <a:rPr lang="en-US" sz="1700" dirty="0"/>
              <a:t>… </a:t>
            </a:r>
            <a:r>
              <a:rPr lang="en-US" sz="1700" dirty="0" err="1"/>
              <a:t>én</a:t>
            </a:r>
            <a:r>
              <a:rPr lang="en-US" sz="1700" dirty="0"/>
              <a:t> meg </a:t>
            </a:r>
            <a:r>
              <a:rPr lang="en-US" sz="1700" dirty="0" err="1"/>
              <a:t>azt</a:t>
            </a:r>
            <a:r>
              <a:rPr lang="en-US" sz="1700" dirty="0"/>
              <a:t> </a:t>
            </a:r>
            <a:r>
              <a:rPr lang="en-US" sz="1700" dirty="0" err="1"/>
              <a:t>gondolom</a:t>
            </a:r>
            <a:r>
              <a:rPr lang="en-US" sz="1700" dirty="0"/>
              <a:t>, </a:t>
            </a:r>
            <a:r>
              <a:rPr lang="en-US" sz="1700" dirty="0" err="1"/>
              <a:t>hogy</a:t>
            </a:r>
            <a:r>
              <a:rPr lang="en-US" sz="1700" dirty="0"/>
              <a:t> ha </a:t>
            </a:r>
            <a:r>
              <a:rPr lang="en-US" sz="1700" dirty="0" err="1"/>
              <a:t>nincs</a:t>
            </a:r>
            <a:r>
              <a:rPr lang="en-US" sz="1700" dirty="0"/>
              <a:t> </a:t>
            </a:r>
            <a:r>
              <a:rPr lang="en-US" sz="1700" dirty="0" err="1"/>
              <a:t>szerelmem</a:t>
            </a:r>
            <a:r>
              <a:rPr lang="en-US" sz="1700" dirty="0"/>
              <a:t>, </a:t>
            </a:r>
            <a:r>
              <a:rPr lang="en-US" sz="1700" dirty="0" err="1"/>
              <a:t>akkor</a:t>
            </a:r>
            <a:r>
              <a:rPr lang="en-US" sz="1700" dirty="0"/>
              <a:t> mi van? </a:t>
            </a:r>
            <a:r>
              <a:rPr lang="en-US" sz="1700" dirty="0" err="1"/>
              <a:t>Nem</a:t>
            </a:r>
            <a:r>
              <a:rPr lang="en-US" sz="1700" dirty="0"/>
              <a:t> </a:t>
            </a:r>
            <a:r>
              <a:rPr lang="en-US" sz="1700" dirty="0" err="1"/>
              <a:t>ugyanúgy</a:t>
            </a:r>
            <a:r>
              <a:rPr lang="en-US" sz="1700" dirty="0"/>
              <a:t> </a:t>
            </a:r>
            <a:r>
              <a:rPr lang="en-US" sz="1700" dirty="0" err="1"/>
              <a:t>megy</a:t>
            </a:r>
            <a:r>
              <a:rPr lang="en-US" sz="1700" dirty="0"/>
              <a:t> </a:t>
            </a:r>
            <a:r>
              <a:rPr lang="en-US" sz="1700" dirty="0" err="1"/>
              <a:t>az</a:t>
            </a:r>
            <a:r>
              <a:rPr lang="en-US" sz="1700" dirty="0"/>
              <a:t> </a:t>
            </a:r>
            <a:r>
              <a:rPr lang="en-US" sz="1700" dirty="0" err="1"/>
              <a:t>életem</a:t>
            </a:r>
            <a:r>
              <a:rPr lang="en-US" sz="1700" dirty="0"/>
              <a:t> </a:t>
            </a:r>
            <a:r>
              <a:rPr lang="en-US" sz="1700" dirty="0" err="1"/>
              <a:t>tovább</a:t>
            </a:r>
            <a:r>
              <a:rPr lang="en-US" sz="1700" dirty="0"/>
              <a:t>? … </a:t>
            </a:r>
            <a:r>
              <a:rPr lang="en-US" sz="1700" dirty="0" err="1"/>
              <a:t>Mert</a:t>
            </a:r>
            <a:r>
              <a:rPr lang="en-US" sz="1700" dirty="0"/>
              <a:t> </a:t>
            </a:r>
            <a:r>
              <a:rPr lang="en-US" sz="1700" dirty="0" err="1"/>
              <a:t>Kínában</a:t>
            </a:r>
            <a:r>
              <a:rPr lang="en-US" sz="1700" dirty="0"/>
              <a:t> </a:t>
            </a:r>
            <a:r>
              <a:rPr lang="en-US" sz="1700" dirty="0" err="1"/>
              <a:t>nem</a:t>
            </a:r>
            <a:r>
              <a:rPr lang="en-US" sz="1700" dirty="0"/>
              <a:t> </a:t>
            </a:r>
            <a:r>
              <a:rPr lang="en-US" sz="1700" dirty="0" err="1"/>
              <a:t>engedik</a:t>
            </a:r>
            <a:r>
              <a:rPr lang="en-US" sz="1700" dirty="0"/>
              <a:t> </a:t>
            </a:r>
            <a:r>
              <a:rPr lang="en-US" sz="1700" dirty="0" err="1"/>
              <a:t>ilyen</a:t>
            </a:r>
            <a:r>
              <a:rPr lang="en-US" sz="1700" dirty="0"/>
              <a:t> </a:t>
            </a:r>
            <a:r>
              <a:rPr lang="en-US" sz="1700" dirty="0" err="1"/>
              <a:t>korán</a:t>
            </a:r>
            <a:r>
              <a:rPr lang="en-US" sz="1700" dirty="0"/>
              <a:t> a </a:t>
            </a:r>
            <a:r>
              <a:rPr lang="en-US" sz="1700" dirty="0" err="1"/>
              <a:t>szerelmi</a:t>
            </a:r>
            <a:r>
              <a:rPr lang="en-US" sz="1700" dirty="0"/>
              <a:t> </a:t>
            </a:r>
            <a:r>
              <a:rPr lang="en-US" sz="1700" dirty="0" err="1"/>
              <a:t>kapcsolatokat</a:t>
            </a:r>
            <a:r>
              <a:rPr lang="en-US" sz="1700" dirty="0"/>
              <a:t>. </a:t>
            </a:r>
            <a:endParaRPr lang="hu-HU" sz="1700" dirty="0"/>
          </a:p>
          <a:p>
            <a:pPr marL="342900" lvl="1" indent="0">
              <a:buNone/>
            </a:pPr>
            <a:r>
              <a:rPr lang="hu-HU" sz="1700" dirty="0"/>
              <a:t>-----------------------------------------------------</a:t>
            </a:r>
          </a:p>
          <a:p>
            <a:pPr marL="342900" lvl="1" indent="0">
              <a:buNone/>
            </a:pPr>
            <a:r>
              <a:rPr lang="hu-HU" sz="1700" dirty="0"/>
              <a:t>- </a:t>
            </a:r>
            <a:r>
              <a:rPr lang="en-US" sz="1700" dirty="0" err="1"/>
              <a:t>Tudtam</a:t>
            </a:r>
            <a:r>
              <a:rPr lang="en-US" sz="1700" dirty="0"/>
              <a:t>, </a:t>
            </a:r>
            <a:r>
              <a:rPr lang="en-US" sz="1700" dirty="0" err="1"/>
              <a:t>hogy</a:t>
            </a:r>
            <a:r>
              <a:rPr lang="en-US" sz="1700" dirty="0"/>
              <a:t> </a:t>
            </a:r>
            <a:r>
              <a:rPr lang="en-US" sz="1700" dirty="0" err="1"/>
              <a:t>rosszat</a:t>
            </a:r>
            <a:r>
              <a:rPr lang="en-US" sz="1700" dirty="0"/>
              <a:t> </a:t>
            </a:r>
            <a:r>
              <a:rPr lang="en-US" sz="1700" dirty="0" err="1"/>
              <a:t>tettem</a:t>
            </a:r>
            <a:r>
              <a:rPr lang="en-US" sz="1700" dirty="0"/>
              <a:t>…</a:t>
            </a:r>
            <a:endParaRPr lang="hu-HU" sz="1700" dirty="0"/>
          </a:p>
          <a:p>
            <a:pPr marL="342900" lvl="1" indent="0">
              <a:buNone/>
            </a:pPr>
            <a:r>
              <a:rPr lang="hu-HU" sz="1700" dirty="0"/>
              <a:t>- </a:t>
            </a:r>
            <a:r>
              <a:rPr lang="en-US" sz="1700" dirty="0" err="1"/>
              <a:t>Rosszat</a:t>
            </a:r>
            <a:r>
              <a:rPr lang="en-US" sz="1700" dirty="0"/>
              <a:t>?</a:t>
            </a:r>
            <a:endParaRPr lang="hu-HU" sz="1700" dirty="0"/>
          </a:p>
          <a:p>
            <a:pPr marL="342900" lvl="1" indent="0">
              <a:buNone/>
            </a:pPr>
            <a:r>
              <a:rPr lang="hu-HU" sz="1700" dirty="0"/>
              <a:t>- </a:t>
            </a:r>
            <a:r>
              <a:rPr lang="en-US" sz="1700" dirty="0" err="1"/>
              <a:t>Igen</a:t>
            </a:r>
            <a:r>
              <a:rPr lang="en-US" sz="1700" dirty="0"/>
              <a:t>, </a:t>
            </a:r>
            <a:r>
              <a:rPr lang="en-US" sz="1700" dirty="0" err="1"/>
              <a:t>mert</a:t>
            </a:r>
            <a:r>
              <a:rPr lang="en-US" sz="1700" dirty="0"/>
              <a:t> </a:t>
            </a:r>
            <a:r>
              <a:rPr lang="en-US" sz="1700" dirty="0" err="1"/>
              <a:t>azt</a:t>
            </a:r>
            <a:r>
              <a:rPr lang="en-US" sz="1700" dirty="0"/>
              <a:t> </a:t>
            </a:r>
            <a:r>
              <a:rPr lang="en-US" sz="1700" dirty="0" err="1"/>
              <a:t>mondták</a:t>
            </a:r>
            <a:r>
              <a:rPr lang="en-US" sz="1700" dirty="0"/>
              <a:t>, </a:t>
            </a:r>
            <a:r>
              <a:rPr lang="en-US" sz="1700" dirty="0" err="1"/>
              <a:t>hogy</a:t>
            </a:r>
            <a:r>
              <a:rPr lang="en-US" sz="1700" dirty="0"/>
              <a:t> </a:t>
            </a:r>
            <a:r>
              <a:rPr lang="en-US" sz="1700" dirty="0" err="1"/>
              <a:t>ilyen</a:t>
            </a:r>
            <a:r>
              <a:rPr lang="en-US" sz="1700" dirty="0"/>
              <a:t> </a:t>
            </a:r>
            <a:r>
              <a:rPr lang="en-US" sz="1700" dirty="0" err="1"/>
              <a:t>kisgyereknek</a:t>
            </a:r>
            <a:r>
              <a:rPr lang="en-US" sz="1700" dirty="0"/>
              <a:t> </a:t>
            </a:r>
            <a:r>
              <a:rPr lang="en-US" sz="1700" dirty="0" err="1"/>
              <a:t>még</a:t>
            </a:r>
            <a:r>
              <a:rPr lang="en-US" sz="1700" dirty="0"/>
              <a:t> </a:t>
            </a:r>
            <a:r>
              <a:rPr lang="en-US" sz="1700" dirty="0" err="1"/>
              <a:t>nem</a:t>
            </a:r>
            <a:r>
              <a:rPr lang="en-US" sz="1700" dirty="0"/>
              <a:t> </a:t>
            </a:r>
            <a:r>
              <a:rPr lang="en-US" sz="1700" dirty="0" err="1"/>
              <a:t>kell</a:t>
            </a:r>
            <a:r>
              <a:rPr lang="en-US" sz="1700" dirty="0"/>
              <a:t> </a:t>
            </a:r>
            <a:r>
              <a:rPr lang="en-US" sz="1700" dirty="0" err="1"/>
              <a:t>ilyesmivel</a:t>
            </a:r>
            <a:r>
              <a:rPr lang="en-US" sz="1700" dirty="0"/>
              <a:t> </a:t>
            </a:r>
            <a:r>
              <a:rPr lang="en-US" sz="1700" dirty="0" err="1"/>
              <a:t>foglalkoznia</a:t>
            </a:r>
            <a:r>
              <a:rPr lang="en-US" sz="1700" dirty="0"/>
              <a:t>, a </a:t>
            </a:r>
            <a:r>
              <a:rPr lang="en-US" sz="1700" dirty="0" err="1"/>
              <a:t>tanulásra</a:t>
            </a:r>
            <a:r>
              <a:rPr lang="en-US" sz="1700" dirty="0"/>
              <a:t> </a:t>
            </a:r>
            <a:r>
              <a:rPr lang="en-US" sz="1700" dirty="0" err="1"/>
              <a:t>kell</a:t>
            </a:r>
            <a:r>
              <a:rPr lang="en-US" sz="1700" dirty="0"/>
              <a:t> </a:t>
            </a:r>
            <a:r>
              <a:rPr lang="en-US" sz="1700" dirty="0" err="1"/>
              <a:t>minden</a:t>
            </a:r>
            <a:r>
              <a:rPr lang="en-US" sz="1700" dirty="0"/>
              <a:t> </a:t>
            </a:r>
            <a:r>
              <a:rPr lang="en-US" sz="1700" dirty="0" err="1"/>
              <a:t>erejével</a:t>
            </a:r>
            <a:r>
              <a:rPr lang="en-US" sz="1700" dirty="0"/>
              <a:t> </a:t>
            </a:r>
            <a:r>
              <a:rPr lang="en-US" sz="1700" dirty="0" err="1"/>
              <a:t>koncentrálni</a:t>
            </a:r>
            <a:r>
              <a:rPr lang="en-US" sz="1700" dirty="0"/>
              <a:t>.</a:t>
            </a:r>
            <a:r>
              <a:rPr lang="hu-HU" sz="1700" dirty="0"/>
              <a:t>” </a:t>
            </a:r>
          </a:p>
          <a:p>
            <a:r>
              <a:rPr lang="hu-HU" sz="1700" dirty="0"/>
              <a:t>Modern</a:t>
            </a:r>
          </a:p>
          <a:p>
            <a:pPr lvl="1"/>
            <a:r>
              <a:rPr lang="hu-HU" sz="1700" dirty="0"/>
              <a:t>Gyermek hála (</a:t>
            </a:r>
            <a:r>
              <a:rPr lang="hu-HU" sz="1700" dirty="0" err="1"/>
              <a:t>filial</a:t>
            </a:r>
            <a:r>
              <a:rPr lang="hu-HU" sz="1700" dirty="0"/>
              <a:t> </a:t>
            </a:r>
            <a:r>
              <a:rPr lang="hu-HU" sz="1700" dirty="0" err="1"/>
              <a:t>piety</a:t>
            </a:r>
            <a:r>
              <a:rPr lang="hu-HU" sz="1700" dirty="0"/>
              <a:t>) „elengedése” </a:t>
            </a:r>
          </a:p>
          <a:p>
            <a:pPr marL="0" indent="0">
              <a:buNone/>
            </a:pPr>
            <a:r>
              <a:rPr lang="hu-HU" sz="1700" dirty="0"/>
              <a:t>	</a:t>
            </a:r>
            <a:r>
              <a:rPr lang="en-US" sz="1700" dirty="0"/>
              <a:t>„</a:t>
            </a:r>
            <a:r>
              <a:rPr lang="hu-HU" sz="1700" dirty="0"/>
              <a:t>Aztán ha lesz munkám, vagy férjhez megyek, és szeretnék elköltözni, akkor 	is nyugodtan elmehetek, ők</a:t>
            </a:r>
            <a:r>
              <a:rPr lang="en-US" sz="1700" dirty="0"/>
              <a:t> (a </a:t>
            </a:r>
            <a:r>
              <a:rPr lang="en-US" sz="1700" dirty="0" err="1"/>
              <a:t>szülei</a:t>
            </a:r>
            <a:r>
              <a:rPr lang="en-US" sz="1700" dirty="0"/>
              <a:t> – </a:t>
            </a:r>
            <a:r>
              <a:rPr lang="en-US" sz="1700" dirty="0" err="1"/>
              <a:t>szerk</a:t>
            </a:r>
            <a:r>
              <a:rPr lang="en-US" sz="1700" dirty="0"/>
              <a:t>.)</a:t>
            </a:r>
            <a:r>
              <a:rPr lang="hu-HU" sz="1700" dirty="0"/>
              <a:t> nem fogják tőlem követelni, hogy 	fizessem a megélhetési költségeiket.</a:t>
            </a:r>
            <a:r>
              <a:rPr lang="en-US" sz="1700" dirty="0"/>
              <a:t>”</a:t>
            </a:r>
            <a:endParaRPr lang="hu-HU" sz="1700" dirty="0"/>
          </a:p>
          <a:p>
            <a:pPr lvl="1"/>
            <a:endParaRPr lang="hu-HU" dirty="0"/>
          </a:p>
        </p:txBody>
      </p:sp>
    </p:spTree>
    <p:extLst>
      <p:ext uri="{BB962C8B-B14F-4D97-AF65-F5344CB8AC3E}">
        <p14:creationId xmlns:p14="http://schemas.microsoft.com/office/powerpoint/2010/main" val="323116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75991E2-7D95-42A0-B0A1-9B7C0DFC4C3D}"/>
              </a:ext>
            </a:extLst>
          </p:cNvPr>
          <p:cNvSpPr>
            <a:spLocks noGrp="1"/>
          </p:cNvSpPr>
          <p:nvPr>
            <p:ph type="title"/>
          </p:nvPr>
        </p:nvSpPr>
        <p:spPr>
          <a:xfrm>
            <a:off x="489812" y="1285380"/>
            <a:ext cx="7533269" cy="730233"/>
          </a:xfrm>
        </p:spPr>
        <p:txBody>
          <a:bodyPr>
            <a:normAutofit fontScale="90000"/>
          </a:bodyPr>
          <a:lstStyle/>
          <a:p>
            <a:r>
              <a:rPr lang="hu-HU" dirty="0"/>
              <a:t>Párkapcsolattal, családdal, házassággal kapcsolatos elképzelések –</a:t>
            </a:r>
            <a:r>
              <a:rPr lang="hu-HU" b="1" dirty="0"/>
              <a:t> </a:t>
            </a:r>
            <a:r>
              <a:rPr lang="hu-HU" b="1" dirty="0">
                <a:solidFill>
                  <a:schemeClr val="accent6"/>
                </a:solidFill>
              </a:rPr>
              <a:t>középiskolások</a:t>
            </a:r>
          </a:p>
        </p:txBody>
      </p:sp>
      <p:sp>
        <p:nvSpPr>
          <p:cNvPr id="3" name="Tartalom helye 2">
            <a:extLst>
              <a:ext uri="{FF2B5EF4-FFF2-40B4-BE49-F238E27FC236}">
                <a16:creationId xmlns:a16="http://schemas.microsoft.com/office/drawing/2014/main" id="{4D187D3D-411A-458E-B413-6818D0E2D65D}"/>
              </a:ext>
            </a:extLst>
          </p:cNvPr>
          <p:cNvSpPr>
            <a:spLocks noGrp="1"/>
          </p:cNvSpPr>
          <p:nvPr>
            <p:ph idx="1"/>
          </p:nvPr>
        </p:nvSpPr>
        <p:spPr>
          <a:xfrm>
            <a:off x="489812" y="2182761"/>
            <a:ext cx="7651298" cy="4404851"/>
          </a:xfrm>
        </p:spPr>
        <p:txBody>
          <a:bodyPr>
            <a:normAutofit fontScale="92500" lnSpcReduction="10000"/>
          </a:bodyPr>
          <a:lstStyle/>
          <a:p>
            <a:r>
              <a:rPr lang="hu-HU" sz="1800" b="0" i="0" u="none" strike="noStrike" baseline="0" dirty="0">
                <a:solidFill>
                  <a:srgbClr val="000000"/>
                </a:solidFill>
              </a:rPr>
              <a:t>A középiskolás résztvevők arányaiban jóval többen (12 főből 9-en), és részletesebben beszélnek a párkapcsolat, házasság, családalapítás kérdéseiről.</a:t>
            </a:r>
          </a:p>
          <a:p>
            <a:r>
              <a:rPr lang="hu-HU" sz="1800" b="0" i="0" u="none" strike="noStrike" baseline="0" dirty="0">
                <a:solidFill>
                  <a:srgbClr val="000000"/>
                </a:solidFill>
              </a:rPr>
              <a:t>A többség (9 főből 7 fő) a házasságot egyértelműen a jövője részének látja, hasonlóan az általános iskolások </a:t>
            </a:r>
            <a:r>
              <a:rPr lang="hu-HU" sz="1800" b="0" i="0" u="none" strike="noStrike" baseline="0" dirty="0"/>
              <a:t>válaszaihoz, legtöbben a tanulmányok, munka, majd házasság sorrendjét tervezik életükben</a:t>
            </a:r>
          </a:p>
          <a:p>
            <a:r>
              <a:rPr lang="hu-HU" sz="1800" dirty="0"/>
              <a:t>Kritikai hangok is megjelennek</a:t>
            </a:r>
          </a:p>
          <a:p>
            <a:pPr lvl="1"/>
            <a:r>
              <a:rPr lang="hu-HU" sz="1700" b="0" i="0" u="none" strike="noStrike" baseline="0" dirty="0"/>
              <a:t>Házassággal kapcsolatos kritikák (2 fő)</a:t>
            </a:r>
          </a:p>
          <a:p>
            <a:pPr lvl="2"/>
            <a:r>
              <a:rPr lang="hu-HU" sz="1700" b="0" i="0" u="none" strike="noStrike" baseline="0" dirty="0">
                <a:solidFill>
                  <a:srgbClr val="000000"/>
                </a:solidFill>
              </a:rPr>
              <a:t>nők leterheltsége, vagyon </a:t>
            </a:r>
            <a:r>
              <a:rPr lang="hu-HU" sz="1700" b="0" i="0" u="none" strike="noStrike" baseline="0" dirty="0" err="1">
                <a:solidFill>
                  <a:srgbClr val="000000"/>
                </a:solidFill>
              </a:rPr>
              <a:t>feleződése</a:t>
            </a:r>
            <a:r>
              <a:rPr lang="hu-HU" sz="1700" b="0" i="0" u="none" strike="noStrike" baseline="0" dirty="0">
                <a:solidFill>
                  <a:srgbClr val="000000"/>
                </a:solidFill>
              </a:rPr>
              <a:t> válás esetén</a:t>
            </a:r>
          </a:p>
          <a:p>
            <a:pPr lvl="2"/>
            <a:r>
              <a:rPr lang="hu-HU" sz="1700" dirty="0">
                <a:solidFill>
                  <a:srgbClr val="000000"/>
                </a:solidFill>
              </a:rPr>
              <a:t>házasság helyett </a:t>
            </a:r>
            <a:r>
              <a:rPr lang="hu-HU" sz="1700" b="0" i="0" u="none" strike="noStrike" baseline="0" dirty="0">
                <a:solidFill>
                  <a:srgbClr val="000000"/>
                </a:solidFill>
              </a:rPr>
              <a:t>nők függetlenségének, szabadságának pozitív értéke hangsúlyozott </a:t>
            </a:r>
            <a:endParaRPr lang="hu-HU" sz="1700" b="0" i="0" u="none" strike="noStrike" baseline="0" dirty="0"/>
          </a:p>
          <a:p>
            <a:pPr lvl="1"/>
            <a:r>
              <a:rPr lang="hu-HU" sz="1700" dirty="0"/>
              <a:t>Gyermekvállalással kapcsolatos kritikák, dilemmák (5 fő)</a:t>
            </a:r>
          </a:p>
          <a:p>
            <a:pPr lvl="2"/>
            <a:r>
              <a:rPr lang="hu-HU" sz="1700" b="0" i="0" u="none" strike="noStrike" baseline="0" dirty="0">
                <a:solidFill>
                  <a:srgbClr val="000000"/>
                </a:solidFill>
              </a:rPr>
              <a:t>a gyermekvállalás időpontja (jobb később), a szülés nehézségei, anyagi kötelezettségek, pszichológiai nehézségek (gyerekek fárasztóak, </a:t>
            </a:r>
            <a:r>
              <a:rPr lang="hu-HU" sz="1700" b="0" i="1" u="none" strike="noStrike" baseline="0" dirty="0">
                <a:solidFill>
                  <a:srgbClr val="000000"/>
                </a:solidFill>
              </a:rPr>
              <a:t>„az ember agyára mennek”)</a:t>
            </a:r>
            <a:endParaRPr lang="hu-HU" sz="1500" dirty="0"/>
          </a:p>
          <a:p>
            <a:r>
              <a:rPr lang="hu-HU" sz="1800" dirty="0"/>
              <a:t>Kulturális aspektusok </a:t>
            </a:r>
          </a:p>
          <a:p>
            <a:pPr lvl="1"/>
            <a:r>
              <a:rPr lang="hu-HU" sz="1500" dirty="0"/>
              <a:t>Az egyik résztvevő percepciójában a gyermekvállalás Európában később valósul meg</a:t>
            </a:r>
          </a:p>
          <a:p>
            <a:pPr lvl="1"/>
            <a:r>
              <a:rPr lang="hu-HU" sz="1500" dirty="0"/>
              <a:t>Interkulturális kapcsolatra való nyitottság (3 fő)</a:t>
            </a:r>
          </a:p>
        </p:txBody>
      </p:sp>
    </p:spTree>
    <p:extLst>
      <p:ext uri="{BB962C8B-B14F-4D97-AF65-F5344CB8AC3E}">
        <p14:creationId xmlns:p14="http://schemas.microsoft.com/office/powerpoint/2010/main" val="3442412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20A1D41-849C-46B6-9FEA-92358F43C264}"/>
              </a:ext>
            </a:extLst>
          </p:cNvPr>
          <p:cNvSpPr>
            <a:spLocks noGrp="1"/>
          </p:cNvSpPr>
          <p:nvPr>
            <p:ph type="title"/>
          </p:nvPr>
        </p:nvSpPr>
        <p:spPr>
          <a:xfrm>
            <a:off x="489812" y="1285380"/>
            <a:ext cx="7533269" cy="749897"/>
          </a:xfrm>
        </p:spPr>
        <p:txBody>
          <a:bodyPr/>
          <a:lstStyle/>
          <a:p>
            <a:r>
              <a:rPr lang="hu-HU" dirty="0"/>
              <a:t>Interjúrészletek - </a:t>
            </a:r>
            <a:r>
              <a:rPr lang="hu-HU" dirty="0">
                <a:solidFill>
                  <a:schemeClr val="accent6"/>
                </a:solidFill>
              </a:rPr>
              <a:t>középiskolások</a:t>
            </a:r>
          </a:p>
        </p:txBody>
      </p:sp>
      <p:sp>
        <p:nvSpPr>
          <p:cNvPr id="3" name="Tartalom helye 2">
            <a:extLst>
              <a:ext uri="{FF2B5EF4-FFF2-40B4-BE49-F238E27FC236}">
                <a16:creationId xmlns:a16="http://schemas.microsoft.com/office/drawing/2014/main" id="{D47E9CAA-5691-4629-AB66-41285D768D0C}"/>
              </a:ext>
            </a:extLst>
          </p:cNvPr>
          <p:cNvSpPr>
            <a:spLocks noGrp="1"/>
          </p:cNvSpPr>
          <p:nvPr>
            <p:ph idx="1"/>
          </p:nvPr>
        </p:nvSpPr>
        <p:spPr>
          <a:xfrm>
            <a:off x="489812" y="2035278"/>
            <a:ext cx="7533269" cy="4167436"/>
          </a:xfrm>
        </p:spPr>
        <p:txBody>
          <a:bodyPr/>
          <a:lstStyle/>
          <a:p>
            <a:r>
              <a:rPr lang="hu-HU" dirty="0"/>
              <a:t>Gyermekvállalás időpontjának kulturális különbségei: </a:t>
            </a:r>
          </a:p>
          <a:p>
            <a:pPr marL="0" indent="0">
              <a:buNone/>
            </a:pPr>
            <a:r>
              <a:rPr lang="hu-HU" sz="1800" b="0" i="1" u="none" strike="noStrike" baseline="0" dirty="0">
                <a:solidFill>
                  <a:srgbClr val="000000"/>
                </a:solidFill>
              </a:rPr>
              <a:t>„Itt házasodunk. És, amikor 28 vagyok és … </a:t>
            </a:r>
            <a:r>
              <a:rPr lang="hu-HU" sz="1800" dirty="0">
                <a:solidFill>
                  <a:srgbClr val="000000"/>
                </a:solidFill>
              </a:rPr>
              <a:t>{…} </a:t>
            </a:r>
            <a:r>
              <a:rPr lang="hu-HU" sz="1800" b="0" i="1" u="none" strike="noStrike" baseline="0" dirty="0">
                <a:solidFill>
                  <a:srgbClr val="000000"/>
                </a:solidFill>
              </a:rPr>
              <a:t>Remélem, hogy van gyerekem, de szerintem ez túl gyors és szerintem ez Európában, hát ö, a </a:t>
            </a:r>
            <a:r>
              <a:rPr lang="hu-HU" sz="1800" b="0" i="1" u="none" strike="noStrike" baseline="0" dirty="0" err="1">
                <a:solidFill>
                  <a:srgbClr val="000000"/>
                </a:solidFill>
              </a:rPr>
              <a:t>a</a:t>
            </a:r>
            <a:r>
              <a:rPr lang="hu-HU" sz="1800" b="0" i="1" u="none" strike="noStrike" baseline="0" dirty="0">
                <a:solidFill>
                  <a:srgbClr val="000000"/>
                </a:solidFill>
              </a:rPr>
              <a:t> </a:t>
            </a:r>
            <a:r>
              <a:rPr lang="hu-HU" sz="1800" b="0" i="1" u="none" strike="noStrike" baseline="0" dirty="0" err="1">
                <a:solidFill>
                  <a:srgbClr val="000000"/>
                </a:solidFill>
              </a:rPr>
              <a:t>hölgyök</a:t>
            </a:r>
            <a:r>
              <a:rPr lang="hu-HU" sz="1800" b="0" i="1" u="none" strike="noStrike" baseline="0" dirty="0">
                <a:solidFill>
                  <a:srgbClr val="000000"/>
                </a:solidFill>
              </a:rPr>
              <a:t> nem nagyon szeretnek, hogy nagyon, ilyen korán ö szülni.” </a:t>
            </a:r>
            <a:r>
              <a:rPr lang="hu-HU" sz="1800" b="0" i="0" u="none" strike="noStrike" baseline="0" dirty="0">
                <a:solidFill>
                  <a:srgbClr val="000000"/>
                </a:solidFill>
              </a:rPr>
              <a:t>(16 éves kínai, középiskolás fiú) </a:t>
            </a:r>
            <a:endParaRPr lang="hu-HU" dirty="0"/>
          </a:p>
          <a:p>
            <a:r>
              <a:rPr lang="hu-HU" dirty="0"/>
              <a:t>Eltérő </a:t>
            </a:r>
            <a:r>
              <a:rPr lang="hu-HU" dirty="0" err="1"/>
              <a:t>etnokulturális</a:t>
            </a:r>
            <a:r>
              <a:rPr lang="hu-HU" dirty="0"/>
              <a:t> hátterű kapcsolatok percepciójának generációs különbségei: </a:t>
            </a:r>
          </a:p>
          <a:p>
            <a:pPr marL="0" indent="0">
              <a:buNone/>
            </a:pPr>
            <a:r>
              <a:rPr lang="hu-HU" sz="1800" b="0" i="1" u="none" strike="noStrike" baseline="0" dirty="0">
                <a:solidFill>
                  <a:srgbClr val="000000"/>
                </a:solidFill>
              </a:rPr>
              <a:t>„Igazából külföldi is itt lehet, csak szerintem a nagyszüleim nem engednek…. mert a nagypapám nagyon olyan, </a:t>
            </a:r>
            <a:r>
              <a:rPr lang="hu-HU" sz="1800" b="0" i="1" u="none" strike="noStrike" baseline="0" dirty="0" err="1">
                <a:solidFill>
                  <a:srgbClr val="000000"/>
                </a:solidFill>
              </a:rPr>
              <a:t>há</a:t>
            </a:r>
            <a:r>
              <a:rPr lang="hu-HU" sz="1800" b="0" i="1" u="none" strike="noStrike" baseline="0" dirty="0">
                <a:solidFill>
                  <a:srgbClr val="000000"/>
                </a:solidFill>
              </a:rPr>
              <a:t>’, mindig azt mondja: a Kína a legjobb. Meg minden, de ez szerintem csak az ő gondolat.” </a:t>
            </a:r>
            <a:r>
              <a:rPr lang="hu-HU" sz="1800" b="0" i="0" u="none" strike="noStrike" baseline="0" dirty="0">
                <a:solidFill>
                  <a:srgbClr val="000000"/>
                </a:solidFill>
              </a:rPr>
              <a:t>(16 éves kínai, középiskolás lány) </a:t>
            </a:r>
            <a:endParaRPr lang="hu-HU" dirty="0"/>
          </a:p>
        </p:txBody>
      </p:sp>
    </p:spTree>
    <p:extLst>
      <p:ext uri="{BB962C8B-B14F-4D97-AF65-F5344CB8AC3E}">
        <p14:creationId xmlns:p14="http://schemas.microsoft.com/office/powerpoint/2010/main" val="2164079940"/>
      </p:ext>
    </p:extLst>
  </p:cSld>
  <p:clrMapOvr>
    <a:masterClrMapping/>
  </p:clrMapOvr>
</p:sld>
</file>

<file path=ppt/theme/theme1.xml><?xml version="1.0" encoding="utf-8"?>
<a:theme xmlns:a="http://schemas.openxmlformats.org/drawingml/2006/main" name="Egyéni tervezé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3568</TotalTime>
  <Words>3386</Words>
  <Application>Microsoft Office PowerPoint</Application>
  <PresentationFormat>Diavetítés a képernyőre (4:3 oldalarány)</PresentationFormat>
  <Paragraphs>192</Paragraphs>
  <Slides>21</Slides>
  <Notes>1</Notes>
  <HiddenSlides>0</HiddenSlides>
  <MMClips>0</MMClips>
  <ScaleCrop>false</ScaleCrop>
  <HeadingPairs>
    <vt:vector size="6" baseType="variant">
      <vt:variant>
        <vt:lpstr>Használt betűtípusok</vt:lpstr>
      </vt:variant>
      <vt:variant>
        <vt:i4>9</vt:i4>
      </vt:variant>
      <vt:variant>
        <vt:lpstr>Téma</vt:lpstr>
      </vt:variant>
      <vt:variant>
        <vt:i4>1</vt:i4>
      </vt:variant>
      <vt:variant>
        <vt:lpstr>Diacímek</vt:lpstr>
      </vt:variant>
      <vt:variant>
        <vt:i4>21</vt:i4>
      </vt:variant>
    </vt:vector>
  </HeadingPairs>
  <TitlesOfParts>
    <vt:vector size="31" baseType="lpstr">
      <vt:lpstr>Arial</vt:lpstr>
      <vt:lpstr>Calibri</vt:lpstr>
      <vt:lpstr>Calibri Light</vt:lpstr>
      <vt:lpstr>Fotogram</vt:lpstr>
      <vt:lpstr>Fotogram-Bold</vt:lpstr>
      <vt:lpstr>Helvetica Light</vt:lpstr>
      <vt:lpstr>Times New Roman</vt:lpstr>
      <vt:lpstr>TimesNewRomanPS</vt:lpstr>
      <vt:lpstr>TimesNewRomanPS-Italic</vt:lpstr>
      <vt:lpstr>Egyéni tervezés</vt:lpstr>
      <vt:lpstr>PowerPoint-bemutató</vt:lpstr>
      <vt:lpstr>Prezentáció témája </vt:lpstr>
      <vt:lpstr>Kínai migránsok – család, nemi szerepfelfogás</vt:lpstr>
      <vt:lpstr>Empirikus vizsgálat </vt:lpstr>
      <vt:lpstr>Párkapcsolattal, családdal, házassággal kapcsolatos elképzelések – általános iskolások </vt:lpstr>
      <vt:lpstr>Párkapcsolattal kapcsolatos vélemények – általános iskolások</vt:lpstr>
      <vt:lpstr>Hagyományos vs. modern gondolkodás – általános iskolások</vt:lpstr>
      <vt:lpstr>Párkapcsolattal, családdal, házassággal kapcsolatos elképzelések – középiskolások</vt:lpstr>
      <vt:lpstr>Interjúrészletek - középiskolások</vt:lpstr>
      <vt:lpstr>Párkapcsolattal, családdal, házassággal kapcsolatos elképzelések – fiatal felnőttek </vt:lpstr>
      <vt:lpstr>Interjúrészletek – fiatal felnőttek</vt:lpstr>
      <vt:lpstr>Interjúrészletek – fiatal felnőttek (II.)</vt:lpstr>
      <vt:lpstr>Interjúrészletek – fiatal felnőttek (III.)</vt:lpstr>
      <vt:lpstr>Eredmények összefoglalása </vt:lpstr>
      <vt:lpstr>Diszkusszió</vt:lpstr>
      <vt:lpstr>Változások a XX. században </vt:lpstr>
      <vt:lpstr>2000-es évek – házasság, párválasztás Kínában </vt:lpstr>
      <vt:lpstr>Hagyományos és nem hagyományos női életvezetés Kínában</vt:lpstr>
      <vt:lpstr>Irodalom </vt:lpstr>
      <vt:lpstr>Irodalom</vt:lpstr>
      <vt:lpstr>PowerPoint-bemutató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Gyakornok</dc:creator>
  <cp:lastModifiedBy>Borsfay Krisztina</cp:lastModifiedBy>
  <cp:revision>198</cp:revision>
  <dcterms:created xsi:type="dcterms:W3CDTF">2018-06-04T09:38:00Z</dcterms:created>
  <dcterms:modified xsi:type="dcterms:W3CDTF">2021-12-15T15:07:06Z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1033-10.2.0.7646</vt:lpwstr>
  </property>
</Properties>
</file>