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74" r:id="rId3"/>
    <p:sldId id="263" r:id="rId4"/>
    <p:sldId id="275" r:id="rId5"/>
    <p:sldId id="276" r:id="rId6"/>
    <p:sldId id="277" r:id="rId7"/>
    <p:sldId id="327" r:id="rId8"/>
    <p:sldId id="264" r:id="rId9"/>
    <p:sldId id="259" r:id="rId10"/>
    <p:sldId id="279" r:id="rId11"/>
    <p:sldId id="280" r:id="rId12"/>
    <p:sldId id="281" r:id="rId13"/>
    <p:sldId id="282" r:id="rId14"/>
    <p:sldId id="283" r:id="rId15"/>
    <p:sldId id="322" r:id="rId16"/>
    <p:sldId id="321" r:id="rId17"/>
    <p:sldId id="326" r:id="rId18"/>
    <p:sldId id="323" r:id="rId19"/>
    <p:sldId id="330" r:id="rId20"/>
    <p:sldId id="332" r:id="rId21"/>
    <p:sldId id="333" r:id="rId22"/>
    <p:sldId id="329" r:id="rId23"/>
    <p:sldId id="328" r:id="rId24"/>
    <p:sldId id="271" r:id="rId25"/>
    <p:sldId id="324" r:id="rId26"/>
    <p:sldId id="325" r:id="rId27"/>
    <p:sldId id="273" r:id="rId28"/>
    <p:sldId id="272" r:id="rId2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09" autoAdjust="0"/>
    <p:restoredTop sz="93228" autoAdjust="0"/>
  </p:normalViewPr>
  <p:slideViewPr>
    <p:cSldViewPr snapToGrid="0">
      <p:cViewPr varScale="1">
        <p:scale>
          <a:sx n="63" d="100"/>
          <a:sy n="63" d="100"/>
        </p:scale>
        <p:origin x="90"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650E74-D95A-44A4-9EDE-6C327C0E9366}" type="datetimeFigureOut">
              <a:rPr lang="hu-HU" smtClean="0"/>
              <a:t>2023. 03. 20.</a:t>
            </a:fld>
            <a:endParaRPr lang="hu-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DB034B-7FAC-4366-BFB5-7798CD33EC51}" type="slidenum">
              <a:rPr lang="hu-HU" smtClean="0"/>
              <a:t>‹#›</a:t>
            </a:fld>
            <a:endParaRPr lang="hu-HU"/>
          </a:p>
        </p:txBody>
      </p:sp>
    </p:spTree>
    <p:extLst>
      <p:ext uri="{BB962C8B-B14F-4D97-AF65-F5344CB8AC3E}">
        <p14:creationId xmlns:p14="http://schemas.microsoft.com/office/powerpoint/2010/main" val="235041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lang="hu-HU" sz="3200" dirty="0">
              <a:effectLst/>
              <a:ea typeface="Times New Roman" panose="02020603050405020304" pitchFamily="18" charset="0"/>
            </a:endParaRPr>
          </a:p>
          <a:p>
            <a:pPr algn="just"/>
            <a:r>
              <a:rPr lang="hu-HU" sz="3200" kern="150" baseline="30000" dirty="0">
                <a:effectLst/>
                <a:latin typeface="Times New Roman" panose="02020603050405020304" pitchFamily="18" charset="0"/>
                <a:ea typeface="SimSun" panose="02010600030101010101" pitchFamily="2" charset="-122"/>
                <a:cs typeface="Times New Roman" panose="02020603050405020304" pitchFamily="18" charset="0"/>
              </a:rPr>
              <a:t>Ebből nem következik, hogy az adott helyzetekre vonatkozó eltérő (pl. generációs) narratívák kirekesztődnek. Ellenkezőleg, párhuzamosan léteznek egymás mellett. Ugyanakkor vannak olyan határok, amelyeken belül egyes történetek legitimitást nyernek, mások pedig nem. És vannak olyan alapnarrat</a:t>
            </a:r>
            <a:r>
              <a:rPr lang="hu-HU" sz="3200" kern="150" baseline="30000" dirty="0">
                <a:effectLst/>
                <a:latin typeface="Cambria" panose="02040503050406030204" pitchFamily="18" charset="0"/>
                <a:ea typeface="SimSun" panose="02010600030101010101" pitchFamily="2" charset="-122"/>
                <a:cs typeface="Times New Roman" panose="02020603050405020304" pitchFamily="18" charset="0"/>
              </a:rPr>
              <a:t>í</a:t>
            </a:r>
            <a:r>
              <a:rPr lang="hu-HU" sz="3200" kern="150" baseline="30000" dirty="0">
                <a:effectLst/>
                <a:latin typeface="Times New Roman" panose="02020603050405020304" pitchFamily="18" charset="0"/>
                <a:ea typeface="SimSun" panose="02010600030101010101" pitchFamily="2" charset="-122"/>
                <a:cs typeface="Times New Roman" panose="02020603050405020304" pitchFamily="18" charset="0"/>
              </a:rPr>
              <a:t>vák (fő történetek), melyek másokat  elnyomnak. Pédául egy magát sikeresnek tartó  családban, az a történet, mely megkérdőjelezni a család előre jutását, nagy valószínűséggel bagatellizálódik és marginalizálódik.</a:t>
            </a:r>
            <a:endParaRPr lang="hu-HU" sz="3200" kern="150" baseline="30000" dirty="0">
              <a:effectLst/>
              <a:latin typeface="Times New Roman" panose="02020603050405020304" pitchFamily="18" charset="0"/>
              <a:ea typeface="SimSun" panose="02010600030101010101" pitchFamily="2" charset="-122"/>
              <a:cs typeface="Mangal" panose="02040503050203030202" pitchFamily="18" charset="0"/>
            </a:endParaRPr>
          </a:p>
          <a:p>
            <a:pPr marL="179705" indent="-179705"/>
            <a:br>
              <a:rPr lang="hu-HU" sz="3200" kern="150" baseline="300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hu-HU" sz="3200" kern="150" dirty="0">
              <a:effectLst/>
              <a:latin typeface="Times New Roman" panose="02020603050405020304" pitchFamily="18" charset="0"/>
              <a:ea typeface="SimSun" panose="02010600030101010101" pitchFamily="2" charset="-122"/>
              <a:cs typeface="Mangal" panose="02040503050203030202" pitchFamily="18" charset="0"/>
            </a:endParaRPr>
          </a:p>
          <a:p>
            <a:pPr algn="just"/>
            <a:r>
              <a:rPr lang="hu-HU" sz="2800" kern="150" dirty="0">
                <a:effectLst/>
                <a:latin typeface="Times New Roman" panose="02020603050405020304" pitchFamily="18" charset="0"/>
                <a:ea typeface="SimSun" panose="02010600030101010101" pitchFamily="2" charset="-122"/>
                <a:cs typeface="Times New Roman" panose="02020603050405020304" pitchFamily="18" charset="0"/>
              </a:rPr>
              <a:t>További kutatást igényel, de valószínű, hogy a családi logika traumatikus vagy nagyobb történeti-társadalami változások nyomán újrakonstruálódik, hogy az új helyzet értelmezésére alkalmassá váljon. Ha ez nem történik meg, a család a múltban „ragad”.</a:t>
            </a:r>
            <a:endParaRPr lang="hu-HU" sz="2800" kern="150" dirty="0">
              <a:effectLst/>
              <a:latin typeface="Times New Roman" panose="02020603050405020304" pitchFamily="18" charset="0"/>
              <a:ea typeface="SimSun" panose="02010600030101010101" pitchFamily="2" charset="-122"/>
              <a:cs typeface="Mangal" panose="02040503050203030202" pitchFamily="18" charset="0"/>
            </a:endParaRPr>
          </a:p>
          <a:p>
            <a:pPr marL="179705" indent="-179705"/>
            <a:br>
              <a:rPr lang="hu-HU" sz="2800" kern="150" baseline="300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hu-HU" sz="2800" kern="150" dirty="0">
              <a:effectLst/>
              <a:latin typeface="Times New Roman" panose="02020603050405020304" pitchFamily="18" charset="0"/>
              <a:ea typeface="SimSun" panose="02010600030101010101" pitchFamily="2" charset="-122"/>
              <a:cs typeface="Mangal" panose="02040503050203030202" pitchFamily="18" charset="0"/>
            </a:endParaRPr>
          </a:p>
          <a:p>
            <a:r>
              <a:rPr lang="hu-HU" sz="2800" kern="150" dirty="0">
                <a:effectLst/>
                <a:latin typeface="Times New Roman" panose="02020603050405020304" pitchFamily="18" charset="0"/>
                <a:ea typeface="SimSun" panose="02010600030101010101" pitchFamily="2" charset="-122"/>
                <a:cs typeface="Times New Roman" panose="02020603050405020304" pitchFamily="18" charset="0"/>
              </a:rPr>
              <a:t>Korlátozottan ugyan, de a genogram révén ebbe lehet betekinteni</a:t>
            </a:r>
            <a:r>
              <a:rPr lang="hu-HU" sz="2800" kern="150" dirty="0">
                <a:effectLst/>
                <a:latin typeface="Times New Roman" panose="02020603050405020304" pitchFamily="18" charset="0"/>
                <a:ea typeface="SimSun" panose="02010600030101010101" pitchFamily="2" charset="-122"/>
                <a:cs typeface="Mangal" panose="02040503050203030202" pitchFamily="18" charset="0"/>
              </a:rPr>
              <a:t>.</a:t>
            </a:r>
          </a:p>
          <a:p>
            <a:endParaRPr lang="hu-HU" dirty="0"/>
          </a:p>
        </p:txBody>
      </p:sp>
      <p:sp>
        <p:nvSpPr>
          <p:cNvPr id="4" name="Slide Number Placeholder 3"/>
          <p:cNvSpPr>
            <a:spLocks noGrp="1"/>
          </p:cNvSpPr>
          <p:nvPr>
            <p:ph type="sldNum" sz="quarter" idx="5"/>
          </p:nvPr>
        </p:nvSpPr>
        <p:spPr/>
        <p:txBody>
          <a:bodyPr/>
          <a:lstStyle/>
          <a:p>
            <a:fld id="{13DB034B-7FAC-4366-BFB5-7798CD33EC51}" type="slidenum">
              <a:rPr lang="hu-HU" smtClean="0"/>
              <a:t>12</a:t>
            </a:fld>
            <a:endParaRPr lang="hu-HU"/>
          </a:p>
        </p:txBody>
      </p:sp>
    </p:spTree>
    <p:extLst>
      <p:ext uri="{BB962C8B-B14F-4D97-AF65-F5344CB8AC3E}">
        <p14:creationId xmlns:p14="http://schemas.microsoft.com/office/powerpoint/2010/main" val="3643486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3DB034B-7FAC-4366-BFB5-7798CD33EC51}" type="slidenum">
              <a:rPr lang="hu-HU" smtClean="0"/>
              <a:t>14</a:t>
            </a:fld>
            <a:endParaRPr lang="hu-HU"/>
          </a:p>
        </p:txBody>
      </p:sp>
    </p:spTree>
    <p:extLst>
      <p:ext uri="{BB962C8B-B14F-4D97-AF65-F5344CB8AC3E}">
        <p14:creationId xmlns:p14="http://schemas.microsoft.com/office/powerpoint/2010/main" val="8810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Magda Valéria, Hanna</a:t>
            </a:r>
          </a:p>
        </p:txBody>
      </p:sp>
      <p:sp>
        <p:nvSpPr>
          <p:cNvPr id="4" name="Slide Number Placeholder 3"/>
          <p:cNvSpPr>
            <a:spLocks noGrp="1"/>
          </p:cNvSpPr>
          <p:nvPr>
            <p:ph type="sldNum" sz="quarter" idx="5"/>
          </p:nvPr>
        </p:nvSpPr>
        <p:spPr/>
        <p:txBody>
          <a:bodyPr/>
          <a:lstStyle/>
          <a:p>
            <a:fld id="{13DB034B-7FAC-4366-BFB5-7798CD33EC51}" type="slidenum">
              <a:rPr lang="hu-HU" smtClean="0"/>
              <a:t>23</a:t>
            </a:fld>
            <a:endParaRPr lang="hu-HU"/>
          </a:p>
        </p:txBody>
      </p:sp>
    </p:spTree>
    <p:extLst>
      <p:ext uri="{BB962C8B-B14F-4D97-AF65-F5344CB8AC3E}">
        <p14:creationId xmlns:p14="http://schemas.microsoft.com/office/powerpoint/2010/main" val="3335490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3/20/2023</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04339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3/20/2023</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260262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3/20/2023</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407358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3/20/2023</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2576863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3/20/2023</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900950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3/20/2023</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35430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3/20/2023</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69037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3/20/2023</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56071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3/20/2023</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232464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3/20/2023</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987888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3/20/2023</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62402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3/20/2023</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25698493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6F5F07B-A917-442C-82D5-5719737E9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marble with brown and aqua colors">
            <a:extLst>
              <a:ext uri="{FF2B5EF4-FFF2-40B4-BE49-F238E27FC236}">
                <a16:creationId xmlns:a16="http://schemas.microsoft.com/office/drawing/2014/main" id="{936D7AA7-D843-C327-56B3-2CA0FDFD061C}"/>
              </a:ext>
            </a:extLst>
          </p:cNvPr>
          <p:cNvPicPr>
            <a:picLocks noChangeAspect="1"/>
          </p:cNvPicPr>
          <p:nvPr/>
        </p:nvPicPr>
        <p:blipFill rotWithShape="1">
          <a:blip r:embed="rId2"/>
          <a:srcRect t="4492" b="16283"/>
          <a:stretch/>
        </p:blipFill>
        <p:spPr>
          <a:xfrm>
            <a:off x="-23514" y="-50070"/>
            <a:ext cx="12191962" cy="6857990"/>
          </a:xfrm>
          <a:prstGeom prst="rect">
            <a:avLst/>
          </a:prstGeom>
        </p:spPr>
      </p:pic>
      <p:sp>
        <p:nvSpPr>
          <p:cNvPr id="11" name="Rectangle 10">
            <a:extLst>
              <a:ext uri="{FF2B5EF4-FFF2-40B4-BE49-F238E27FC236}">
                <a16:creationId xmlns:a16="http://schemas.microsoft.com/office/drawing/2014/main" id="{B7E0C296-2B1B-4589-84EA-239D87849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175" y="2279176"/>
            <a:ext cx="5199894" cy="25856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99559E-E130-C0ED-9405-483D3D459F08}"/>
              </a:ext>
            </a:extLst>
          </p:cNvPr>
          <p:cNvSpPr>
            <a:spLocks noGrp="1"/>
          </p:cNvSpPr>
          <p:nvPr>
            <p:ph type="ctrTitle"/>
          </p:nvPr>
        </p:nvSpPr>
        <p:spPr>
          <a:xfrm>
            <a:off x="3473218" y="2279175"/>
            <a:ext cx="5263590" cy="1875907"/>
          </a:xfrm>
        </p:spPr>
        <p:txBody>
          <a:bodyPr>
            <a:normAutofit fontScale="90000"/>
          </a:bodyPr>
          <a:lstStyle/>
          <a:p>
            <a:r>
              <a:rPr lang="hu-HU" sz="4000" dirty="0"/>
              <a:t>Boreczky Ágnes</a:t>
            </a:r>
            <a:br>
              <a:rPr lang="hu-HU" sz="4000" dirty="0"/>
            </a:br>
            <a:r>
              <a:rPr lang="hu-HU" sz="4000" dirty="0"/>
              <a:t>A kiterjesztett szimbolikus család</a:t>
            </a:r>
          </a:p>
        </p:txBody>
      </p:sp>
      <p:sp>
        <p:nvSpPr>
          <p:cNvPr id="3" name="Subtitle 2">
            <a:extLst>
              <a:ext uri="{FF2B5EF4-FFF2-40B4-BE49-F238E27FC236}">
                <a16:creationId xmlns:a16="http://schemas.microsoft.com/office/drawing/2014/main" id="{EE27B14B-5468-1347-BB7A-3C3D0B727C4A}"/>
              </a:ext>
            </a:extLst>
          </p:cNvPr>
          <p:cNvSpPr>
            <a:spLocks noGrp="1"/>
          </p:cNvSpPr>
          <p:nvPr>
            <p:ph type="subTitle" idx="1"/>
          </p:nvPr>
        </p:nvSpPr>
        <p:spPr>
          <a:xfrm>
            <a:off x="3848670" y="4155083"/>
            <a:ext cx="4490112" cy="553395"/>
          </a:xfrm>
        </p:spPr>
        <p:txBody>
          <a:bodyPr>
            <a:normAutofit fontScale="85000" lnSpcReduction="20000"/>
          </a:bodyPr>
          <a:lstStyle/>
          <a:p>
            <a:r>
              <a:rPr lang="hu-HU" dirty="0"/>
              <a:t>Egy új családelmélet keretei</a:t>
            </a:r>
          </a:p>
        </p:txBody>
      </p:sp>
      <p:grpSp>
        <p:nvGrpSpPr>
          <p:cNvPr id="13" name="Group 12">
            <a:extLst>
              <a:ext uri="{FF2B5EF4-FFF2-40B4-BE49-F238E27FC236}">
                <a16:creationId xmlns:a16="http://schemas.microsoft.com/office/drawing/2014/main" id="{3CDD339A-0D5C-435F-B70C-6498DB974B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552" y="3022005"/>
            <a:ext cx="12161561" cy="1033163"/>
            <a:chOff x="23552" y="3022005"/>
            <a:chExt cx="12161561" cy="1033163"/>
          </a:xfrm>
        </p:grpSpPr>
        <p:sp>
          <p:nvSpPr>
            <p:cNvPr id="14" name="Freeform 6">
              <a:extLst>
                <a:ext uri="{FF2B5EF4-FFF2-40B4-BE49-F238E27FC236}">
                  <a16:creationId xmlns:a16="http://schemas.microsoft.com/office/drawing/2014/main" id="{21D7864D-9CC0-4345-A8ED-01EEC9C57B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33426" y="3820899"/>
              <a:ext cx="146874" cy="103369"/>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3">
              <a:extLst>
                <a:ext uri="{FF2B5EF4-FFF2-40B4-BE49-F238E27FC236}">
                  <a16:creationId xmlns:a16="http://schemas.microsoft.com/office/drawing/2014/main" id="{F9F23CAB-0676-4AC7-8CA8-7B5BF73E27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12632" y="3146103"/>
              <a:ext cx="143728" cy="146842"/>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5">
              <a:extLst>
                <a:ext uri="{FF2B5EF4-FFF2-40B4-BE49-F238E27FC236}">
                  <a16:creationId xmlns:a16="http://schemas.microsoft.com/office/drawing/2014/main" id="{EB1A7EF0-FD1E-4431-AA12-061658B276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58308" y="3186235"/>
              <a:ext cx="143728" cy="93707"/>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6">
              <a:extLst>
                <a:ext uri="{FF2B5EF4-FFF2-40B4-BE49-F238E27FC236}">
                  <a16:creationId xmlns:a16="http://schemas.microsoft.com/office/drawing/2014/main" id="{AAA8D351-4D5D-43CA-9EA3-3A209DBA7B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19141" y="3199239"/>
              <a:ext cx="155267" cy="132351"/>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7">
              <a:extLst>
                <a:ext uri="{FF2B5EF4-FFF2-40B4-BE49-F238E27FC236}">
                  <a16:creationId xmlns:a16="http://schemas.microsoft.com/office/drawing/2014/main" id="{AEB482CE-8502-400F-A587-CEA8BF6680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579147" y="3203103"/>
              <a:ext cx="186739" cy="140079"/>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69">
              <a:extLst>
                <a:ext uri="{FF2B5EF4-FFF2-40B4-BE49-F238E27FC236}">
                  <a16:creationId xmlns:a16="http://schemas.microsoft.com/office/drawing/2014/main" id="{B86FDE7E-057E-44EF-9209-38C5CD45C1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45413" y="3206968"/>
              <a:ext cx="171003" cy="132351"/>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0">
              <a:extLst>
                <a:ext uri="{FF2B5EF4-FFF2-40B4-BE49-F238E27FC236}">
                  <a16:creationId xmlns:a16="http://schemas.microsoft.com/office/drawing/2014/main" id="{9DAEC7B8-1258-418C-8918-40304A03F2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32571" y="3278457"/>
              <a:ext cx="155267" cy="89843"/>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1">
              <a:extLst>
                <a:ext uri="{FF2B5EF4-FFF2-40B4-BE49-F238E27FC236}">
                  <a16:creationId xmlns:a16="http://schemas.microsoft.com/office/drawing/2014/main" id="{7B3E59D7-9F28-4FEB-8725-3474C434C1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24344" y="3213730"/>
              <a:ext cx="155267" cy="107233"/>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2">
              <a:extLst>
                <a:ext uri="{FF2B5EF4-FFF2-40B4-BE49-F238E27FC236}">
                  <a16:creationId xmlns:a16="http://schemas.microsoft.com/office/drawing/2014/main" id="{FB6EF793-0487-49E6-ACD6-A61029C0A8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55774" y="3217593"/>
              <a:ext cx="155267" cy="107233"/>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3">
              <a:extLst>
                <a:ext uri="{FF2B5EF4-FFF2-40B4-BE49-F238E27FC236}">
                  <a16:creationId xmlns:a16="http://schemas.microsoft.com/office/drawing/2014/main" id="{98ABF759-8FA6-48D5-B872-D9CEECD39B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66180" y="3221457"/>
              <a:ext cx="143728" cy="99505"/>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74">
              <a:extLst>
                <a:ext uri="{FF2B5EF4-FFF2-40B4-BE49-F238E27FC236}">
                  <a16:creationId xmlns:a16="http://schemas.microsoft.com/office/drawing/2014/main" id="{DDB8BBFA-C9D7-4F60-A252-7ED1743E47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49313" y="3228221"/>
              <a:ext cx="162611" cy="142976"/>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85">
              <a:extLst>
                <a:ext uri="{FF2B5EF4-FFF2-40B4-BE49-F238E27FC236}">
                  <a16:creationId xmlns:a16="http://schemas.microsoft.com/office/drawing/2014/main" id="{A0FF6E41-0C56-4070-B2E2-2B584C5785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69669" y="3263964"/>
              <a:ext cx="151070" cy="114961"/>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7">
              <a:extLst>
                <a:ext uri="{FF2B5EF4-FFF2-40B4-BE49-F238E27FC236}">
                  <a16:creationId xmlns:a16="http://schemas.microsoft.com/office/drawing/2014/main" id="{BF2AC548-3795-4AF1-B887-1983F7F8A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25650" y="3278455"/>
              <a:ext cx="159463" cy="107233"/>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8">
              <a:extLst>
                <a:ext uri="{FF2B5EF4-FFF2-40B4-BE49-F238E27FC236}">
                  <a16:creationId xmlns:a16="http://schemas.microsoft.com/office/drawing/2014/main" id="{2BDFC7FA-5D85-4F31-B712-6E0C0D7B04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23043" y="3285217"/>
              <a:ext cx="7345" cy="77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94">
              <a:extLst>
                <a:ext uri="{FF2B5EF4-FFF2-40B4-BE49-F238E27FC236}">
                  <a16:creationId xmlns:a16="http://schemas.microsoft.com/office/drawing/2014/main" id="{DD1464FA-ADAE-4DB6-A9A6-A809763A36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50139" y="3580387"/>
              <a:ext cx="163660" cy="121724"/>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7">
              <a:extLst>
                <a:ext uri="{FF2B5EF4-FFF2-40B4-BE49-F238E27FC236}">
                  <a16:creationId xmlns:a16="http://schemas.microsoft.com/office/drawing/2014/main" id="{A247191C-2FEA-4AA3-9B1B-4F1602D26A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15064" y="3539291"/>
              <a:ext cx="225557" cy="143944"/>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8">
              <a:extLst>
                <a:ext uri="{FF2B5EF4-FFF2-40B4-BE49-F238E27FC236}">
                  <a16:creationId xmlns:a16="http://schemas.microsoft.com/office/drawing/2014/main" id="{92676367-B42C-46BC-BF52-A543723C22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1835" y="3539292"/>
              <a:ext cx="175200" cy="93707"/>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9">
              <a:extLst>
                <a:ext uri="{FF2B5EF4-FFF2-40B4-BE49-F238E27FC236}">
                  <a16:creationId xmlns:a16="http://schemas.microsoft.com/office/drawing/2014/main" id="{F96083BD-2E2F-43C1-B5B8-90A19ECB2F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20539" y="3539289"/>
              <a:ext cx="260178" cy="143944"/>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0">
              <a:extLst>
                <a:ext uri="{FF2B5EF4-FFF2-40B4-BE49-F238E27FC236}">
                  <a16:creationId xmlns:a16="http://schemas.microsoft.com/office/drawing/2014/main" id="{36D49EC8-F959-4206-9496-81C1FCE950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59800" y="3539291"/>
              <a:ext cx="152120" cy="111097"/>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01">
              <a:extLst>
                <a:ext uri="{FF2B5EF4-FFF2-40B4-BE49-F238E27FC236}">
                  <a16:creationId xmlns:a16="http://schemas.microsoft.com/office/drawing/2014/main" id="{0D1F9B54-5650-4ADE-8769-818D5AD39D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04341" y="3569721"/>
              <a:ext cx="163660" cy="96607"/>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2">
              <a:extLst>
                <a:ext uri="{FF2B5EF4-FFF2-40B4-BE49-F238E27FC236}">
                  <a16:creationId xmlns:a16="http://schemas.microsoft.com/office/drawing/2014/main" id="{1208F64B-D1E2-4308-A921-2791E4D902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59349" y="3594839"/>
              <a:ext cx="143728" cy="117858"/>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03">
              <a:extLst>
                <a:ext uri="{FF2B5EF4-FFF2-40B4-BE49-F238E27FC236}">
                  <a16:creationId xmlns:a16="http://schemas.microsoft.com/office/drawing/2014/main" id="{DD5592E3-A816-49FE-824E-AF5845C51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71682" y="3557646"/>
              <a:ext cx="166807" cy="121724"/>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13">
              <a:extLst>
                <a:ext uri="{FF2B5EF4-FFF2-40B4-BE49-F238E27FC236}">
                  <a16:creationId xmlns:a16="http://schemas.microsoft.com/office/drawing/2014/main" id="{048AF30C-3E40-4065-A7E2-A78D26B059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3811" y="3611744"/>
              <a:ext cx="11540" cy="10628"/>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15">
              <a:extLst>
                <a:ext uri="{FF2B5EF4-FFF2-40B4-BE49-F238E27FC236}">
                  <a16:creationId xmlns:a16="http://schemas.microsoft.com/office/drawing/2014/main" id="{F6E9CB87-8280-47D0-88C8-BAC285D5DE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8190" y="3618509"/>
              <a:ext cx="7345"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17">
              <a:extLst>
                <a:ext uri="{FF2B5EF4-FFF2-40B4-BE49-F238E27FC236}">
                  <a16:creationId xmlns:a16="http://schemas.microsoft.com/office/drawing/2014/main" id="{C126D247-0C11-4EAB-BE52-A4D807955C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45118" y="3633000"/>
              <a:ext cx="8392"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18">
              <a:extLst>
                <a:ext uri="{FF2B5EF4-FFF2-40B4-BE49-F238E27FC236}">
                  <a16:creationId xmlns:a16="http://schemas.microsoft.com/office/drawing/2014/main" id="{A15D480B-DA3E-4F00-BDEA-52E018D2CE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09199" y="3636863"/>
              <a:ext cx="155267" cy="113994"/>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19">
              <a:extLst>
                <a:ext uri="{FF2B5EF4-FFF2-40B4-BE49-F238E27FC236}">
                  <a16:creationId xmlns:a16="http://schemas.microsoft.com/office/drawing/2014/main" id="{171F133F-A692-4513-A861-47BDCCC8F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25942" y="3622374"/>
              <a:ext cx="151070" cy="178722"/>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20">
              <a:extLst>
                <a:ext uri="{FF2B5EF4-FFF2-40B4-BE49-F238E27FC236}">
                  <a16:creationId xmlns:a16="http://schemas.microsoft.com/office/drawing/2014/main" id="{38207A8D-8E7E-463D-9992-9844A78082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06294" y="3832973"/>
              <a:ext cx="143728" cy="79216"/>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27">
              <a:extLst>
                <a:ext uri="{FF2B5EF4-FFF2-40B4-BE49-F238E27FC236}">
                  <a16:creationId xmlns:a16="http://schemas.microsoft.com/office/drawing/2014/main" id="{7BA77B91-9626-4DFA-A5D2-86BE3EAC8F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72096" y="3868719"/>
              <a:ext cx="162611" cy="93707"/>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29">
              <a:extLst>
                <a:ext uri="{FF2B5EF4-FFF2-40B4-BE49-F238E27FC236}">
                  <a16:creationId xmlns:a16="http://schemas.microsoft.com/office/drawing/2014/main" id="{E160D945-C924-441B-827A-C27206D18F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34415" y="3872581"/>
              <a:ext cx="175200" cy="129453"/>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33">
              <a:extLst>
                <a:ext uri="{FF2B5EF4-FFF2-40B4-BE49-F238E27FC236}">
                  <a16:creationId xmlns:a16="http://schemas.microsoft.com/office/drawing/2014/main" id="{034D50E5-CC96-47EA-909D-9CC6ABA24F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505710" y="3883209"/>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36">
              <a:extLst>
                <a:ext uri="{FF2B5EF4-FFF2-40B4-BE49-F238E27FC236}">
                  <a16:creationId xmlns:a16="http://schemas.microsoft.com/office/drawing/2014/main" id="{CE529D6B-DA12-4C21-8816-B7C0655DCA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33368" y="3958373"/>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37">
              <a:extLst>
                <a:ext uri="{FF2B5EF4-FFF2-40B4-BE49-F238E27FC236}">
                  <a16:creationId xmlns:a16="http://schemas.microsoft.com/office/drawing/2014/main" id="{8BD20D1C-AFD2-46C5-B874-E1E6575AB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06887" y="3901564"/>
              <a:ext cx="151070" cy="111097"/>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38">
              <a:extLst>
                <a:ext uri="{FF2B5EF4-FFF2-40B4-BE49-F238E27FC236}">
                  <a16:creationId xmlns:a16="http://schemas.microsoft.com/office/drawing/2014/main" id="{1553F3A5-DAE1-4BE4-A62C-DC0B2B0765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07894" y="3904464"/>
              <a:ext cx="139530" cy="93707"/>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39">
              <a:extLst>
                <a:ext uri="{FF2B5EF4-FFF2-40B4-BE49-F238E27FC236}">
                  <a16:creationId xmlns:a16="http://schemas.microsoft.com/office/drawing/2014/main" id="{7248432C-E709-4AB9-B196-B17BABF546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09199" y="3912191"/>
              <a:ext cx="155267" cy="103369"/>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42">
              <a:extLst>
                <a:ext uri="{FF2B5EF4-FFF2-40B4-BE49-F238E27FC236}">
                  <a16:creationId xmlns:a16="http://schemas.microsoft.com/office/drawing/2014/main" id="{87579DF1-0CD1-48D7-9B6C-2B437C7B00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12046" y="3947935"/>
              <a:ext cx="4197" cy="676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43">
              <a:extLst>
                <a:ext uri="{FF2B5EF4-FFF2-40B4-BE49-F238E27FC236}">
                  <a16:creationId xmlns:a16="http://schemas.microsoft.com/office/drawing/2014/main" id="{51C5165A-A8BD-4E8A-BB51-96ADB4E0CF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27955" y="3951797"/>
              <a:ext cx="143728" cy="92743"/>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44">
              <a:extLst>
                <a:ext uri="{FF2B5EF4-FFF2-40B4-BE49-F238E27FC236}">
                  <a16:creationId xmlns:a16="http://schemas.microsoft.com/office/drawing/2014/main" id="{3318A639-15FE-47E4-883D-24F0DAF6B4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45833" y="3947935"/>
              <a:ext cx="167855" cy="107233"/>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45">
              <a:extLst>
                <a:ext uri="{FF2B5EF4-FFF2-40B4-BE49-F238E27FC236}">
                  <a16:creationId xmlns:a16="http://schemas.microsoft.com/office/drawing/2014/main" id="{B03EC112-0D5C-48DA-93EE-940B74A624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94469" y="3954698"/>
              <a:ext cx="143728" cy="79216"/>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0">
              <a:extLst>
                <a:ext uri="{FF2B5EF4-FFF2-40B4-BE49-F238E27FC236}">
                  <a16:creationId xmlns:a16="http://schemas.microsoft.com/office/drawing/2014/main" id="{982DB46C-F13E-4ED7-90F3-47B25A0858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8264" y="3024903"/>
              <a:ext cx="163660" cy="104334"/>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5">
              <a:extLst>
                <a:ext uri="{FF2B5EF4-FFF2-40B4-BE49-F238E27FC236}">
                  <a16:creationId xmlns:a16="http://schemas.microsoft.com/office/drawing/2014/main" id="{FF698AC9-5CD1-4A7F-8D25-5787F7E8E3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7792" y="3039394"/>
              <a:ext cx="143728" cy="85979"/>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8">
              <a:extLst>
                <a:ext uri="{FF2B5EF4-FFF2-40B4-BE49-F238E27FC236}">
                  <a16:creationId xmlns:a16="http://schemas.microsoft.com/office/drawing/2014/main" id="{580965AB-01A6-476C-8F50-ED23508207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7259" y="3022005"/>
              <a:ext cx="163660" cy="92743"/>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9">
              <a:extLst>
                <a:ext uri="{FF2B5EF4-FFF2-40B4-BE49-F238E27FC236}">
                  <a16:creationId xmlns:a16="http://schemas.microsoft.com/office/drawing/2014/main" id="{E3C0DF2F-3170-4A79-ADAA-4BC015B241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56843" y="3047122"/>
              <a:ext cx="147925" cy="82115"/>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0">
              <a:extLst>
                <a:ext uri="{FF2B5EF4-FFF2-40B4-BE49-F238E27FC236}">
                  <a16:creationId xmlns:a16="http://schemas.microsoft.com/office/drawing/2014/main" id="{69010010-E67A-4065-8312-BE392BB1C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3941" y="3057748"/>
              <a:ext cx="152120" cy="92743"/>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2">
              <a:extLst>
                <a:ext uri="{FF2B5EF4-FFF2-40B4-BE49-F238E27FC236}">
                  <a16:creationId xmlns:a16="http://schemas.microsoft.com/office/drawing/2014/main" id="{631A2BD3-8DA4-49DA-961C-2A84252DDF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8079" y="3068377"/>
              <a:ext cx="178347" cy="117858"/>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3">
              <a:extLst>
                <a:ext uri="{FF2B5EF4-FFF2-40B4-BE49-F238E27FC236}">
                  <a16:creationId xmlns:a16="http://schemas.microsoft.com/office/drawing/2014/main" id="{B3462A74-8748-4CC2-A7DC-0F765B7342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5247" y="3072240"/>
              <a:ext cx="159463" cy="96607"/>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26">
              <a:extLst>
                <a:ext uri="{FF2B5EF4-FFF2-40B4-BE49-F238E27FC236}">
                  <a16:creationId xmlns:a16="http://schemas.microsoft.com/office/drawing/2014/main" id="{3FD72CB2-5280-4C42-ABD9-AC2202E756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30154" y="3093493"/>
              <a:ext cx="151070" cy="92743"/>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27">
              <a:extLst>
                <a:ext uri="{FF2B5EF4-FFF2-40B4-BE49-F238E27FC236}">
                  <a16:creationId xmlns:a16="http://schemas.microsoft.com/office/drawing/2014/main" id="{7BB6BA01-F7D6-431B-97F7-2DAD44DF93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54702" y="3093493"/>
              <a:ext cx="155267" cy="111097"/>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8">
              <a:extLst>
                <a:ext uri="{FF2B5EF4-FFF2-40B4-BE49-F238E27FC236}">
                  <a16:creationId xmlns:a16="http://schemas.microsoft.com/office/drawing/2014/main" id="{6CBFA44B-13FA-4E01-8EC8-3C2E03DC7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78791" y="3125373"/>
              <a:ext cx="151070" cy="82115"/>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0">
              <a:extLst>
                <a:ext uri="{FF2B5EF4-FFF2-40B4-BE49-F238E27FC236}">
                  <a16:creationId xmlns:a16="http://schemas.microsoft.com/office/drawing/2014/main" id="{0B5F8AEE-90EF-4529-B573-77F764D89A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69975" y="3143729"/>
              <a:ext cx="11540" cy="676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43">
              <a:extLst>
                <a:ext uri="{FF2B5EF4-FFF2-40B4-BE49-F238E27FC236}">
                  <a16:creationId xmlns:a16="http://schemas.microsoft.com/office/drawing/2014/main" id="{56BAE621-EB8E-4E88-9B1A-F840BFE658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6006" y="3362058"/>
              <a:ext cx="169954" cy="88879"/>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51">
              <a:extLst>
                <a:ext uri="{FF2B5EF4-FFF2-40B4-BE49-F238E27FC236}">
                  <a16:creationId xmlns:a16="http://schemas.microsoft.com/office/drawing/2014/main" id="{14B4DED6-A4BF-4F3B-B1FC-82825676BD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4777" y="3401668"/>
              <a:ext cx="136383" cy="107233"/>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52">
              <a:extLst>
                <a:ext uri="{FF2B5EF4-FFF2-40B4-BE49-F238E27FC236}">
                  <a16:creationId xmlns:a16="http://schemas.microsoft.com/office/drawing/2014/main" id="{E93A246E-C93F-4DCB-8EB4-8AE46BC81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19156" y="3408428"/>
              <a:ext cx="140580" cy="96607"/>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53">
              <a:extLst>
                <a:ext uri="{FF2B5EF4-FFF2-40B4-BE49-F238E27FC236}">
                  <a16:creationId xmlns:a16="http://schemas.microsoft.com/office/drawing/2014/main" id="{2D8ABAA9-E978-42EE-9895-4A97F33EAF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3345" y="3415192"/>
              <a:ext cx="151070" cy="93707"/>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54">
              <a:extLst>
                <a:ext uri="{FF2B5EF4-FFF2-40B4-BE49-F238E27FC236}">
                  <a16:creationId xmlns:a16="http://schemas.microsoft.com/office/drawing/2014/main" id="{1BDBC350-8F9F-44B7-8860-EE05E4556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17434" y="3412293"/>
              <a:ext cx="159463" cy="124621"/>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55">
              <a:extLst>
                <a:ext uri="{FF2B5EF4-FFF2-40B4-BE49-F238E27FC236}">
                  <a16:creationId xmlns:a16="http://schemas.microsoft.com/office/drawing/2014/main" id="{8CC1825B-07E8-4D9A-99FC-AF22F9D705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03589" y="3419055"/>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56">
              <a:extLst>
                <a:ext uri="{FF2B5EF4-FFF2-40B4-BE49-F238E27FC236}">
                  <a16:creationId xmlns:a16="http://schemas.microsoft.com/office/drawing/2014/main" id="{E208343E-229A-4E39-AF3B-DAE8625D5E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67596" y="3450937"/>
              <a:ext cx="152120" cy="85979"/>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57">
              <a:extLst>
                <a:ext uri="{FF2B5EF4-FFF2-40B4-BE49-F238E27FC236}">
                  <a16:creationId xmlns:a16="http://schemas.microsoft.com/office/drawing/2014/main" id="{C48670A5-7175-4E13-BCF9-70B92BFB75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60620" y="3415192"/>
              <a:ext cx="166807" cy="111097"/>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59">
              <a:extLst>
                <a:ext uri="{FF2B5EF4-FFF2-40B4-BE49-F238E27FC236}">
                  <a16:creationId xmlns:a16="http://schemas.microsoft.com/office/drawing/2014/main" id="{F4203D1F-0C38-4CC7-9667-06D91693C8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3108" y="3458664"/>
              <a:ext cx="146874" cy="92743"/>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60">
              <a:extLst>
                <a:ext uri="{FF2B5EF4-FFF2-40B4-BE49-F238E27FC236}">
                  <a16:creationId xmlns:a16="http://schemas.microsoft.com/office/drawing/2014/main" id="{7C6039CA-A1B7-4086-B035-CF1A0B147A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23943" y="3465427"/>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61">
              <a:extLst>
                <a:ext uri="{FF2B5EF4-FFF2-40B4-BE49-F238E27FC236}">
                  <a16:creationId xmlns:a16="http://schemas.microsoft.com/office/drawing/2014/main" id="{BCF25F37-4F50-4174-88D1-A3A43F614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5592" y="3483783"/>
              <a:ext cx="162611" cy="117858"/>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8">
              <a:extLst>
                <a:ext uri="{FF2B5EF4-FFF2-40B4-BE49-F238E27FC236}">
                  <a16:creationId xmlns:a16="http://schemas.microsoft.com/office/drawing/2014/main" id="{F076F369-289A-4E93-BF39-B4C99E16B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49" y="3705975"/>
              <a:ext cx="175200" cy="88879"/>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9">
              <a:extLst>
                <a:ext uri="{FF2B5EF4-FFF2-40B4-BE49-F238E27FC236}">
                  <a16:creationId xmlns:a16="http://schemas.microsoft.com/office/drawing/2014/main" id="{F014AE29-4A4C-418D-8D72-233AECCE70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2456" y="3708874"/>
              <a:ext cx="146874" cy="82115"/>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80">
              <a:extLst>
                <a:ext uri="{FF2B5EF4-FFF2-40B4-BE49-F238E27FC236}">
                  <a16:creationId xmlns:a16="http://schemas.microsoft.com/office/drawing/2014/main" id="{169B666F-51A1-4D47-851D-BF226C536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81515" y="3716603"/>
              <a:ext cx="147925" cy="78251"/>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81">
              <a:extLst>
                <a:ext uri="{FF2B5EF4-FFF2-40B4-BE49-F238E27FC236}">
                  <a16:creationId xmlns:a16="http://schemas.microsoft.com/office/drawing/2014/main" id="{1D47E7BB-91A2-4C01-848C-7528FB8DC8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85883" y="3712738"/>
              <a:ext cx="166807" cy="107233"/>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82">
              <a:extLst>
                <a:ext uri="{FF2B5EF4-FFF2-40B4-BE49-F238E27FC236}">
                  <a16:creationId xmlns:a16="http://schemas.microsoft.com/office/drawing/2014/main" id="{E8C443E6-6590-4FA5-9143-C734D59DCF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7313" y="3723363"/>
              <a:ext cx="152120" cy="82115"/>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3">
              <a:extLst>
                <a:ext uri="{FF2B5EF4-FFF2-40B4-BE49-F238E27FC236}">
                  <a16:creationId xmlns:a16="http://schemas.microsoft.com/office/drawing/2014/main" id="{8AE369CB-90BC-49E0-84E4-E46339759E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95241" y="3702111"/>
              <a:ext cx="155267" cy="186450"/>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4">
              <a:extLst>
                <a:ext uri="{FF2B5EF4-FFF2-40B4-BE49-F238E27FC236}">
                  <a16:creationId xmlns:a16="http://schemas.microsoft.com/office/drawing/2014/main" id="{DC1D6E23-7CDE-45A3-B8E0-2C5D1BDE76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3642" y="3730128"/>
              <a:ext cx="155267" cy="104334"/>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6">
              <a:extLst>
                <a:ext uri="{FF2B5EF4-FFF2-40B4-BE49-F238E27FC236}">
                  <a16:creationId xmlns:a16="http://schemas.microsoft.com/office/drawing/2014/main" id="{AF542CA1-45D2-4197-B34E-0A63A758B2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730" y="3737922"/>
              <a:ext cx="155267" cy="133317"/>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9">
              <a:extLst>
                <a:ext uri="{FF2B5EF4-FFF2-40B4-BE49-F238E27FC236}">
                  <a16:creationId xmlns:a16="http://schemas.microsoft.com/office/drawing/2014/main" id="{5ED5642D-E343-41C8-8FF3-3368A86601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01490" y="3709999"/>
              <a:ext cx="159463" cy="110131"/>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90">
              <a:extLst>
                <a:ext uri="{FF2B5EF4-FFF2-40B4-BE49-F238E27FC236}">
                  <a16:creationId xmlns:a16="http://schemas.microsoft.com/office/drawing/2014/main" id="{BDD03E24-B855-4A54-9C06-9665F8E964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9434" y="3802579"/>
              <a:ext cx="3148" cy="10628"/>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5">
              <a:extLst>
                <a:ext uri="{FF2B5EF4-FFF2-40B4-BE49-F238E27FC236}">
                  <a16:creationId xmlns:a16="http://schemas.microsoft.com/office/drawing/2014/main" id="{92A5ABF9-C9AB-440A-9046-57769BAA7F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7751" y="3076723"/>
              <a:ext cx="143728" cy="96607"/>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7">
              <a:extLst>
                <a:ext uri="{FF2B5EF4-FFF2-40B4-BE49-F238E27FC236}">
                  <a16:creationId xmlns:a16="http://schemas.microsoft.com/office/drawing/2014/main" id="{20CCFA26-8B22-4B64-A21B-01B13BE5B9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19939" y="3091214"/>
              <a:ext cx="163660"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40">
              <a:extLst>
                <a:ext uri="{FF2B5EF4-FFF2-40B4-BE49-F238E27FC236}">
                  <a16:creationId xmlns:a16="http://schemas.microsoft.com/office/drawing/2014/main" id="{7034E999-C5DC-41C3-93CF-5AA4288924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52129" y="3460249"/>
              <a:ext cx="159463" cy="96607"/>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46">
              <a:extLst>
                <a:ext uri="{FF2B5EF4-FFF2-40B4-BE49-F238E27FC236}">
                  <a16:creationId xmlns:a16="http://schemas.microsoft.com/office/drawing/2014/main" id="{1A197C36-622D-4B69-91BB-4C6D3D209E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35385" y="3453485"/>
              <a:ext cx="143728" cy="96607"/>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64">
              <a:extLst>
                <a:ext uri="{FF2B5EF4-FFF2-40B4-BE49-F238E27FC236}">
                  <a16:creationId xmlns:a16="http://schemas.microsoft.com/office/drawing/2014/main" id="{2B41BCF4-897C-4C73-A9C9-92A909F18A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05696" y="3715636"/>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75">
              <a:extLst>
                <a:ext uri="{FF2B5EF4-FFF2-40B4-BE49-F238E27FC236}">
                  <a16:creationId xmlns:a16="http://schemas.microsoft.com/office/drawing/2014/main" id="{406FB574-90F0-417D-ABCD-95DDE91A29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69586" y="3718188"/>
              <a:ext cx="152120" cy="92743"/>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8">
              <a:extLst>
                <a:ext uri="{FF2B5EF4-FFF2-40B4-BE49-F238E27FC236}">
                  <a16:creationId xmlns:a16="http://schemas.microsoft.com/office/drawing/2014/main" id="{4B98C702-29E3-4C5E-AA82-64BAC1F2A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552" y="3423540"/>
              <a:ext cx="155267" cy="104334"/>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36">
              <a:extLst>
                <a:ext uri="{FF2B5EF4-FFF2-40B4-BE49-F238E27FC236}">
                  <a16:creationId xmlns:a16="http://schemas.microsoft.com/office/drawing/2014/main" id="{943DBA82-CBF2-40C6-A535-C02BA2F1E7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7107" y="3584213"/>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64">
              <a:extLst>
                <a:ext uri="{FF2B5EF4-FFF2-40B4-BE49-F238E27FC236}">
                  <a16:creationId xmlns:a16="http://schemas.microsoft.com/office/drawing/2014/main" id="{5A1CC399-638B-44DB-80A7-401D797A9A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8048" y="3693860"/>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80139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779BE099-66FC-4040-A2C1-CB14B2518F9E}"/>
              </a:ext>
            </a:extLst>
          </p:cNvPr>
          <p:cNvSpPr txBox="1"/>
          <p:nvPr/>
        </p:nvSpPr>
        <p:spPr>
          <a:xfrm>
            <a:off x="628650" y="102870"/>
            <a:ext cx="11563350" cy="5901744"/>
          </a:xfrm>
          <a:prstGeom prst="rect">
            <a:avLst/>
          </a:prstGeom>
          <a:noFill/>
        </p:spPr>
        <p:txBody>
          <a:bodyPr wrap="square" rtlCol="0">
            <a:spAutoFit/>
          </a:bodyPr>
          <a:lstStyle/>
          <a:p>
            <a:pPr algn="just">
              <a:lnSpc>
                <a:spcPct val="150000"/>
              </a:lnSpc>
            </a:pPr>
            <a:endParaRPr lang="hu-HU" sz="2200" dirty="0">
              <a:effectLst/>
              <a:ea typeface="Times New Roman" panose="02020603050405020304" pitchFamily="18" charset="0"/>
            </a:endParaRPr>
          </a:p>
          <a:p>
            <a:pPr algn="ctr">
              <a:lnSpc>
                <a:spcPct val="150000"/>
              </a:lnSpc>
            </a:pPr>
            <a:r>
              <a:rPr kumimoji="0" lang="hu-HU" sz="3200" b="1" i="0" u="none" strike="noStrike" kern="1200" cap="none" spc="0" normalizeH="0" baseline="0" noProof="0" dirty="0">
                <a:ln>
                  <a:noFill/>
                </a:ln>
                <a:solidFill>
                  <a:srgbClr val="000000"/>
                </a:solidFill>
                <a:effectLst/>
                <a:uLnTx/>
                <a:uFillTx/>
                <a:latin typeface="Gill Sans Nova"/>
                <a:ea typeface="+mn-ea"/>
                <a:cs typeface="+mn-cs"/>
              </a:rPr>
              <a:t>A család mint többgenerációs rendszer – a történeti-társadalmi tér</a:t>
            </a:r>
            <a:endParaRPr lang="hu-HU" sz="2200" b="1" dirty="0">
              <a:ea typeface="Times New Roman" panose="02020603050405020304" pitchFamily="18" charset="0"/>
            </a:endParaRPr>
          </a:p>
          <a:p>
            <a:pPr algn="just">
              <a:lnSpc>
                <a:spcPct val="150000"/>
              </a:lnSpc>
            </a:pPr>
            <a:r>
              <a:rPr lang="hu-HU" sz="2400" dirty="0">
                <a:effectLst/>
                <a:ea typeface="Times New Roman" panose="02020603050405020304" pitchFamily="18" charset="0"/>
              </a:rPr>
              <a:t>A </a:t>
            </a:r>
            <a:r>
              <a:rPr lang="hu-HU" sz="2400" i="1" dirty="0">
                <a:effectLst/>
                <a:ea typeface="Times New Roman" panose="02020603050405020304" pitchFamily="18" charset="0"/>
              </a:rPr>
              <a:t>kiterjesztett szimbolikus család</a:t>
            </a:r>
            <a:r>
              <a:rPr lang="hu-HU" sz="2400" dirty="0">
                <a:effectLst/>
                <a:ea typeface="Times New Roman" panose="02020603050405020304" pitchFamily="18" charset="0"/>
              </a:rPr>
              <a:t> a szűkebb és tágabb család tagjai által megélt, tapasztalati valóság generalizációja, kiterjesztése, azaz reprezentációja: egy folyamatosan változó, a múltat, a jelent és a jövőt is egyesítő </a:t>
            </a:r>
            <a:r>
              <a:rPr lang="hu-HU" sz="2400" i="1" dirty="0">
                <a:effectLst/>
                <a:ea typeface="Times New Roman" panose="02020603050405020304" pitchFamily="18" charset="0"/>
              </a:rPr>
              <a:t>történeti-társadalmi tér-idő</a:t>
            </a:r>
            <a:r>
              <a:rPr lang="hu-HU" sz="2400" dirty="0">
                <a:effectLst/>
                <a:ea typeface="Times New Roman" panose="02020603050405020304" pitchFamily="18" charset="0"/>
              </a:rPr>
              <a:t>. A tér-idő dimenziót magába foglaló szimbolikus rendszert minden generáció és minden új családtag alakítja. A nagyobb és a helyi társadalmi környezetre, illetve a családi, valamint az egyéb személyes helyzetekre reagálva és (reflektálva) az egyes generáció tagjai által átélt (és értelmezett) valóság a rendszer részévé válik. </a:t>
            </a:r>
            <a:endParaRPr lang="hu-HU" sz="2400" dirty="0">
              <a:effectLst/>
              <a:ea typeface="Calibri" panose="020F0502020204030204" pitchFamily="34" charset="0"/>
            </a:endParaRPr>
          </a:p>
        </p:txBody>
      </p:sp>
    </p:spTree>
    <p:extLst>
      <p:ext uri="{BB962C8B-B14F-4D97-AF65-F5344CB8AC3E}">
        <p14:creationId xmlns:p14="http://schemas.microsoft.com/office/powerpoint/2010/main" val="3598041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05A545E1-283A-4B8B-BE0C-DEC594865B5E}"/>
              </a:ext>
            </a:extLst>
          </p:cNvPr>
          <p:cNvSpPr txBox="1"/>
          <p:nvPr/>
        </p:nvSpPr>
        <p:spPr>
          <a:xfrm>
            <a:off x="0" y="0"/>
            <a:ext cx="12192000" cy="6677918"/>
          </a:xfrm>
          <a:prstGeom prst="rect">
            <a:avLst/>
          </a:prstGeom>
          <a:noFill/>
        </p:spPr>
        <p:txBody>
          <a:bodyPr wrap="square">
            <a:spAutoFit/>
          </a:bodyPr>
          <a:lstStyle/>
          <a:p>
            <a:pPr algn="just">
              <a:lnSpc>
                <a:spcPct val="150000"/>
              </a:lnSpc>
            </a:pPr>
            <a:r>
              <a:rPr lang="hu-HU" sz="2400" dirty="0">
                <a:effectLst/>
                <a:ea typeface="Times New Roman" panose="02020603050405020304" pitchFamily="18" charset="0"/>
              </a:rPr>
              <a:t>A szimbolikus rendszer magába olvasztja a múlt emlékeit, mint különböző forrásokból származó adatokat vagy tényeket, a történetekből kirajzolódó (választási-cselekvési) mintázatokat, rituálékat, az alapelvek-értékek-orientációk mezsgyéjét kijelölő különleges történeteket és a napi élet különféle lenyomatait, majd a megélt, reflektált realitásokat egy többé-kevésbé közös értelmezési keresztbe illeszti és </a:t>
            </a:r>
            <a:r>
              <a:rPr lang="hu-HU" sz="2400" i="1" dirty="0">
                <a:effectLst/>
                <a:ea typeface="Times New Roman" panose="02020603050405020304" pitchFamily="18" charset="0"/>
              </a:rPr>
              <a:t>családi logikává</a:t>
            </a:r>
            <a:r>
              <a:rPr lang="hu-HU" sz="2400" dirty="0">
                <a:effectLst/>
                <a:ea typeface="Times New Roman" panose="02020603050405020304" pitchFamily="18" charset="0"/>
              </a:rPr>
              <a:t> fűzi egybe. </a:t>
            </a:r>
          </a:p>
          <a:p>
            <a:pPr algn="just">
              <a:lnSpc>
                <a:spcPct val="150000"/>
              </a:lnSpc>
            </a:pPr>
            <a:r>
              <a:rPr lang="hu-HU" sz="2400" dirty="0">
                <a:effectLst/>
                <a:ea typeface="Times New Roman" panose="02020603050405020304" pitchFamily="18" charset="0"/>
              </a:rPr>
              <a:t>A családi logika ezután vezérelvként működik, folyamatosan értelmezi és újraértelmezi a jelen újabb és újabb élményeit, tapasztalatait, melyek már megújult jelentéseikkel a családi és az egyéni valóságok részeivé lesznek. </a:t>
            </a:r>
            <a:r>
              <a:rPr kumimoji="0" lang="hu-HU" sz="2400" b="0" i="0" u="none" strike="noStrike" kern="1200" cap="none" spc="0" normalizeH="0" baseline="0" noProof="0" dirty="0">
                <a:ln>
                  <a:noFill/>
                </a:ln>
                <a:solidFill>
                  <a:srgbClr val="000000"/>
                </a:solidFill>
                <a:effectLst/>
                <a:uLnTx/>
                <a:uFillTx/>
                <a:ea typeface="Times New Roman" panose="02020603050405020304" pitchFamily="18" charset="0"/>
                <a:cs typeface="+mn-cs"/>
              </a:rPr>
              <a:t>Az értelmezés során </a:t>
            </a:r>
            <a:r>
              <a:rPr kumimoji="0" lang="hu-HU" sz="2400" b="0" i="1" u="none" strike="noStrike" kern="1200" cap="none" spc="0" normalizeH="0" baseline="0" noProof="0" dirty="0">
                <a:ln>
                  <a:noFill/>
                </a:ln>
                <a:solidFill>
                  <a:srgbClr val="000000"/>
                </a:solidFill>
                <a:effectLst/>
                <a:uLnTx/>
                <a:uFillTx/>
                <a:ea typeface="Times New Roman" panose="02020603050405020304" pitchFamily="18" charset="0"/>
                <a:cs typeface="+mn-cs"/>
              </a:rPr>
              <a:t>homogenizációs</a:t>
            </a:r>
            <a:r>
              <a:rPr kumimoji="0" lang="hu-HU" sz="2400" b="0" i="0" u="none" strike="noStrike" kern="1200" cap="none" spc="0" normalizeH="0" baseline="0" noProof="0" dirty="0">
                <a:ln>
                  <a:noFill/>
                </a:ln>
                <a:solidFill>
                  <a:srgbClr val="000000"/>
                </a:solidFill>
                <a:effectLst/>
                <a:uLnTx/>
                <a:uFillTx/>
                <a:ea typeface="Times New Roman" panose="02020603050405020304" pitchFamily="18" charset="0"/>
                <a:cs typeface="+mn-cs"/>
              </a:rPr>
              <a:t> és </a:t>
            </a:r>
            <a:r>
              <a:rPr kumimoji="0" lang="hu-HU" sz="2400" b="0" i="1" u="none" strike="noStrike" kern="1200" cap="none" spc="0" normalizeH="0" baseline="0" noProof="0" dirty="0">
                <a:ln>
                  <a:noFill/>
                </a:ln>
                <a:solidFill>
                  <a:srgbClr val="000000"/>
                </a:solidFill>
                <a:effectLst/>
                <a:uLnTx/>
                <a:uFillTx/>
                <a:ea typeface="Times New Roman" panose="02020603050405020304" pitchFamily="18" charset="0"/>
                <a:cs typeface="+mn-cs"/>
              </a:rPr>
              <a:t>szinkronizációs</a:t>
            </a:r>
            <a:r>
              <a:rPr kumimoji="0" lang="hu-HU" sz="2400" b="0" i="0" u="none" strike="noStrike" kern="1200" cap="none" spc="0" normalizeH="0" baseline="0" noProof="0" dirty="0">
                <a:ln>
                  <a:noFill/>
                </a:ln>
                <a:solidFill>
                  <a:srgbClr val="000000"/>
                </a:solidFill>
                <a:effectLst/>
                <a:uLnTx/>
                <a:uFillTx/>
                <a:ea typeface="Times New Roman" panose="02020603050405020304" pitchFamily="18" charset="0"/>
                <a:cs typeface="+mn-cs"/>
              </a:rPr>
              <a:t> folyamatok zajlanak, ezek biztosítják az egyensúlyi állapotot fenntartását. Az eképpen formálódó családi logikát adja át egyik generáció a másiknak, és ez az, ami befolyásolja a jelen és a jövő generációinak percepcióit-</a:t>
            </a:r>
            <a:endParaRPr lang="hu-HU" sz="2400" dirty="0"/>
          </a:p>
        </p:txBody>
      </p:sp>
    </p:spTree>
    <p:extLst>
      <p:ext uri="{BB962C8B-B14F-4D97-AF65-F5344CB8AC3E}">
        <p14:creationId xmlns:p14="http://schemas.microsoft.com/office/powerpoint/2010/main" val="3800406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EBAA39FB-C5BD-4588-BE5A-267482814ED6}"/>
              </a:ext>
            </a:extLst>
          </p:cNvPr>
          <p:cNvSpPr txBox="1"/>
          <p:nvPr/>
        </p:nvSpPr>
        <p:spPr>
          <a:xfrm>
            <a:off x="0" y="-1"/>
            <a:ext cx="12192001" cy="6677918"/>
          </a:xfrm>
          <a:prstGeom prst="rect">
            <a:avLst/>
          </a:prstGeom>
          <a:solidFill>
            <a:schemeClr val="accent2">
              <a:lumMod val="40000"/>
              <a:lumOff val="60000"/>
            </a:schemeClr>
          </a:solid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hu-HU" sz="2400" b="0" i="0" u="none" strike="noStrike" kern="1200" cap="none" spc="0" normalizeH="0" baseline="0" noProof="0" dirty="0">
                <a:ln>
                  <a:noFill/>
                </a:ln>
                <a:solidFill>
                  <a:srgbClr val="000000"/>
                </a:solidFill>
                <a:effectLst/>
                <a:uLnTx/>
                <a:uFillTx/>
                <a:ea typeface="Times New Roman" panose="02020603050405020304" pitchFamily="18" charset="0"/>
                <a:cs typeface="+mn-cs"/>
              </a:rPr>
              <a:t>A sokat idézett Thomas theoréma szerint, mivel az, amit az emberek valóságosnak gondolnak, valódi következményekkel jár (</a:t>
            </a:r>
            <a:r>
              <a:rPr kumimoji="0" lang="hu-HU" sz="2400" b="0" i="1" u="none" strike="noStrike" kern="1200" cap="none" spc="0" normalizeH="0" baseline="0" noProof="0" dirty="0">
                <a:ln>
                  <a:noFill/>
                </a:ln>
                <a:solidFill>
                  <a:srgbClr val="000000"/>
                </a:solidFill>
                <a:effectLst/>
                <a:uLnTx/>
                <a:uFillTx/>
                <a:ea typeface="Times New Roman" panose="02020603050405020304" pitchFamily="18" charset="0"/>
                <a:cs typeface="+mn-cs"/>
              </a:rPr>
              <a:t>Thomas</a:t>
            </a:r>
            <a:r>
              <a:rPr kumimoji="0" lang="hu-HU" sz="2400" b="0" i="0" u="none" strike="noStrike" kern="1200" cap="none" spc="0" normalizeH="0" baseline="0" noProof="0" dirty="0">
                <a:ln>
                  <a:noFill/>
                </a:ln>
                <a:solidFill>
                  <a:srgbClr val="000000"/>
                </a:solidFill>
                <a:effectLst/>
                <a:uLnTx/>
                <a:uFillTx/>
                <a:ea typeface="Times New Roman" panose="02020603050405020304" pitchFamily="18" charset="0"/>
                <a:cs typeface="+mn-cs"/>
              </a:rPr>
              <a:t> és </a:t>
            </a:r>
            <a:r>
              <a:rPr kumimoji="0" lang="hu-HU" sz="2400" b="0" i="1" u="none" strike="noStrike" kern="1200" cap="none" spc="0" normalizeH="0" baseline="0" noProof="0" dirty="0">
                <a:ln>
                  <a:noFill/>
                </a:ln>
                <a:solidFill>
                  <a:srgbClr val="000000"/>
                </a:solidFill>
                <a:effectLst/>
                <a:uLnTx/>
                <a:uFillTx/>
                <a:ea typeface="Times New Roman" panose="02020603050405020304" pitchFamily="18" charset="0"/>
                <a:cs typeface="+mn-cs"/>
              </a:rPr>
              <a:t>Thomas</a:t>
            </a:r>
            <a:r>
              <a:rPr kumimoji="0" lang="hu-HU" sz="2400" b="0" i="0" u="none" strike="noStrike" kern="1200" cap="none" spc="0" normalizeH="0" baseline="0" noProof="0" dirty="0">
                <a:ln>
                  <a:noFill/>
                </a:ln>
                <a:solidFill>
                  <a:srgbClr val="000000"/>
                </a:solidFill>
                <a:effectLst/>
                <a:uLnTx/>
                <a:uFillTx/>
                <a:ea typeface="Times New Roman" panose="02020603050405020304" pitchFamily="18" charset="0"/>
                <a:cs typeface="+mn-cs"/>
              </a:rPr>
              <a:t>, 1928), joggal feltételezhetjük, hogy a szimbolikus világ hatást gyakorol a család mindennapjaira, arra, hogy a családtagok külön és együtt hogyan reagálnak a külső körülményekre és belső viszonyaikra, milyen döntéseket hoznak, ami viszont visszahat magára, a szimbolikus rendszerre és átformálja azt. A folyamat tehát </a:t>
            </a:r>
            <a:r>
              <a:rPr kumimoji="0" lang="hu-HU" sz="2400" b="0" i="1" u="none" strike="noStrike" kern="1200" cap="none" spc="0" normalizeH="0" baseline="0" noProof="0" dirty="0">
                <a:ln>
                  <a:noFill/>
                </a:ln>
                <a:solidFill>
                  <a:srgbClr val="000000"/>
                </a:solidFill>
                <a:effectLst/>
                <a:uLnTx/>
                <a:uFillTx/>
                <a:ea typeface="Times New Roman" panose="02020603050405020304" pitchFamily="18" charset="0"/>
                <a:cs typeface="+mn-cs"/>
              </a:rPr>
              <a:t>több</a:t>
            </a:r>
            <a:r>
              <a:rPr kumimoji="0" lang="hu-HU" sz="2400" b="0" i="0" u="none" strike="noStrike" kern="1200" cap="none" spc="0" normalizeH="0" baseline="0" noProof="0" dirty="0">
                <a:ln>
                  <a:noFill/>
                </a:ln>
                <a:solidFill>
                  <a:srgbClr val="000000"/>
                </a:solidFill>
                <a:effectLst/>
                <a:uLnTx/>
                <a:uFillTx/>
                <a:ea typeface="Times New Roman" panose="02020603050405020304" pitchFamily="18" charset="0"/>
                <a:cs typeface="+mn-cs"/>
              </a:rPr>
              <a:t>, egymástól </a:t>
            </a:r>
            <a:r>
              <a:rPr kumimoji="0" lang="hu-HU" sz="2400" b="0" i="1" u="none" strike="noStrike" kern="1200" cap="none" spc="0" normalizeH="0" baseline="0" noProof="0" dirty="0">
                <a:ln>
                  <a:noFill/>
                </a:ln>
                <a:solidFill>
                  <a:srgbClr val="000000"/>
                </a:solidFill>
                <a:effectLst/>
                <a:uLnTx/>
                <a:uFillTx/>
                <a:ea typeface="Times New Roman" panose="02020603050405020304" pitchFamily="18" charset="0"/>
                <a:cs typeface="+mn-cs"/>
              </a:rPr>
              <a:t>kölcsönösen függő szinten</a:t>
            </a:r>
            <a:r>
              <a:rPr kumimoji="0" lang="hu-HU" sz="2400" b="0" i="0" u="none" strike="noStrike" kern="1200" cap="none" spc="0" normalizeH="0" baseline="0" noProof="0" dirty="0">
                <a:ln>
                  <a:noFill/>
                </a:ln>
                <a:solidFill>
                  <a:srgbClr val="000000"/>
                </a:solidFill>
                <a:effectLst/>
                <a:uLnTx/>
                <a:uFillTx/>
                <a:ea typeface="Times New Roman" panose="02020603050405020304" pitchFamily="18" charset="0"/>
                <a:cs typeface="+mn-cs"/>
              </a:rPr>
              <a:t> megy végbe.</a:t>
            </a:r>
            <a:endParaRPr kumimoji="0" lang="hu-HU" sz="2400" b="0" i="0" u="none" strike="noStrike" kern="1200" cap="none" spc="0" normalizeH="0" baseline="0" noProof="0" dirty="0">
              <a:ln>
                <a:noFill/>
              </a:ln>
              <a:solidFill>
                <a:srgbClr val="000000"/>
              </a:solidFill>
              <a:effectLst/>
              <a:uLnTx/>
              <a:uFillTx/>
              <a:ea typeface="Calibri" panose="020F0502020204030204" pitchFamily="34"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hu-HU" sz="2400" b="0" i="0" u="none" strike="noStrike" kern="1200" cap="none" spc="0" normalizeH="0" baseline="0" noProof="0" dirty="0">
                <a:ln>
                  <a:noFill/>
                </a:ln>
                <a:solidFill>
                  <a:srgbClr val="000000"/>
                </a:solidFill>
                <a:effectLst/>
                <a:uLnTx/>
                <a:uFillTx/>
                <a:ea typeface="Times New Roman" panose="02020603050405020304" pitchFamily="18" charset="0"/>
                <a:cs typeface="+mn-cs"/>
              </a:rPr>
              <a:t>Ez azt jelenti, hogy a </a:t>
            </a:r>
            <a:r>
              <a:rPr kumimoji="0" lang="hu-HU" sz="2400" b="0" i="1" u="none" strike="noStrike" kern="1200" cap="none" spc="0" normalizeH="0" baseline="0" noProof="0" dirty="0">
                <a:ln>
                  <a:noFill/>
                </a:ln>
                <a:solidFill>
                  <a:srgbClr val="000000"/>
                </a:solidFill>
                <a:effectLst/>
                <a:uLnTx/>
                <a:uFillTx/>
                <a:ea typeface="Times New Roman" panose="02020603050405020304" pitchFamily="18" charset="0"/>
                <a:cs typeface="+mn-cs"/>
              </a:rPr>
              <a:t>kiterjesztett szimbolikus család </a:t>
            </a:r>
            <a:r>
              <a:rPr kumimoji="0" lang="hu-HU" sz="2400" b="0" i="0" u="none" strike="noStrike" kern="1200" cap="none" spc="0" normalizeH="0" baseline="0" noProof="0" dirty="0">
                <a:ln>
                  <a:noFill/>
                </a:ln>
                <a:solidFill>
                  <a:srgbClr val="000000"/>
                </a:solidFill>
                <a:effectLst/>
                <a:uLnTx/>
                <a:uFillTx/>
                <a:ea typeface="Times New Roman" panose="02020603050405020304" pitchFamily="18" charset="0"/>
                <a:cs typeface="+mn-cs"/>
              </a:rPr>
              <a:t>a társadalom temporális struktúrájában kijelöl és betölt egy saját múltat és jelent összekapcsoló virtuális helyet, ez lesz a </a:t>
            </a:r>
            <a:r>
              <a:rPr kumimoji="0" lang="hu-HU" sz="2400" b="0" i="1" u="none" strike="noStrike" kern="1200" cap="none" spc="0" normalizeH="0" baseline="0" noProof="0" dirty="0">
                <a:ln>
                  <a:noFill/>
                </a:ln>
                <a:solidFill>
                  <a:srgbClr val="000000"/>
                </a:solidFill>
                <a:effectLst/>
                <a:uLnTx/>
                <a:uFillTx/>
                <a:ea typeface="Times New Roman" panose="02020603050405020304" pitchFamily="18" charset="0"/>
                <a:cs typeface="+mn-cs"/>
              </a:rPr>
              <a:t>család saját társadalmi tere</a:t>
            </a:r>
            <a:r>
              <a:rPr kumimoji="0" lang="hu-HU" sz="2400" b="0" i="0" u="none" strike="noStrike" kern="1200" cap="none" spc="0" normalizeH="0" baseline="0" noProof="0" dirty="0">
                <a:ln>
                  <a:noFill/>
                </a:ln>
                <a:solidFill>
                  <a:srgbClr val="000000"/>
                </a:solidFill>
                <a:effectLst/>
                <a:uLnTx/>
                <a:uFillTx/>
                <a:ea typeface="Times New Roman" panose="02020603050405020304" pitchFamily="18" charset="0"/>
                <a:cs typeface="+mn-cs"/>
              </a:rPr>
              <a:t>. </a:t>
            </a:r>
            <a:r>
              <a:rPr lang="hu-HU" sz="2400" dirty="0">
                <a:effectLst/>
                <a:ea typeface="Times New Roman" panose="02020603050405020304" pitchFamily="18" charset="0"/>
              </a:rPr>
              <a:t>Ez köti össze a család tagjait, ennek a perspekt</a:t>
            </a:r>
            <a:r>
              <a:rPr lang="hu-HU" sz="2400" dirty="0">
                <a:effectLst/>
                <a:ea typeface="Times New Roman" panose="02020603050405020304" pitchFamily="18" charset="0"/>
                <a:cs typeface="Times New Roman" panose="02020603050405020304" pitchFamily="18" charset="0"/>
              </a:rPr>
              <a:t>í</a:t>
            </a:r>
            <a:r>
              <a:rPr lang="hu-HU" sz="2400" dirty="0">
                <a:effectLst/>
                <a:ea typeface="Times New Roman" panose="02020603050405020304" pitchFamily="18" charset="0"/>
              </a:rPr>
              <a:t>váján keresztül látják magukat és döntéseiket, az egyéni mozgásnak is ez ad keretet. </a:t>
            </a:r>
            <a:endParaRPr lang="hu-HU" sz="2400" dirty="0"/>
          </a:p>
        </p:txBody>
      </p:sp>
    </p:spTree>
    <p:extLst>
      <p:ext uri="{BB962C8B-B14F-4D97-AF65-F5344CB8AC3E}">
        <p14:creationId xmlns:p14="http://schemas.microsoft.com/office/powerpoint/2010/main" val="3429148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37FAFC13-AA80-4756-BCD2-48EDEAEFD79D}"/>
              </a:ext>
            </a:extLst>
          </p:cNvPr>
          <p:cNvSpPr txBox="1"/>
          <p:nvPr/>
        </p:nvSpPr>
        <p:spPr>
          <a:xfrm>
            <a:off x="0" y="217170"/>
            <a:ext cx="12192000" cy="9694962"/>
          </a:xfrm>
          <a:prstGeom prst="rect">
            <a:avLst/>
          </a:prstGeom>
          <a:noFill/>
        </p:spPr>
        <p:txBody>
          <a:bodyPr wrap="square">
            <a:spAutoFit/>
          </a:bodyPr>
          <a:lstStyle/>
          <a:p>
            <a:pPr algn="ctr"/>
            <a:r>
              <a:rPr lang="hu-HU" sz="3200" b="1" dirty="0"/>
              <a:t>Rendszerjellemzők</a:t>
            </a:r>
          </a:p>
          <a:p>
            <a:pPr algn="just"/>
            <a:r>
              <a:rPr lang="hu-HU" sz="2800" i="1" dirty="0"/>
              <a:t>Minden család egyéni rendszer – de az adaptivitás, illetve annak hiánya megkülönbözteti őket</a:t>
            </a:r>
            <a:r>
              <a:rPr lang="hu-HU" sz="2800" b="1" dirty="0"/>
              <a:t>.</a:t>
            </a:r>
          </a:p>
          <a:p>
            <a:pPr algn="ctr"/>
            <a:r>
              <a:rPr lang="hu-HU" sz="2800" b="1" dirty="0"/>
              <a:t>Kiterjedés</a:t>
            </a:r>
          </a:p>
          <a:p>
            <a:pPr algn="l"/>
            <a:r>
              <a:rPr lang="hu-HU" sz="2800" b="0" u="none" strike="noStrike" baseline="0" dirty="0">
                <a:latin typeface="AJensonPro-It"/>
              </a:rPr>
              <a:t>A család által elfoglalt </a:t>
            </a:r>
            <a:r>
              <a:rPr lang="hu-HU" sz="2800" b="0" i="1" u="none" strike="noStrike" baseline="0" dirty="0">
                <a:latin typeface="AJensonPro-It"/>
              </a:rPr>
              <a:t>téridő </a:t>
            </a:r>
            <a:r>
              <a:rPr lang="hu-HU" sz="2800" b="0" u="none" strike="noStrike" baseline="0" dirty="0">
                <a:latin typeface="AJensonPro-It"/>
              </a:rPr>
              <a:t>(</a:t>
            </a:r>
            <a:r>
              <a:rPr lang="en-US" sz="2800" b="0" u="none" strike="noStrike" baseline="0" dirty="0">
                <a:latin typeface="AJensonPro-It"/>
              </a:rPr>
              <a:t> </a:t>
            </a:r>
            <a:r>
              <a:rPr lang="hu-HU" sz="2800" b="0" u="none" strike="noStrike" baseline="0" dirty="0">
                <a:latin typeface="AJensonPro-It"/>
              </a:rPr>
              <a:t>tér- társadalmi-földrajzi mozgás, idő- családi emlékezet)</a:t>
            </a:r>
          </a:p>
          <a:p>
            <a:pPr algn="l"/>
            <a:r>
              <a:rPr lang="hu-HU" sz="2800" dirty="0">
                <a:latin typeface="AJensonPro-It"/>
              </a:rPr>
              <a:t>A  tér növelésének módjai</a:t>
            </a:r>
          </a:p>
          <a:p>
            <a:pPr algn="l"/>
            <a:r>
              <a:rPr lang="hu-HU" sz="2800" i="1" dirty="0">
                <a:latin typeface="AJensonPro-It"/>
              </a:rPr>
              <a:t>Hagyományos:</a:t>
            </a:r>
          </a:p>
          <a:p>
            <a:pPr algn="l"/>
            <a:r>
              <a:rPr lang="hu-HU" sz="2800" dirty="0">
                <a:latin typeface="AJensonPro-It"/>
              </a:rPr>
              <a:t>Nagy család- sok gyerek</a:t>
            </a:r>
          </a:p>
          <a:p>
            <a:pPr algn="l"/>
            <a:r>
              <a:rPr lang="hu-HU" sz="2800" dirty="0">
                <a:latin typeface="AJensonPro-It"/>
              </a:rPr>
              <a:t>Társadalmi csoportváltás házasodás révén</a:t>
            </a:r>
          </a:p>
          <a:p>
            <a:pPr algn="l"/>
            <a:r>
              <a:rPr lang="hu-HU" sz="2800" i="1" dirty="0">
                <a:latin typeface="AJensonPro-It"/>
              </a:rPr>
              <a:t>Modern-posztmodern:</a:t>
            </a:r>
          </a:p>
          <a:p>
            <a:pPr algn="l"/>
            <a:r>
              <a:rPr lang="hu-HU" sz="2800" dirty="0">
                <a:latin typeface="AJensonPro-It"/>
              </a:rPr>
              <a:t>Iskolázás- kulturális tőke akkumuláció és/vagy</a:t>
            </a:r>
          </a:p>
          <a:p>
            <a:pPr algn="l"/>
            <a:r>
              <a:rPr lang="hu-HU" sz="2800" dirty="0">
                <a:latin typeface="AJensonPro-It"/>
              </a:rPr>
              <a:t>Migráció (hazai-külföldi)</a:t>
            </a:r>
          </a:p>
          <a:p>
            <a:r>
              <a:rPr lang="hu-HU" altLang="hu-HU" sz="2800" i="1" dirty="0"/>
              <a:t>Heterogenitás- kontra homogenitás </a:t>
            </a:r>
            <a:r>
              <a:rPr lang="hu-HU" altLang="hu-HU" sz="2800" dirty="0"/>
              <a:t>(pl. minták többfélesége, konfliktuskezelés, megküzdési stratégiák - választási lehetőség)</a:t>
            </a:r>
          </a:p>
          <a:p>
            <a:r>
              <a:rPr lang="hu-HU" altLang="hu-HU" sz="2800" dirty="0"/>
              <a:t>Kohézió- széthullás</a:t>
            </a:r>
          </a:p>
          <a:p>
            <a:pPr algn="l"/>
            <a:endParaRPr lang="hu-HU" sz="2800" dirty="0">
              <a:latin typeface="AJensonPro-It"/>
            </a:endParaRPr>
          </a:p>
          <a:p>
            <a:pPr algn="l"/>
            <a:r>
              <a:rPr lang="hu-HU" sz="2800" b="0" u="none" strike="noStrike" baseline="0" dirty="0">
                <a:latin typeface="AJensonPro-It"/>
              </a:rPr>
              <a:t> </a:t>
            </a:r>
          </a:p>
          <a:p>
            <a:pPr algn="l"/>
            <a:endParaRPr lang="hu-HU" sz="2800" dirty="0">
              <a:latin typeface="AJensonPro-It"/>
            </a:endParaRPr>
          </a:p>
          <a:p>
            <a:pPr algn="l"/>
            <a:endParaRPr lang="hu-HU" sz="2800" b="1" i="1" dirty="0">
              <a:latin typeface="AJensonPro-It"/>
            </a:endParaRPr>
          </a:p>
          <a:p>
            <a:pPr algn="just"/>
            <a:endParaRPr lang="hu-HU" sz="2800" b="1" dirty="0"/>
          </a:p>
          <a:p>
            <a:pPr algn="ctr"/>
            <a:r>
              <a:rPr lang="hu-HU" sz="3200" b="1" dirty="0"/>
              <a:t> </a:t>
            </a:r>
          </a:p>
        </p:txBody>
      </p:sp>
    </p:spTree>
    <p:extLst>
      <p:ext uri="{BB962C8B-B14F-4D97-AF65-F5344CB8AC3E}">
        <p14:creationId xmlns:p14="http://schemas.microsoft.com/office/powerpoint/2010/main" val="3631776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aphicFrame>
        <p:nvGraphicFramePr>
          <p:cNvPr id="2" name="Táblázat 2">
            <a:extLst>
              <a:ext uri="{FF2B5EF4-FFF2-40B4-BE49-F238E27FC236}">
                <a16:creationId xmlns:a16="http://schemas.microsoft.com/office/drawing/2014/main" id="{97B66DF1-DBBF-4454-8FA5-151BD60654C8}"/>
              </a:ext>
            </a:extLst>
          </p:cNvPr>
          <p:cNvGraphicFramePr>
            <a:graphicFrameLocks noGrp="1"/>
          </p:cNvGraphicFramePr>
          <p:nvPr>
            <p:extLst>
              <p:ext uri="{D42A27DB-BD31-4B8C-83A1-F6EECF244321}">
                <p14:modId xmlns:p14="http://schemas.microsoft.com/office/powerpoint/2010/main" val="1481517560"/>
              </p:ext>
            </p:extLst>
          </p:nvPr>
        </p:nvGraphicFramePr>
        <p:xfrm>
          <a:off x="0" y="1434904"/>
          <a:ext cx="12191997" cy="5423098"/>
        </p:xfrm>
        <a:graphic>
          <a:graphicData uri="http://schemas.openxmlformats.org/drawingml/2006/table">
            <a:tbl>
              <a:tblPr firstRow="1" bandRow="1">
                <a:tableStyleId>{5C22544A-7EE6-4342-B048-85BDC9FD1C3A}</a:tableStyleId>
              </a:tblPr>
              <a:tblGrid>
                <a:gridCol w="1351663">
                  <a:extLst>
                    <a:ext uri="{9D8B030D-6E8A-4147-A177-3AD203B41FA5}">
                      <a16:colId xmlns:a16="http://schemas.microsoft.com/office/drawing/2014/main" val="178990984"/>
                    </a:ext>
                  </a:extLst>
                </a:gridCol>
                <a:gridCol w="645419">
                  <a:extLst>
                    <a:ext uri="{9D8B030D-6E8A-4147-A177-3AD203B41FA5}">
                      <a16:colId xmlns:a16="http://schemas.microsoft.com/office/drawing/2014/main" val="2082971036"/>
                    </a:ext>
                  </a:extLst>
                </a:gridCol>
                <a:gridCol w="1071191">
                  <a:extLst>
                    <a:ext uri="{9D8B030D-6E8A-4147-A177-3AD203B41FA5}">
                      <a16:colId xmlns:a16="http://schemas.microsoft.com/office/drawing/2014/main" val="3305987896"/>
                    </a:ext>
                  </a:extLst>
                </a:gridCol>
                <a:gridCol w="1311115">
                  <a:extLst>
                    <a:ext uri="{9D8B030D-6E8A-4147-A177-3AD203B41FA5}">
                      <a16:colId xmlns:a16="http://schemas.microsoft.com/office/drawing/2014/main" val="841016953"/>
                    </a:ext>
                  </a:extLst>
                </a:gridCol>
                <a:gridCol w="676169">
                  <a:extLst>
                    <a:ext uri="{9D8B030D-6E8A-4147-A177-3AD203B41FA5}">
                      <a16:colId xmlns:a16="http://schemas.microsoft.com/office/drawing/2014/main" val="2754731966"/>
                    </a:ext>
                  </a:extLst>
                </a:gridCol>
                <a:gridCol w="1019491">
                  <a:extLst>
                    <a:ext uri="{9D8B030D-6E8A-4147-A177-3AD203B41FA5}">
                      <a16:colId xmlns:a16="http://schemas.microsoft.com/office/drawing/2014/main" val="4102348970"/>
                    </a:ext>
                  </a:extLst>
                </a:gridCol>
                <a:gridCol w="1210415">
                  <a:extLst>
                    <a:ext uri="{9D8B030D-6E8A-4147-A177-3AD203B41FA5}">
                      <a16:colId xmlns:a16="http://schemas.microsoft.com/office/drawing/2014/main" val="1227442511"/>
                    </a:ext>
                  </a:extLst>
                </a:gridCol>
                <a:gridCol w="828568">
                  <a:extLst>
                    <a:ext uri="{9D8B030D-6E8A-4147-A177-3AD203B41FA5}">
                      <a16:colId xmlns:a16="http://schemas.microsoft.com/office/drawing/2014/main" val="1871445153"/>
                    </a:ext>
                  </a:extLst>
                </a:gridCol>
                <a:gridCol w="1019491">
                  <a:extLst>
                    <a:ext uri="{9D8B030D-6E8A-4147-A177-3AD203B41FA5}">
                      <a16:colId xmlns:a16="http://schemas.microsoft.com/office/drawing/2014/main" val="1945368917"/>
                    </a:ext>
                  </a:extLst>
                </a:gridCol>
                <a:gridCol w="1355382">
                  <a:extLst>
                    <a:ext uri="{9D8B030D-6E8A-4147-A177-3AD203B41FA5}">
                      <a16:colId xmlns:a16="http://schemas.microsoft.com/office/drawing/2014/main" val="2865464493"/>
                    </a:ext>
                  </a:extLst>
                </a:gridCol>
                <a:gridCol w="683602">
                  <a:extLst>
                    <a:ext uri="{9D8B030D-6E8A-4147-A177-3AD203B41FA5}">
                      <a16:colId xmlns:a16="http://schemas.microsoft.com/office/drawing/2014/main" val="3216750449"/>
                    </a:ext>
                  </a:extLst>
                </a:gridCol>
                <a:gridCol w="1019491">
                  <a:extLst>
                    <a:ext uri="{9D8B030D-6E8A-4147-A177-3AD203B41FA5}">
                      <a16:colId xmlns:a16="http://schemas.microsoft.com/office/drawing/2014/main" val="4170772066"/>
                    </a:ext>
                  </a:extLst>
                </a:gridCol>
              </a:tblGrid>
              <a:tr h="900073">
                <a:tc gridSpan="3">
                  <a:txBody>
                    <a:bodyPr/>
                    <a:lstStyle/>
                    <a:p>
                      <a:r>
                        <a:rPr lang="hu-HU" dirty="0"/>
                        <a:t>2001-2002</a:t>
                      </a:r>
                    </a:p>
                  </a:txBody>
                  <a:tcPr/>
                </a:tc>
                <a:tc hMerge="1">
                  <a:txBody>
                    <a:bodyPr/>
                    <a:lstStyle/>
                    <a:p>
                      <a:endParaRPr lang="hu-HU"/>
                    </a:p>
                  </a:txBody>
                  <a:tcPr/>
                </a:tc>
                <a:tc hMerge="1">
                  <a:txBody>
                    <a:bodyPr/>
                    <a:lstStyle/>
                    <a:p>
                      <a:endParaRPr lang="hu-HU"/>
                    </a:p>
                  </a:txBody>
                  <a:tcPr/>
                </a:tc>
                <a:tc gridSpan="3">
                  <a:txBody>
                    <a:bodyPr/>
                    <a:lstStyle/>
                    <a:p>
                      <a:r>
                        <a:rPr lang="hu-HU" dirty="0"/>
                        <a:t>201-2002</a:t>
                      </a:r>
                    </a:p>
                  </a:txBody>
                  <a:tcPr/>
                </a:tc>
                <a:tc hMerge="1">
                  <a:txBody>
                    <a:bodyPr/>
                    <a:lstStyle/>
                    <a:p>
                      <a:endParaRPr lang="hu-HU"/>
                    </a:p>
                  </a:txBody>
                  <a:tcPr/>
                </a:tc>
                <a:tc hMerge="1">
                  <a:txBody>
                    <a:bodyPr/>
                    <a:lstStyle/>
                    <a:p>
                      <a:endParaRPr lang="hu-HU"/>
                    </a:p>
                  </a:txBody>
                  <a:tcPr/>
                </a:tc>
                <a:tc gridSpan="3">
                  <a:txBody>
                    <a:bodyPr/>
                    <a:lstStyle/>
                    <a:p>
                      <a:r>
                        <a:rPr lang="hu-HU" dirty="0"/>
                        <a:t>2020</a:t>
                      </a:r>
                    </a:p>
                  </a:txBody>
                  <a:tcPr/>
                </a:tc>
                <a:tc hMerge="1">
                  <a:txBody>
                    <a:bodyPr/>
                    <a:lstStyle/>
                    <a:p>
                      <a:endParaRPr lang="hu-HU"/>
                    </a:p>
                  </a:txBody>
                  <a:tcPr/>
                </a:tc>
                <a:tc hMerge="1">
                  <a:txBody>
                    <a:bodyPr/>
                    <a:lstStyle/>
                    <a:p>
                      <a:endParaRPr lang="hu-HU"/>
                    </a:p>
                  </a:txBody>
                  <a:tcPr/>
                </a:tc>
                <a:tc gridSpan="3">
                  <a:txBody>
                    <a:bodyPr/>
                    <a:lstStyle/>
                    <a:p>
                      <a:r>
                        <a:rPr lang="hu-HU" dirty="0"/>
                        <a:t>2020</a:t>
                      </a:r>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655203772"/>
                  </a:ext>
                </a:extLst>
              </a:tr>
              <a:tr h="922733">
                <a:tc gridSpan="3">
                  <a:txBody>
                    <a:bodyPr/>
                    <a:lstStyle/>
                    <a:p>
                      <a:endParaRPr lang="hu-HU" sz="1800" b="0" i="0" u="none" strike="noStrike" kern="1200" baseline="0" dirty="0">
                        <a:solidFill>
                          <a:schemeClr val="dk1"/>
                        </a:solidFill>
                        <a:latin typeface="+mn-lt"/>
                        <a:ea typeface="+mn-ea"/>
                        <a:cs typeface="+mn-cs"/>
                      </a:endParaRPr>
                    </a:p>
                    <a:p>
                      <a:r>
                        <a:rPr lang="hu-HU" sz="1800" b="0" i="0" u="none" strike="noStrike" kern="1200" baseline="0" dirty="0">
                          <a:solidFill>
                            <a:schemeClr val="dk1"/>
                          </a:solidFill>
                          <a:latin typeface="+mn-lt"/>
                          <a:ea typeface="+mn-ea"/>
                          <a:cs typeface="+mn-cs"/>
                        </a:rPr>
                        <a:t>1943 után született megkérdezett</a:t>
                      </a:r>
                      <a:endParaRPr lang="hu-HU" dirty="0"/>
                    </a:p>
                  </a:txBody>
                  <a:tcPr/>
                </a:tc>
                <a:tc hMerge="1">
                  <a:txBody>
                    <a:bodyPr/>
                    <a:lstStyle/>
                    <a:p>
                      <a:endParaRPr lang="hu-HU"/>
                    </a:p>
                  </a:txBody>
                  <a:tcPr/>
                </a:tc>
                <a:tc hMerge="1">
                  <a:txBody>
                    <a:bodyPr/>
                    <a:lstStyle/>
                    <a:p>
                      <a:endParaRPr lang="hu-HU"/>
                    </a:p>
                  </a:txBody>
                  <a:tcPr/>
                </a:tc>
                <a:tc gridSpan="3">
                  <a:txBody>
                    <a:bodyPr/>
                    <a:lstStyle/>
                    <a:p>
                      <a:r>
                        <a:rPr lang="hu-HU" sz="1800" b="0" i="0" u="none" strike="noStrike" kern="1200" baseline="0" dirty="0">
                          <a:solidFill>
                            <a:schemeClr val="dk1"/>
                          </a:solidFill>
                          <a:latin typeface="+mn-lt"/>
                          <a:ea typeface="+mn-ea"/>
                          <a:cs typeface="+mn-cs"/>
                        </a:rPr>
                        <a:t>A megkérdezett 1943 után született gyereke</a:t>
                      </a:r>
                    </a:p>
                    <a:p>
                      <a:r>
                        <a:rPr lang="hu-HU" sz="1800" b="0" i="0" u="none" strike="noStrike" kern="1200" baseline="0" dirty="0">
                          <a:solidFill>
                            <a:schemeClr val="dk1"/>
                          </a:solidFill>
                          <a:latin typeface="+mn-lt"/>
                          <a:ea typeface="+mn-ea"/>
                          <a:cs typeface="+mn-cs"/>
                        </a:rPr>
                        <a:t>1. gyerek</a:t>
                      </a:r>
                      <a:endParaRPr lang="hu-HU" dirty="0"/>
                    </a:p>
                  </a:txBody>
                  <a:tcPr/>
                </a:tc>
                <a:tc hMerge="1">
                  <a:txBody>
                    <a:bodyPr/>
                    <a:lstStyle/>
                    <a:p>
                      <a:endParaRPr lang="hu-HU"/>
                    </a:p>
                  </a:txBody>
                  <a:tcPr/>
                </a:tc>
                <a:tc hMerge="1">
                  <a:txBody>
                    <a:bodyPr/>
                    <a:lstStyle/>
                    <a:p>
                      <a:endParaRPr lang="hu-HU"/>
                    </a:p>
                  </a:txBody>
                  <a:tcPr/>
                </a:tc>
                <a:tc gridSpan="3">
                  <a:txBody>
                    <a:bodyPr/>
                    <a:lstStyle/>
                    <a:p>
                      <a:r>
                        <a:rPr lang="hu-HU" sz="1800" b="0" i="0" u="none" strike="noStrike" kern="1200" baseline="0" dirty="0">
                          <a:solidFill>
                            <a:schemeClr val="dk1"/>
                          </a:solidFill>
                          <a:latin typeface="+mn-lt"/>
                          <a:ea typeface="+mn-ea"/>
                          <a:cs typeface="+mn-cs"/>
                        </a:rPr>
                        <a:t>1943</a:t>
                      </a:r>
                    </a:p>
                    <a:p>
                      <a:r>
                        <a:rPr lang="hu-HU" sz="1800" b="0" i="0" u="none" strike="noStrike" kern="1200" baseline="0" dirty="0">
                          <a:solidFill>
                            <a:schemeClr val="dk1"/>
                          </a:solidFill>
                          <a:latin typeface="+mn-lt"/>
                          <a:ea typeface="+mn-ea"/>
                          <a:cs typeface="+mn-cs"/>
                        </a:rPr>
                        <a:t>és 1999 között született megkérdezett</a:t>
                      </a:r>
                      <a:endParaRPr lang="hu-HU" dirty="0"/>
                    </a:p>
                  </a:txBody>
                  <a:tcPr/>
                </a:tc>
                <a:tc hMerge="1">
                  <a:txBody>
                    <a:bodyPr/>
                    <a:lstStyle/>
                    <a:p>
                      <a:endParaRPr lang="hu-HU"/>
                    </a:p>
                  </a:txBody>
                  <a:tcPr/>
                </a:tc>
                <a:tc hMerge="1">
                  <a:txBody>
                    <a:bodyPr/>
                    <a:lstStyle/>
                    <a:p>
                      <a:endParaRPr lang="hu-HU"/>
                    </a:p>
                  </a:txBody>
                  <a:tcPr/>
                </a:tc>
                <a:tc gridSpan="3">
                  <a:txBody>
                    <a:bodyPr/>
                    <a:lstStyle/>
                    <a:p>
                      <a:r>
                        <a:rPr lang="hu-HU" dirty="0"/>
                        <a:t>Súlyozott minta</a:t>
                      </a:r>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862934730"/>
                  </a:ext>
                </a:extLst>
              </a:tr>
              <a:tr h="900073">
                <a:tc>
                  <a:txBody>
                    <a:bodyPr/>
                    <a:lstStyle/>
                    <a:p>
                      <a:r>
                        <a:rPr lang="hu-HU" dirty="0"/>
                        <a:t>Közép-iskola</a:t>
                      </a:r>
                    </a:p>
                  </a:txBody>
                  <a:tcPr/>
                </a:tc>
                <a:tc>
                  <a:txBody>
                    <a:bodyPr/>
                    <a:lstStyle/>
                    <a:p>
                      <a:r>
                        <a:rPr lang="hu-HU" dirty="0"/>
                        <a:t>7</a:t>
                      </a:r>
                    </a:p>
                  </a:txBody>
                  <a:tcPr/>
                </a:tc>
                <a:tc>
                  <a:txBody>
                    <a:bodyPr/>
                    <a:lstStyle/>
                    <a:p>
                      <a:endParaRPr lang="hu-HU" dirty="0"/>
                    </a:p>
                  </a:txBody>
                  <a:tcPr/>
                </a:tc>
                <a:tc>
                  <a:txBody>
                    <a:bodyPr/>
                    <a:lstStyle/>
                    <a:p>
                      <a:r>
                        <a:rPr lang="hu-HU" dirty="0"/>
                        <a:t>Közép-iskola</a:t>
                      </a:r>
                    </a:p>
                  </a:txBody>
                  <a:tcPr/>
                </a:tc>
                <a:tc>
                  <a:txBody>
                    <a:bodyPr/>
                    <a:lstStyle/>
                    <a:p>
                      <a:r>
                        <a:rPr lang="hu-HU" dirty="0"/>
                        <a:t>11</a:t>
                      </a:r>
                    </a:p>
                  </a:txBody>
                  <a:tcPr/>
                </a:tc>
                <a:tc>
                  <a:txBody>
                    <a:bodyPr/>
                    <a:lstStyle/>
                    <a:p>
                      <a:endParaRPr lang="hu-HU" dirty="0"/>
                    </a:p>
                  </a:txBody>
                  <a:tcPr/>
                </a:tc>
                <a:tc>
                  <a:txBody>
                    <a:bodyPr/>
                    <a:lstStyle/>
                    <a:p>
                      <a:r>
                        <a:rPr lang="hu-HU" dirty="0"/>
                        <a:t>Közép-iskola</a:t>
                      </a:r>
                    </a:p>
                  </a:txBody>
                  <a:tcPr/>
                </a:tc>
                <a:tc>
                  <a:txBody>
                    <a:bodyPr/>
                    <a:lstStyle/>
                    <a:p>
                      <a:r>
                        <a:rPr lang="hu-HU" dirty="0"/>
                        <a:t>15</a:t>
                      </a:r>
                    </a:p>
                  </a:txBody>
                  <a:tcPr/>
                </a:tc>
                <a:tc>
                  <a:txBody>
                    <a:bodyPr/>
                    <a:lstStyle/>
                    <a:p>
                      <a:endParaRPr lang="hu-HU" dirty="0"/>
                    </a:p>
                  </a:txBody>
                  <a:tcPr/>
                </a:tc>
                <a:tc>
                  <a:txBody>
                    <a:bodyPr/>
                    <a:lstStyle/>
                    <a:p>
                      <a:r>
                        <a:rPr lang="hu-HU" dirty="0"/>
                        <a:t>Közép-iskola</a:t>
                      </a:r>
                    </a:p>
                  </a:txBody>
                  <a:tcPr/>
                </a:tc>
                <a:tc>
                  <a:txBody>
                    <a:bodyPr/>
                    <a:lstStyle/>
                    <a:p>
                      <a:r>
                        <a:rPr lang="hu-HU" dirty="0"/>
                        <a:t>26</a:t>
                      </a:r>
                    </a:p>
                  </a:txBody>
                  <a:tcPr/>
                </a:tc>
                <a:tc>
                  <a:txBody>
                    <a:bodyPr/>
                    <a:lstStyle/>
                    <a:p>
                      <a:endParaRPr lang="hu-HU" dirty="0"/>
                    </a:p>
                  </a:txBody>
                  <a:tcPr/>
                </a:tc>
                <a:extLst>
                  <a:ext uri="{0D108BD9-81ED-4DB2-BD59-A6C34878D82A}">
                    <a16:rowId xmlns:a16="http://schemas.microsoft.com/office/drawing/2014/main" val="3770810297"/>
                  </a:ext>
                </a:extLst>
              </a:tr>
              <a:tr h="900073">
                <a:tc>
                  <a:txBody>
                    <a:bodyPr/>
                    <a:lstStyle/>
                    <a:p>
                      <a:r>
                        <a:rPr lang="hu-HU" dirty="0"/>
                        <a:t>Főiskola</a:t>
                      </a:r>
                    </a:p>
                    <a:p>
                      <a:r>
                        <a:rPr lang="hu-HU" dirty="0"/>
                        <a:t>egyetem</a:t>
                      </a:r>
                    </a:p>
                  </a:txBody>
                  <a:tcPr/>
                </a:tc>
                <a:tc>
                  <a:txBody>
                    <a:bodyPr/>
                    <a:lstStyle/>
                    <a:p>
                      <a:r>
                        <a:rPr lang="hu-HU" dirty="0"/>
                        <a:t>4</a:t>
                      </a:r>
                    </a:p>
                  </a:txBody>
                  <a:tcPr/>
                </a:tc>
                <a:tc>
                  <a:txBody>
                    <a:bodyPr/>
                    <a:lstStyle/>
                    <a:p>
                      <a:endParaRPr lang="hu-HU" dirty="0"/>
                    </a:p>
                  </a:txBody>
                  <a:tcPr/>
                </a:tc>
                <a:tc>
                  <a:txBody>
                    <a:bodyPr/>
                    <a:lstStyle/>
                    <a:p>
                      <a:r>
                        <a:rPr lang="hu-HU" dirty="0"/>
                        <a:t>Főiskola</a:t>
                      </a:r>
                    </a:p>
                    <a:p>
                      <a:r>
                        <a:rPr lang="hu-HU" dirty="0"/>
                        <a:t>egyetem</a:t>
                      </a:r>
                    </a:p>
                  </a:txBody>
                  <a:tcPr/>
                </a:tc>
                <a:tc>
                  <a:txBody>
                    <a:bodyPr/>
                    <a:lstStyle/>
                    <a:p>
                      <a:r>
                        <a:rPr lang="hu-HU" dirty="0"/>
                        <a:t>1</a:t>
                      </a:r>
                    </a:p>
                  </a:txBody>
                  <a:tcPr/>
                </a:tc>
                <a:tc>
                  <a:txBody>
                    <a:bodyPr/>
                    <a:lstStyle/>
                    <a:p>
                      <a:endParaRPr lang="hu-HU" dirty="0"/>
                    </a:p>
                  </a:txBody>
                  <a:tcPr/>
                </a:tc>
                <a:tc>
                  <a:txBody>
                    <a:bodyPr/>
                    <a:lstStyle/>
                    <a:p>
                      <a:r>
                        <a:rPr lang="hu-HU" dirty="0"/>
                        <a:t>Főiskola</a:t>
                      </a:r>
                    </a:p>
                    <a:p>
                      <a:r>
                        <a:rPr lang="hu-HU" dirty="0"/>
                        <a:t>egyetem</a:t>
                      </a:r>
                    </a:p>
                  </a:txBody>
                  <a:tcPr/>
                </a:tc>
                <a:tc>
                  <a:txBody>
                    <a:bodyPr/>
                    <a:lstStyle/>
                    <a:p>
                      <a:r>
                        <a:rPr lang="hu-HU" dirty="0"/>
                        <a:t>9</a:t>
                      </a:r>
                    </a:p>
                  </a:txBody>
                  <a:tcPr/>
                </a:tc>
                <a:tc>
                  <a:txBody>
                    <a:bodyPr/>
                    <a:lstStyle/>
                    <a:p>
                      <a:endParaRPr lang="hu-HU" dirty="0"/>
                    </a:p>
                  </a:txBody>
                  <a:tcPr/>
                </a:tc>
                <a:tc>
                  <a:txBody>
                    <a:bodyPr/>
                    <a:lstStyle/>
                    <a:p>
                      <a:r>
                        <a:rPr lang="hu-HU" dirty="0"/>
                        <a:t>Főiskola</a:t>
                      </a:r>
                    </a:p>
                    <a:p>
                      <a:r>
                        <a:rPr lang="hu-HU" dirty="0"/>
                        <a:t>egyetem</a:t>
                      </a:r>
                    </a:p>
                  </a:txBody>
                  <a:tcPr/>
                </a:tc>
                <a:tc>
                  <a:txBody>
                    <a:bodyPr/>
                    <a:lstStyle/>
                    <a:p>
                      <a:r>
                        <a:rPr lang="hu-HU" dirty="0"/>
                        <a:t>15</a:t>
                      </a:r>
                    </a:p>
                  </a:txBody>
                  <a:tcPr/>
                </a:tc>
                <a:tc>
                  <a:txBody>
                    <a:bodyPr/>
                    <a:lstStyle/>
                    <a:p>
                      <a:endParaRPr lang="hu-HU" dirty="0"/>
                    </a:p>
                  </a:txBody>
                  <a:tcPr/>
                </a:tc>
                <a:extLst>
                  <a:ext uri="{0D108BD9-81ED-4DB2-BD59-A6C34878D82A}">
                    <a16:rowId xmlns:a16="http://schemas.microsoft.com/office/drawing/2014/main" val="83464071"/>
                  </a:ext>
                </a:extLst>
              </a:tr>
              <a:tr h="900073">
                <a:tc>
                  <a:txBody>
                    <a:bodyPr/>
                    <a:lstStyle/>
                    <a:p>
                      <a:r>
                        <a:rPr lang="hu-HU" dirty="0"/>
                        <a:t>Nincs</a:t>
                      </a:r>
                    </a:p>
                  </a:txBody>
                  <a:tcPr/>
                </a:tc>
                <a:tc>
                  <a:txBody>
                    <a:bodyPr/>
                    <a:lstStyle/>
                    <a:p>
                      <a:r>
                        <a:rPr lang="hu-HU" dirty="0"/>
                        <a:t>28</a:t>
                      </a:r>
                    </a:p>
                  </a:txBody>
                  <a:tcPr/>
                </a:tc>
                <a:tc>
                  <a:txBody>
                    <a:bodyPr/>
                    <a:lstStyle/>
                    <a:p>
                      <a:r>
                        <a:rPr lang="hu-HU" dirty="0"/>
                        <a:t>71%</a:t>
                      </a:r>
                    </a:p>
                  </a:txBody>
                  <a:tcPr/>
                </a:tc>
                <a:tc>
                  <a:txBody>
                    <a:bodyPr/>
                    <a:lstStyle/>
                    <a:p>
                      <a:endParaRPr lang="hu-HU" dirty="0"/>
                    </a:p>
                  </a:txBody>
                  <a:tcPr/>
                </a:tc>
                <a:tc>
                  <a:txBody>
                    <a:bodyPr/>
                    <a:lstStyle/>
                    <a:p>
                      <a:r>
                        <a:rPr lang="hu-HU" dirty="0"/>
                        <a:t>23</a:t>
                      </a:r>
                    </a:p>
                  </a:txBody>
                  <a:tcPr/>
                </a:tc>
                <a:tc>
                  <a:txBody>
                    <a:bodyPr/>
                    <a:lstStyle/>
                    <a:p>
                      <a:r>
                        <a:rPr lang="hu-HU" dirty="0"/>
                        <a:t>66%</a:t>
                      </a:r>
                    </a:p>
                  </a:txBody>
                  <a:tcPr/>
                </a:tc>
                <a:tc>
                  <a:txBody>
                    <a:bodyPr/>
                    <a:lstStyle/>
                    <a:p>
                      <a:endParaRPr lang="hu-HU" dirty="0"/>
                    </a:p>
                  </a:txBody>
                  <a:tcPr/>
                </a:tc>
                <a:tc>
                  <a:txBody>
                    <a:bodyPr/>
                    <a:lstStyle/>
                    <a:p>
                      <a:r>
                        <a:rPr lang="hu-HU" dirty="0"/>
                        <a:t>40</a:t>
                      </a:r>
                    </a:p>
                  </a:txBody>
                  <a:tcPr/>
                </a:tc>
                <a:tc>
                  <a:txBody>
                    <a:bodyPr/>
                    <a:lstStyle/>
                    <a:p>
                      <a:r>
                        <a:rPr lang="hu-HU" dirty="0"/>
                        <a:t>63%</a:t>
                      </a:r>
                    </a:p>
                  </a:txBody>
                  <a:tcPr/>
                </a:tc>
                <a:tc>
                  <a:txBody>
                    <a:bodyPr/>
                    <a:lstStyle/>
                    <a:p>
                      <a:endParaRPr lang="hu-HU" dirty="0"/>
                    </a:p>
                  </a:txBody>
                  <a:tcPr/>
                </a:tc>
                <a:tc>
                  <a:txBody>
                    <a:bodyPr/>
                    <a:lstStyle/>
                    <a:p>
                      <a:r>
                        <a:rPr lang="hu-HU" dirty="0"/>
                        <a:t>68</a:t>
                      </a:r>
                    </a:p>
                  </a:txBody>
                  <a:tcPr/>
                </a:tc>
                <a:tc>
                  <a:txBody>
                    <a:bodyPr/>
                    <a:lstStyle/>
                    <a:p>
                      <a:r>
                        <a:rPr lang="hu-HU" dirty="0"/>
                        <a:t>62%</a:t>
                      </a:r>
                    </a:p>
                  </a:txBody>
                  <a:tcPr/>
                </a:tc>
                <a:extLst>
                  <a:ext uri="{0D108BD9-81ED-4DB2-BD59-A6C34878D82A}">
                    <a16:rowId xmlns:a16="http://schemas.microsoft.com/office/drawing/2014/main" val="1694698557"/>
                  </a:ext>
                </a:extLst>
              </a:tr>
              <a:tr h="900073">
                <a:tc>
                  <a:txBody>
                    <a:bodyPr/>
                    <a:lstStyle/>
                    <a:p>
                      <a:r>
                        <a:rPr lang="hu-HU" dirty="0"/>
                        <a:t>N</a:t>
                      </a:r>
                    </a:p>
                  </a:txBody>
                  <a:tcPr/>
                </a:tc>
                <a:tc>
                  <a:txBody>
                    <a:bodyPr/>
                    <a:lstStyle/>
                    <a:p>
                      <a:r>
                        <a:rPr lang="hu-HU" dirty="0"/>
                        <a:t>38</a:t>
                      </a:r>
                    </a:p>
                  </a:txBody>
                  <a:tcPr/>
                </a:tc>
                <a:tc>
                  <a:txBody>
                    <a:bodyPr/>
                    <a:lstStyle/>
                    <a:p>
                      <a:r>
                        <a:rPr lang="hu-HU" dirty="0"/>
                        <a:t>10,1 %</a:t>
                      </a:r>
                    </a:p>
                  </a:txBody>
                  <a:tcPr/>
                </a:tc>
                <a:tc>
                  <a:txBody>
                    <a:bodyPr/>
                    <a:lstStyle/>
                    <a:p>
                      <a:endParaRPr lang="hu-HU" dirty="0"/>
                    </a:p>
                  </a:txBody>
                  <a:tcPr/>
                </a:tc>
                <a:tc>
                  <a:txBody>
                    <a:bodyPr/>
                    <a:lstStyle/>
                    <a:p>
                      <a:r>
                        <a:rPr lang="hu-HU" dirty="0"/>
                        <a:t>35</a:t>
                      </a:r>
                    </a:p>
                  </a:txBody>
                  <a:tcPr/>
                </a:tc>
                <a:tc>
                  <a:txBody>
                    <a:bodyPr/>
                    <a:lstStyle/>
                    <a:p>
                      <a:r>
                        <a:rPr lang="hu-HU" dirty="0"/>
                        <a:t>25,1%</a:t>
                      </a:r>
                    </a:p>
                  </a:txBody>
                  <a:tcPr/>
                </a:tc>
                <a:tc>
                  <a:txBody>
                    <a:bodyPr/>
                    <a:lstStyle/>
                    <a:p>
                      <a:endParaRPr lang="hu-HU" dirty="0"/>
                    </a:p>
                  </a:txBody>
                  <a:tcPr/>
                </a:tc>
                <a:tc>
                  <a:txBody>
                    <a:bodyPr/>
                    <a:lstStyle/>
                    <a:p>
                      <a:r>
                        <a:rPr lang="hu-HU" dirty="0"/>
                        <a:t>64</a:t>
                      </a:r>
                    </a:p>
                  </a:txBody>
                  <a:tcPr/>
                </a:tc>
                <a:tc>
                  <a:txBody>
                    <a:bodyPr/>
                    <a:lstStyle/>
                    <a:p>
                      <a:endParaRPr lang="hu-HU" dirty="0"/>
                    </a:p>
                  </a:txBody>
                  <a:tcPr/>
                </a:tc>
                <a:tc>
                  <a:txBody>
                    <a:bodyPr/>
                    <a:lstStyle/>
                    <a:p>
                      <a:endParaRPr lang="hu-HU" dirty="0"/>
                    </a:p>
                  </a:txBody>
                  <a:tcPr/>
                </a:tc>
                <a:tc>
                  <a:txBody>
                    <a:bodyPr/>
                    <a:lstStyle/>
                    <a:p>
                      <a:r>
                        <a:rPr lang="hu-HU" dirty="0"/>
                        <a:t>109</a:t>
                      </a:r>
                    </a:p>
                  </a:txBody>
                  <a:tcPr/>
                </a:tc>
                <a:tc>
                  <a:txBody>
                    <a:bodyPr/>
                    <a:lstStyle/>
                    <a:p>
                      <a:r>
                        <a:rPr lang="hu-HU" dirty="0"/>
                        <a:t>7,7%</a:t>
                      </a:r>
                    </a:p>
                  </a:txBody>
                  <a:tcPr/>
                </a:tc>
                <a:extLst>
                  <a:ext uri="{0D108BD9-81ED-4DB2-BD59-A6C34878D82A}">
                    <a16:rowId xmlns:a16="http://schemas.microsoft.com/office/drawing/2014/main" val="4013762518"/>
                  </a:ext>
                </a:extLst>
              </a:tr>
            </a:tbl>
          </a:graphicData>
        </a:graphic>
      </p:graphicFrame>
      <p:sp>
        <p:nvSpPr>
          <p:cNvPr id="4" name="Szövegdoboz 3">
            <a:extLst>
              <a:ext uri="{FF2B5EF4-FFF2-40B4-BE49-F238E27FC236}">
                <a16:creationId xmlns:a16="http://schemas.microsoft.com/office/drawing/2014/main" id="{F71C8A36-8271-44F7-9913-6498E426D14D}"/>
              </a:ext>
            </a:extLst>
          </p:cNvPr>
          <p:cNvSpPr txBox="1"/>
          <p:nvPr/>
        </p:nvSpPr>
        <p:spPr>
          <a:xfrm>
            <a:off x="736600" y="0"/>
            <a:ext cx="10477500" cy="954107"/>
          </a:xfrm>
          <a:prstGeom prst="rect">
            <a:avLst/>
          </a:prstGeom>
          <a:noFill/>
        </p:spPr>
        <p:txBody>
          <a:bodyPr wrap="square" rtlCol="0">
            <a:spAutoFit/>
          </a:bodyPr>
          <a:lstStyle/>
          <a:p>
            <a:pPr algn="ctr"/>
            <a:r>
              <a:rPr lang="hu-HU" sz="2800" b="0" i="1" u="none" strike="noStrike" baseline="0" dirty="0"/>
              <a:t>A középiskolai, a főiskolai és az egyetemi végzettség a tágabb családban a 8 osztályt vagy annál kevesebb iskolát végzettek csoportjában</a:t>
            </a:r>
            <a:endParaRPr lang="hu-HU" sz="2800" dirty="0"/>
          </a:p>
        </p:txBody>
      </p:sp>
    </p:spTree>
    <p:extLst>
      <p:ext uri="{BB962C8B-B14F-4D97-AF65-F5344CB8AC3E}">
        <p14:creationId xmlns:p14="http://schemas.microsoft.com/office/powerpoint/2010/main" val="1165352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E3A233A9-89CE-4693-92E2-ED3DB5DE4879}"/>
              </a:ext>
            </a:extLst>
          </p:cNvPr>
          <p:cNvSpPr txBox="1"/>
          <p:nvPr/>
        </p:nvSpPr>
        <p:spPr>
          <a:xfrm>
            <a:off x="-104503" y="-143691"/>
            <a:ext cx="12296503" cy="9233297"/>
          </a:xfrm>
          <a:prstGeom prst="rect">
            <a:avLst/>
          </a:prstGeom>
          <a:noFill/>
        </p:spPr>
        <p:txBody>
          <a:bodyPr wrap="square">
            <a:spAutoFit/>
          </a:bodyPr>
          <a:lstStyle/>
          <a:p>
            <a:pPr algn="ctr"/>
            <a:endParaRPr lang="hu-HU" altLang="hu-HU" sz="2800" b="1" dirty="0"/>
          </a:p>
          <a:p>
            <a:pPr algn="ctr"/>
            <a:r>
              <a:rPr lang="hu-HU" altLang="hu-HU" sz="2800" b="1" dirty="0"/>
              <a:t>A családi rendszer nyitottsága-rugalmassága</a:t>
            </a:r>
          </a:p>
          <a:p>
            <a:pPr algn="l"/>
            <a:endParaRPr lang="hu-HU" sz="2800" b="0" i="1" u="none" strike="noStrike" baseline="0" dirty="0"/>
          </a:p>
          <a:p>
            <a:pPr algn="just"/>
            <a:r>
              <a:rPr lang="hu-HU" sz="2800" b="0" i="1" u="none" strike="noStrike" baseline="0" dirty="0"/>
              <a:t>Részben a családi rendszerben található minták gazdagságától és variabilitásától függ. </a:t>
            </a:r>
            <a:r>
              <a:rPr lang="hu-HU" sz="2800" b="0" u="none" strike="noStrike" baseline="0" dirty="0"/>
              <a:t>Ezek a családnak a társadalmi világhoz, és annak változásaihoz való alkalmazkodásából vagy nem megfelelő adaptációjából</a:t>
            </a:r>
            <a:endParaRPr lang="en-US" sz="2800" b="0" u="none" strike="noStrike" baseline="0" dirty="0"/>
          </a:p>
          <a:p>
            <a:pPr algn="just"/>
            <a:r>
              <a:rPr lang="en-US" sz="2800" b="0" u="none" strike="noStrike" baseline="0" dirty="0"/>
              <a:t>(</a:t>
            </a:r>
            <a:r>
              <a:rPr lang="hu-HU" sz="2800" b="0" u="none" strike="noStrike" baseline="0" dirty="0" err="1"/>
              <a:t>mal-ada</a:t>
            </a:r>
            <a:r>
              <a:rPr lang="en-US" sz="2800" b="0" u="none" strike="noStrike" baseline="0" dirty="0" err="1"/>
              <a:t>ptation</a:t>
            </a:r>
            <a:r>
              <a:rPr lang="hu-HU" sz="2800" b="0" u="none" strike="noStrike" baseline="0" dirty="0"/>
              <a:t>) erednek.</a:t>
            </a:r>
            <a:r>
              <a:rPr lang="hu-HU" sz="1800" kern="1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endParaRPr lang="hu-HU" kern="1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hu-HU" sz="2400" kern="150" dirty="0">
                <a:solidFill>
                  <a:srgbClr val="000000"/>
                </a:solidFill>
                <a:effectLst/>
                <a:ea typeface="Times New Roman" panose="02020603050405020304" pitchFamily="18" charset="0"/>
                <a:cs typeface="Times New Roman" panose="02020603050405020304" pitchFamily="18" charset="0"/>
              </a:rPr>
              <a:t>Ha a </a:t>
            </a:r>
            <a:r>
              <a:rPr lang="hu-HU" sz="2400" i="1" kern="150" dirty="0">
                <a:solidFill>
                  <a:srgbClr val="000000"/>
                </a:solidFill>
                <a:effectLst/>
                <a:ea typeface="Times New Roman" panose="02020603050405020304" pitchFamily="18" charset="0"/>
                <a:cs typeface="Times New Roman" panose="02020603050405020304" pitchFamily="18" charset="0"/>
              </a:rPr>
              <a:t>rendszer</a:t>
            </a:r>
            <a:r>
              <a:rPr lang="hu-HU" sz="2400" kern="150" dirty="0">
                <a:solidFill>
                  <a:srgbClr val="000000"/>
                </a:solidFill>
                <a:effectLst/>
                <a:ea typeface="Times New Roman" panose="02020603050405020304" pitchFamily="18" charset="0"/>
                <a:cs typeface="Times New Roman" panose="02020603050405020304" pitchFamily="18" charset="0"/>
              </a:rPr>
              <a:t> része számos különböző élményt és különböző valóságot ötvöző mintát sűrít magába, akkor több a választási lehetőség, de erősebb a választás-döntés kényszere, illetve az arra való késztetés is. Másfelől, minden újdonság, minden élmény, tapasztalat, mely új választásokat, döntéseket és pályákat provokál, tágítja a rendszert, s vele a következő nemzedékek mozgásterét. Mivel azonban mindenkinek megvan a </a:t>
            </a:r>
            <a:r>
              <a:rPr lang="hu-HU" sz="2400" i="1" kern="150" dirty="0">
                <a:solidFill>
                  <a:srgbClr val="000000"/>
                </a:solidFill>
                <a:effectLst/>
                <a:ea typeface="Times New Roman" panose="02020603050405020304" pitchFamily="18" charset="0"/>
                <a:cs typeface="Times New Roman" panose="02020603050405020304" pitchFamily="18" charset="0"/>
              </a:rPr>
              <a:t>saját</a:t>
            </a:r>
            <a:r>
              <a:rPr lang="hu-HU" sz="2400" kern="150" dirty="0">
                <a:solidFill>
                  <a:srgbClr val="000000"/>
                </a:solidFill>
                <a:effectLst/>
                <a:ea typeface="Times New Roman" panose="02020603050405020304" pitchFamily="18" charset="0"/>
                <a:cs typeface="Times New Roman" panose="02020603050405020304" pitchFamily="18" charset="0"/>
              </a:rPr>
              <a:t>, családi és a személyes élmények-tapasztalatok szimbolizált világát, valamint a szignifikáns mások által közvetített valóságokat egyesítő szimbolikus családja, a szimbolikus rendszerben őrzött „készlet” kínálta lehetőségekből végül is maga hozza meg  saját, individuális döntéseit-választásait.  </a:t>
            </a:r>
            <a:endParaRPr lang="hu-HU" sz="2400" kern="150" dirty="0">
              <a:effectLst/>
              <a:ea typeface="SimSun" panose="02010600030101010101" pitchFamily="2" charset="-122"/>
              <a:cs typeface="Mangal" panose="02040503050203030202" pitchFamily="18" charset="0"/>
            </a:endParaRPr>
          </a:p>
          <a:p>
            <a:pPr algn="just"/>
            <a:endParaRPr lang="hu-HU" sz="2400" b="0" u="none" strike="noStrike" baseline="0" dirty="0"/>
          </a:p>
          <a:p>
            <a:pPr algn="just"/>
            <a:endParaRPr lang="hu-HU" sz="2800" dirty="0"/>
          </a:p>
          <a:p>
            <a:pPr algn="just"/>
            <a:endParaRPr lang="hu-HU" sz="2800" b="0" u="none" strike="noStrike" baseline="0" dirty="0"/>
          </a:p>
          <a:p>
            <a:pPr algn="l"/>
            <a:endParaRPr lang="hu-HU" sz="2800" dirty="0"/>
          </a:p>
          <a:p>
            <a:pPr algn="l"/>
            <a:r>
              <a:rPr lang="hu-HU" sz="2800" b="1" dirty="0"/>
              <a:t> </a:t>
            </a:r>
          </a:p>
          <a:p>
            <a:pPr algn="l"/>
            <a:endParaRPr lang="hu-HU" sz="2800" dirty="0"/>
          </a:p>
        </p:txBody>
      </p:sp>
    </p:spTree>
    <p:extLst>
      <p:ext uri="{BB962C8B-B14F-4D97-AF65-F5344CB8AC3E}">
        <p14:creationId xmlns:p14="http://schemas.microsoft.com/office/powerpoint/2010/main" val="3713725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5EC2D495-6293-4B43-B243-9C05E8C1CD92}"/>
              </a:ext>
            </a:extLst>
          </p:cNvPr>
          <p:cNvSpPr txBox="1"/>
          <p:nvPr/>
        </p:nvSpPr>
        <p:spPr>
          <a:xfrm>
            <a:off x="0" y="0"/>
            <a:ext cx="12192000" cy="7478137"/>
          </a:xfrm>
          <a:prstGeom prst="rect">
            <a:avLst/>
          </a:prstGeom>
          <a:noFill/>
        </p:spPr>
        <p:txBody>
          <a:bodyPr wrap="square">
            <a:spAutoFit/>
          </a:bodyPr>
          <a:lstStyle/>
          <a:p>
            <a:pPr algn="ctr">
              <a:lnSpc>
                <a:spcPct val="150000"/>
              </a:lnSpc>
            </a:pPr>
            <a:r>
              <a:rPr kumimoji="0" lang="hu-HU" sz="2800" b="1" i="0" u="none" strike="noStrike" kern="1200" cap="none" spc="0" normalizeH="0" baseline="0" noProof="0" dirty="0">
                <a:ln>
                  <a:noFill/>
                </a:ln>
                <a:solidFill>
                  <a:srgbClr val="000000"/>
                </a:solidFill>
                <a:effectLst/>
                <a:uLnTx/>
                <a:uFillTx/>
                <a:latin typeface="Gill Sans Nova"/>
                <a:ea typeface="+mn-ea"/>
                <a:cs typeface="+mn-cs"/>
              </a:rPr>
              <a:t>Hibriditás</a:t>
            </a:r>
          </a:p>
          <a:p>
            <a:pPr algn="just">
              <a:lnSpc>
                <a:spcPct val="150000"/>
              </a:lnSpc>
            </a:pPr>
            <a:r>
              <a:rPr lang="hu-HU" sz="2800" dirty="0"/>
              <a:t>A</a:t>
            </a:r>
            <a:r>
              <a:rPr lang="hu-HU" sz="2800" b="0" i="0" u="none" strike="noStrike" baseline="0" dirty="0"/>
              <a:t> kiterjedt szimbolikus családi rendszer 3, 4 vagy akár több generációt is felölelhet, ezért értelemszerűen nemcsak többidejű</a:t>
            </a:r>
            <a:r>
              <a:rPr lang="hu-HU" sz="2800" dirty="0"/>
              <a:t>, </a:t>
            </a:r>
            <a:r>
              <a:rPr lang="hu-HU" sz="2800" b="0" i="0" u="none" strike="noStrike" baseline="0" dirty="0"/>
              <a:t>történelmek és történetek, valamint ezekben is testet öltött temporalitások keveréke. Egyben az  adaptáció során a különböző generációk egyéni élményein, életmódján, szerep-és kapcsolati mintáin, kommunikációján és megküzdési stratégiáin átszűrt megélt és szimbolikussá vált valóságok együttese.</a:t>
            </a:r>
            <a:r>
              <a:rPr lang="hu-HU" sz="2800" dirty="0"/>
              <a:t> Ezek sajátos, </a:t>
            </a:r>
            <a:r>
              <a:rPr lang="hu-HU" sz="2800" i="1" dirty="0"/>
              <a:t>hibrid családi kultúrát</a:t>
            </a:r>
            <a:r>
              <a:rPr lang="hu-HU" sz="2800" dirty="0"/>
              <a:t> alkotnak.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2800" b="0" i="0" u="none" strike="noStrike" kern="1200" cap="none" spc="0" normalizeH="0" baseline="0" noProof="0" dirty="0">
              <a:ln>
                <a:noFill/>
              </a:ln>
              <a:solidFill>
                <a:srgbClr val="000000"/>
              </a:solidFill>
              <a:effectLst/>
              <a:uLnTx/>
              <a:uFillTx/>
              <a:latin typeface="Gill Sans Nov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2800" b="0" i="0" u="none" strike="noStrike" kern="1200" cap="none" spc="0" normalizeH="0" baseline="0" noProof="0" dirty="0">
                <a:ln>
                  <a:noFill/>
                </a:ln>
                <a:solidFill>
                  <a:srgbClr val="000000"/>
                </a:solidFill>
                <a:effectLst/>
                <a:uLnTx/>
                <a:uFillTx/>
                <a:latin typeface="Gill Sans Nova"/>
                <a:ea typeface="+mn-ea"/>
                <a:cs typeface="+mn-cs"/>
              </a:rPr>
              <a:t>A folyamatok (szekularizáció-emancipáció, individualizáció) nem egyidejűek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2800" b="0" i="0" u="none" strike="noStrike" kern="1200" cap="none" spc="0" normalizeH="0" baseline="0" noProof="0" dirty="0">
                <a:ln>
                  <a:noFill/>
                </a:ln>
                <a:solidFill>
                  <a:srgbClr val="000000"/>
                </a:solidFill>
                <a:effectLst/>
                <a:uLnTx/>
                <a:uFillTx/>
                <a:latin typeface="Gill Sans Nova"/>
                <a:ea typeface="+mn-ea"/>
                <a:cs typeface="+mn-cs"/>
              </a:rPr>
              <a:t>Folytonosság és változás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2800" b="0" i="0" u="none" strike="noStrike" kern="1200" cap="none" spc="0" normalizeH="0" baseline="0" noProof="0" dirty="0">
              <a:ln>
                <a:noFill/>
              </a:ln>
              <a:solidFill>
                <a:srgbClr val="000000"/>
              </a:solidFill>
              <a:effectLst/>
              <a:uLnTx/>
              <a:uFillTx/>
              <a:latin typeface="Gill Sans Nova"/>
              <a:ea typeface="+mn-ea"/>
              <a:cs typeface="+mn-cs"/>
            </a:endParaRPr>
          </a:p>
          <a:p>
            <a:pPr algn="just">
              <a:lnSpc>
                <a:spcPct val="150000"/>
              </a:lnSpc>
            </a:pPr>
            <a:r>
              <a:rPr lang="hu-HU" sz="2400" dirty="0"/>
              <a:t>Törésvonalak.széthullás.Kohézió</a:t>
            </a:r>
          </a:p>
        </p:txBody>
      </p:sp>
    </p:spTree>
    <p:extLst>
      <p:ext uri="{BB962C8B-B14F-4D97-AF65-F5344CB8AC3E}">
        <p14:creationId xmlns:p14="http://schemas.microsoft.com/office/powerpoint/2010/main" val="3631599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79C1F7-51E8-16E6-4BA9-DDA1E6E02576}"/>
              </a:ext>
            </a:extLst>
          </p:cNvPr>
          <p:cNvSpPr txBox="1"/>
          <p:nvPr/>
        </p:nvSpPr>
        <p:spPr>
          <a:xfrm>
            <a:off x="0" y="0"/>
            <a:ext cx="11220993" cy="3785652"/>
          </a:xfrm>
          <a:prstGeom prst="rect">
            <a:avLst/>
          </a:prstGeom>
          <a:noFill/>
        </p:spPr>
        <p:txBody>
          <a:bodyPr wrap="square" rtlCol="0">
            <a:spAutoFit/>
          </a:bodyPr>
          <a:lstStyle/>
          <a:p>
            <a:pPr algn="ctr"/>
            <a:endParaRPr lang="hu-HU" sz="2400" b="1" dirty="0"/>
          </a:p>
          <a:p>
            <a:pPr algn="ctr"/>
            <a:r>
              <a:rPr lang="hu-HU" sz="2400" b="1" dirty="0"/>
              <a:t>A rendszer összetevői</a:t>
            </a:r>
          </a:p>
          <a:p>
            <a:pPr algn="just"/>
            <a:endParaRPr lang="hu-HU" sz="2400" dirty="0"/>
          </a:p>
          <a:p>
            <a:pPr algn="just"/>
            <a:r>
              <a:rPr lang="hu-HU" sz="2400" dirty="0"/>
              <a:t>Pl. értékek, rituálék, tekitélyi viszonyok, szerepfelfogás és </a:t>
            </a:r>
          </a:p>
          <a:p>
            <a:pPr algn="just"/>
            <a:r>
              <a:rPr lang="hu-HU" sz="2400" dirty="0"/>
              <a:t>szerepek, kommunikáció, történetek, idö stb.</a:t>
            </a:r>
          </a:p>
          <a:p>
            <a:pPr algn="just"/>
            <a:endParaRPr lang="hu-HU" sz="2400" dirty="0"/>
          </a:p>
          <a:p>
            <a:pPr algn="just"/>
            <a:r>
              <a:rPr lang="hu-HU" sz="2400" b="1" dirty="0"/>
              <a:t>Családnarratívák </a:t>
            </a:r>
          </a:p>
          <a:p>
            <a:pPr algn="just"/>
            <a:r>
              <a:rPr lang="hu-HU" sz="2400" b="1" dirty="0"/>
              <a:t>Idő </a:t>
            </a:r>
          </a:p>
          <a:p>
            <a:pPr algn="just"/>
            <a:endParaRPr lang="hu-HU" sz="2400" dirty="0"/>
          </a:p>
          <a:p>
            <a:pPr algn="just"/>
            <a:endParaRPr lang="hu-HU" sz="2400" dirty="0"/>
          </a:p>
        </p:txBody>
      </p:sp>
      <p:sp>
        <p:nvSpPr>
          <p:cNvPr id="4" name="TextBox 3">
            <a:extLst>
              <a:ext uri="{FF2B5EF4-FFF2-40B4-BE49-F238E27FC236}">
                <a16:creationId xmlns:a16="http://schemas.microsoft.com/office/drawing/2014/main" id="{6F9BE24E-49FF-4630-54BA-0F3F172F37D6}"/>
              </a:ext>
            </a:extLst>
          </p:cNvPr>
          <p:cNvSpPr txBox="1"/>
          <p:nvPr/>
        </p:nvSpPr>
        <p:spPr>
          <a:xfrm>
            <a:off x="1332411" y="2730137"/>
            <a:ext cx="7576457" cy="4524315"/>
          </a:xfrm>
          <a:prstGeom prst="rect">
            <a:avLst/>
          </a:prstGeom>
          <a:noFill/>
        </p:spPr>
        <p:txBody>
          <a:bodyPr wrap="square">
            <a:spAutoFit/>
          </a:bodyPr>
          <a:lstStyle/>
          <a:p>
            <a:pPr algn="just"/>
            <a:r>
              <a:rPr lang="hu-HU" sz="2400" dirty="0"/>
              <a:t>Ezeken keresztül ölt testet a kiterjesztett szimbolikus család történeti-társadalmi tere, ezek integráláják annak számos vonatkozását </a:t>
            </a:r>
            <a:r>
              <a:rPr lang="hu-HU" sz="2400" i="1" dirty="0"/>
              <a:t>egy </a:t>
            </a:r>
            <a:r>
              <a:rPr lang="hu-HU" sz="2400" dirty="0"/>
              <a:t>értelmezési keretbe. Emellett rávilágitanak arra, hogy a szimbolikus család realitás, valóban létezik.</a:t>
            </a:r>
            <a:r>
              <a:rPr lang="hu-HU" sz="2400" i="1" dirty="0"/>
              <a:t> </a:t>
            </a:r>
          </a:p>
          <a:p>
            <a:pPr algn="just"/>
            <a:endParaRPr lang="hu-HU" sz="2400" i="1" dirty="0"/>
          </a:p>
          <a:p>
            <a:pPr algn="just"/>
            <a:r>
              <a:rPr lang="hu-HU" sz="2400" i="1" dirty="0"/>
              <a:t>Idő dimenziói</a:t>
            </a:r>
            <a:r>
              <a:rPr lang="hu-HU" sz="2400" dirty="0"/>
              <a:t>: történeti (pl. elődök élete ,kizökkent idő), virtuális-történeti, társadalmi-történeti, társadalmi, családi és individuális  (személyes) idő</a:t>
            </a:r>
            <a:r>
              <a:rPr lang="en-US" sz="2400" dirty="0"/>
              <a:t>.</a:t>
            </a:r>
            <a:endParaRPr lang="hu-HU" sz="2400" dirty="0"/>
          </a:p>
          <a:p>
            <a:pPr algn="just"/>
            <a:endParaRPr lang="hu-HU" sz="2400" dirty="0"/>
          </a:p>
          <a:p>
            <a:pPr algn="just"/>
            <a:endParaRPr lang="hu-HU" sz="2400" dirty="0"/>
          </a:p>
          <a:p>
            <a:pPr algn="just"/>
            <a:endParaRPr lang="hu-HU" sz="2400" dirty="0"/>
          </a:p>
        </p:txBody>
      </p:sp>
    </p:spTree>
    <p:extLst>
      <p:ext uri="{BB962C8B-B14F-4D97-AF65-F5344CB8AC3E}">
        <p14:creationId xmlns:p14="http://schemas.microsoft.com/office/powerpoint/2010/main" val="2037588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5DDE53-AF06-27EA-2A49-315DB908876B}"/>
              </a:ext>
            </a:extLst>
          </p:cNvPr>
          <p:cNvSpPr txBox="1"/>
          <p:nvPr/>
        </p:nvSpPr>
        <p:spPr>
          <a:xfrm>
            <a:off x="2017486" y="2467429"/>
            <a:ext cx="6400800" cy="1200329"/>
          </a:xfrm>
          <a:prstGeom prst="rect">
            <a:avLst/>
          </a:prstGeom>
          <a:noFill/>
        </p:spPr>
        <p:txBody>
          <a:bodyPr wrap="square" rtlCol="0">
            <a:spAutoFit/>
          </a:bodyPr>
          <a:lstStyle/>
          <a:p>
            <a:pPr algn="ctr"/>
            <a:r>
              <a:rPr lang="hu-HU" sz="3600" dirty="0"/>
              <a:t>Két példa: a Krajnyák és a Bossányi család</a:t>
            </a:r>
          </a:p>
        </p:txBody>
      </p:sp>
    </p:spTree>
    <p:extLst>
      <p:ext uri="{BB962C8B-B14F-4D97-AF65-F5344CB8AC3E}">
        <p14:creationId xmlns:p14="http://schemas.microsoft.com/office/powerpoint/2010/main" val="1233204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DDA00D-4E90-5CEB-5F71-D06EFEBB94BF}"/>
              </a:ext>
            </a:extLst>
          </p:cNvPr>
          <p:cNvSpPr txBox="1"/>
          <p:nvPr/>
        </p:nvSpPr>
        <p:spPr>
          <a:xfrm>
            <a:off x="796833" y="-91440"/>
            <a:ext cx="6988629" cy="8279190"/>
          </a:xfrm>
          <a:prstGeom prst="rect">
            <a:avLst/>
          </a:prstGeom>
          <a:noFill/>
        </p:spPr>
        <p:txBody>
          <a:bodyPr wrap="square" rtlCol="0">
            <a:spAutoFit/>
          </a:bodyPr>
          <a:lstStyle/>
          <a:p>
            <a:pPr algn="ctr"/>
            <a:endParaRPr lang="hu-HU" sz="2800" dirty="0"/>
          </a:p>
          <a:p>
            <a:pPr algn="ctr"/>
            <a:r>
              <a:rPr lang="hu-HU" sz="2800" b="1" dirty="0"/>
              <a:t>Hasonlóságok a két családban</a:t>
            </a:r>
          </a:p>
          <a:p>
            <a:pPr algn="ctr"/>
            <a:endParaRPr lang="hu-HU" sz="2800" dirty="0"/>
          </a:p>
          <a:p>
            <a:r>
              <a:rPr lang="hu-HU" sz="2800" dirty="0"/>
              <a:t>Két családágon különböző társadalmi eredet- hibriditás egyik forrása</a:t>
            </a:r>
          </a:p>
          <a:p>
            <a:r>
              <a:rPr lang="hu-HU" sz="2800" dirty="0"/>
              <a:t>Nagy földrajzi és társalmi mozgás </a:t>
            </a:r>
          </a:p>
          <a:p>
            <a:r>
              <a:rPr lang="hu-HU" sz="2800" dirty="0"/>
              <a:t>vagyis társadalmi és földrajzi térben kiterjedt rendszer </a:t>
            </a:r>
          </a:p>
          <a:p>
            <a:endParaRPr lang="hu-HU" sz="2800" dirty="0"/>
          </a:p>
          <a:p>
            <a:r>
              <a:rPr lang="hu-HU" sz="2800" dirty="0"/>
              <a:t>Deklasszálódás</a:t>
            </a:r>
          </a:p>
          <a:p>
            <a:r>
              <a:rPr lang="hu-HU" sz="2800" dirty="0"/>
              <a:t>Státusvesztés</a:t>
            </a:r>
          </a:p>
          <a:p>
            <a:r>
              <a:rPr lang="hu-HU" sz="2800" dirty="0"/>
              <a:t>Elszegényedés</a:t>
            </a:r>
          </a:p>
          <a:p>
            <a:r>
              <a:rPr lang="hu-HU" sz="2800" dirty="0"/>
              <a:t>Kitelepítés  </a:t>
            </a:r>
          </a:p>
          <a:p>
            <a:r>
              <a:rPr lang="hu-HU" sz="2800" dirty="0"/>
              <a:t>vagyis erős társadalmi kényszerek, traumák- kizökkent idő</a:t>
            </a:r>
          </a:p>
          <a:p>
            <a:endParaRPr lang="hu-HU" sz="2800" dirty="0"/>
          </a:p>
          <a:p>
            <a:endParaRPr lang="hu-HU" sz="2800" dirty="0"/>
          </a:p>
          <a:p>
            <a:r>
              <a:rPr lang="hu-HU" sz="2800" dirty="0"/>
              <a:t> </a:t>
            </a:r>
          </a:p>
          <a:p>
            <a:endParaRPr lang="hu-HU" sz="2800" dirty="0"/>
          </a:p>
        </p:txBody>
      </p:sp>
    </p:spTree>
    <p:extLst>
      <p:ext uri="{BB962C8B-B14F-4D97-AF65-F5344CB8AC3E}">
        <p14:creationId xmlns:p14="http://schemas.microsoft.com/office/powerpoint/2010/main" val="2243899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57387BE7-A06A-45F0-8AF0-0D0413009D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28" y="68263"/>
            <a:ext cx="5041106" cy="6721475"/>
          </a:xfrm>
          <a:prstGeom prst="rect">
            <a:avLst/>
          </a:prstGeom>
          <a:noFill/>
        </p:spPr>
      </p:pic>
    </p:spTree>
    <p:extLst>
      <p:ext uri="{BB962C8B-B14F-4D97-AF65-F5344CB8AC3E}">
        <p14:creationId xmlns:p14="http://schemas.microsoft.com/office/powerpoint/2010/main" val="2931005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F2FD18-FF17-CDE8-CA03-8F27EF5D3322}"/>
              </a:ext>
            </a:extLst>
          </p:cNvPr>
          <p:cNvSpPr txBox="1"/>
          <p:nvPr/>
        </p:nvSpPr>
        <p:spPr>
          <a:xfrm>
            <a:off x="1417320" y="899160"/>
            <a:ext cx="7726680" cy="5632311"/>
          </a:xfrm>
          <a:prstGeom prst="rect">
            <a:avLst/>
          </a:prstGeom>
          <a:noFill/>
        </p:spPr>
        <p:txBody>
          <a:bodyPr wrap="square">
            <a:spAutoFit/>
          </a:bodyPr>
          <a:lstStyle/>
          <a:p>
            <a:r>
              <a:rPr lang="hu-HU" sz="2400" b="1" dirty="0"/>
              <a:t>Krajnyák család</a:t>
            </a:r>
          </a:p>
          <a:p>
            <a:endParaRPr lang="hu-HU" sz="2400" b="1" dirty="0"/>
          </a:p>
          <a:p>
            <a:r>
              <a:rPr lang="hu-HU" sz="2400" dirty="0"/>
              <a:t>Egyfajta kontinuitás: törések ellenére pályák párhuzamossága, egyenrangúsodása- egyik ágon a tanulás, mindkét ágon erős munka  ethosz</a:t>
            </a:r>
          </a:p>
          <a:p>
            <a:r>
              <a:rPr lang="hu-HU" sz="2400" dirty="0"/>
              <a:t>Megkérdőjelezhetetlen családi szolidaritás</a:t>
            </a:r>
          </a:p>
          <a:p>
            <a:r>
              <a:rPr lang="hu-HU" sz="2400" dirty="0"/>
              <a:t>Migráció többségét kényszer szülte (Trianon, zsidóellenesség, B lista, árvíz) menekülés                            </a:t>
            </a:r>
            <a:r>
              <a:rPr lang="hu-HU" sz="2400" i="1" dirty="0"/>
              <a:t>Lokalitás</a:t>
            </a:r>
            <a:r>
              <a:rPr lang="hu-HU" sz="2400" dirty="0"/>
              <a:t>-egy helyre költözés </a:t>
            </a:r>
          </a:p>
          <a:p>
            <a:r>
              <a:rPr lang="hu-HU" sz="2400" dirty="0"/>
              <a:t>Eredetmítosz teremtés a teljesség hiánya miatt a kiesett (tabusított?) családág  beemelésére</a:t>
            </a:r>
          </a:p>
          <a:p>
            <a:r>
              <a:rPr lang="hu-HU" sz="2400" dirty="0"/>
              <a:t>Hibriditás (életmód, termelési mód, szerepek,boldogulási minták stb.)</a:t>
            </a:r>
          </a:p>
          <a:p>
            <a:r>
              <a:rPr lang="hu-HU" sz="2400"/>
              <a:t>Részben reflektált elemekből álló családtörténet</a:t>
            </a:r>
            <a:endParaRPr lang="hu-HU" sz="2400" dirty="0"/>
          </a:p>
          <a:p>
            <a:endParaRPr lang="hu-HU" sz="2400" dirty="0"/>
          </a:p>
        </p:txBody>
      </p:sp>
    </p:spTree>
    <p:extLst>
      <p:ext uri="{BB962C8B-B14F-4D97-AF65-F5344CB8AC3E}">
        <p14:creationId xmlns:p14="http://schemas.microsoft.com/office/powerpoint/2010/main" val="1938687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69A630-071C-7054-60A6-4809FF5C40A3}"/>
              </a:ext>
            </a:extLst>
          </p:cNvPr>
          <p:cNvSpPr txBox="1"/>
          <p:nvPr/>
        </p:nvSpPr>
        <p:spPr>
          <a:xfrm>
            <a:off x="0" y="0"/>
            <a:ext cx="11978640" cy="7478970"/>
          </a:xfrm>
          <a:prstGeom prst="rect">
            <a:avLst/>
          </a:prstGeom>
          <a:noFill/>
        </p:spPr>
        <p:txBody>
          <a:bodyPr wrap="square" rtlCol="0">
            <a:spAutoFit/>
          </a:bodyPr>
          <a:lstStyle/>
          <a:p>
            <a:r>
              <a:rPr lang="hu-HU" sz="2400" b="1" dirty="0"/>
              <a:t>Bossányi család </a:t>
            </a:r>
          </a:p>
          <a:p>
            <a:r>
              <a:rPr lang="hu-HU" sz="2400" dirty="0"/>
              <a:t>Törések, szakadások, traumák</a:t>
            </a:r>
          </a:p>
          <a:p>
            <a:r>
              <a:rPr lang="hu-HU" sz="2400" kern="150" dirty="0">
                <a:solidFill>
                  <a:srgbClr val="000000"/>
                </a:solidFill>
                <a:effectLst/>
                <a:ea typeface="Times New Roman" panose="02020603050405020304" pitchFamily="18" charset="0"/>
                <a:cs typeface="Times New Roman" panose="02020603050405020304" pitchFamily="18" charset="0"/>
              </a:rPr>
              <a:t>Történeti traumák, különböző konnotációjú katasztrófák, korai halál, veszteségek, be nem teljesült vágyak, megszakadt kapcsolatok,  perlekedés és sértettség, italozás</a:t>
            </a:r>
            <a:r>
              <a:rPr lang="hu-HU" sz="2400" dirty="0"/>
              <a:t> </a:t>
            </a:r>
          </a:p>
          <a:p>
            <a:r>
              <a:rPr lang="hu-HU" sz="2400" dirty="0"/>
              <a:t>Egyik ágon a kulturális tőke elvész, elveszti felhajtó erejét, a másik ágon sem tud akadálytalanul gyarapodni- 60-70 es évek mára kevéssé produktív munkásstatégiája a mérvadó. A</a:t>
            </a:r>
            <a:r>
              <a:rPr lang="hu-HU" sz="2400" kern="150" dirty="0">
                <a:solidFill>
                  <a:srgbClr val="000000"/>
                </a:solidFill>
                <a:effectLst/>
                <a:ea typeface="Times New Roman" panose="02020603050405020304" pitchFamily="18" charset="0"/>
                <a:cs typeface="Times New Roman" panose="02020603050405020304" pitchFamily="18" charset="0"/>
              </a:rPr>
              <a:t> harmadik és a negyedik generációban szórványosan előforduló főiskolai végzettségek jellemzően</a:t>
            </a:r>
            <a:r>
              <a:rPr lang="hu-HU" sz="2400" kern="150" dirty="0">
                <a:solidFill>
                  <a:srgbClr val="FF0000"/>
                </a:solidFill>
                <a:effectLst/>
                <a:ea typeface="Times New Roman" panose="02020603050405020304" pitchFamily="18" charset="0"/>
                <a:cs typeface="Times New Roman" panose="02020603050405020304" pitchFamily="18" charset="0"/>
              </a:rPr>
              <a:t> </a:t>
            </a:r>
            <a:r>
              <a:rPr lang="hu-HU" sz="2400" i="1" kern="150" dirty="0">
                <a:effectLst/>
                <a:ea typeface="Times New Roman" panose="02020603050405020304" pitchFamily="18" charset="0"/>
                <a:cs typeface="Times New Roman" panose="02020603050405020304" pitchFamily="18" charset="0"/>
              </a:rPr>
              <a:t>elsőgenerációs </a:t>
            </a:r>
            <a:r>
              <a:rPr lang="hu-HU" sz="2400" kern="150" dirty="0">
                <a:solidFill>
                  <a:srgbClr val="000000"/>
                </a:solidFill>
                <a:effectLst/>
                <a:ea typeface="Times New Roman" panose="02020603050405020304" pitchFamily="18" charset="0"/>
                <a:cs typeface="Times New Roman" panose="02020603050405020304" pitchFamily="18" charset="0"/>
              </a:rPr>
              <a:t> értelmiség</a:t>
            </a:r>
            <a:r>
              <a:rPr lang="hu-HU" sz="2400" i="1" kern="150" dirty="0">
                <a:solidFill>
                  <a:srgbClr val="000000"/>
                </a:solidFill>
                <a:effectLst/>
                <a:ea typeface="Times New Roman" panose="02020603050405020304" pitchFamily="18" charset="0"/>
                <a:cs typeface="Times New Roman" panose="02020603050405020304" pitchFamily="18" charset="0"/>
              </a:rPr>
              <a:t>i</a:t>
            </a:r>
            <a:r>
              <a:rPr lang="hu-HU" sz="2400" kern="150" dirty="0">
                <a:solidFill>
                  <a:srgbClr val="000000"/>
                </a:solidFill>
                <a:effectLst/>
                <a:ea typeface="Times New Roman" panose="02020603050405020304" pitchFamily="18" charset="0"/>
                <a:cs typeface="Times New Roman" panose="02020603050405020304" pitchFamily="18" charset="0"/>
              </a:rPr>
              <a:t> pályák.</a:t>
            </a:r>
            <a:r>
              <a:rPr lang="hu-HU" sz="2400" dirty="0"/>
              <a:t> </a:t>
            </a:r>
          </a:p>
          <a:p>
            <a:r>
              <a:rPr lang="hu-HU" sz="2400" dirty="0"/>
              <a:t>Státusvesztés, kényszerszülte migráció (kitelepítés) feldolgozatlan, de az üldözöttség átírja az önkéntes migrációt is </a:t>
            </a:r>
          </a:p>
          <a:p>
            <a:r>
              <a:rPr lang="hu-HU" sz="2400" dirty="0"/>
              <a:t>Menedék, a család máig is működö, szimbolikus értékű központja az egykori HÁZ</a:t>
            </a:r>
          </a:p>
          <a:p>
            <a:r>
              <a:rPr lang="hu-HU" sz="2400" dirty="0"/>
              <a:t>Hibriditás, különböző minták (paraszti ágon is) – viszályok forrásai</a:t>
            </a:r>
          </a:p>
          <a:p>
            <a:r>
              <a:rPr lang="hu-HU" sz="2400" dirty="0"/>
              <a:t>Mítoszteremtés- erdélyi ág</a:t>
            </a:r>
          </a:p>
          <a:p>
            <a:r>
              <a:rPr lang="hu-HU" sz="2400" dirty="0"/>
              <a:t>A család nem tud visszakerülni az egykori középosztály társadalmi- történeti időperspektívájába és trajektoriáira</a:t>
            </a:r>
          </a:p>
          <a:p>
            <a:r>
              <a:rPr lang="hu-HU" sz="2400" dirty="0"/>
              <a:t>Egy valamelyest koherens és reflektált családtörténet szerzője, P.M., aki a paraszti családágból származik, és a kapcsolatvesztések miatt nem nagyon van klivel megosztani a történetet.</a:t>
            </a:r>
          </a:p>
          <a:p>
            <a:endParaRPr lang="hu-HU" sz="2400" dirty="0"/>
          </a:p>
          <a:p>
            <a:endParaRPr lang="hu-HU" sz="2400" dirty="0"/>
          </a:p>
        </p:txBody>
      </p:sp>
    </p:spTree>
    <p:extLst>
      <p:ext uri="{BB962C8B-B14F-4D97-AF65-F5344CB8AC3E}">
        <p14:creationId xmlns:p14="http://schemas.microsoft.com/office/powerpoint/2010/main" val="2722995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A65FBA6-263A-4F7C-A25D-2BFC335E73E7}"/>
              </a:ext>
            </a:extLst>
          </p:cNvPr>
          <p:cNvSpPr>
            <a:spLocks noGrp="1" noChangeArrowheads="1"/>
          </p:cNvSpPr>
          <p:nvPr>
            <p:ph type="title"/>
          </p:nvPr>
        </p:nvSpPr>
        <p:spPr>
          <a:xfrm>
            <a:off x="1992313" y="8108950"/>
            <a:ext cx="8229600" cy="1143000"/>
          </a:xfrm>
        </p:spPr>
        <p:txBody>
          <a:bodyPr/>
          <a:lstStyle/>
          <a:p>
            <a:pPr eaLnBrk="1" hangingPunct="1"/>
            <a:endParaRPr lang="hu-HU" altLang="hu-HU"/>
          </a:p>
        </p:txBody>
      </p:sp>
      <p:sp>
        <p:nvSpPr>
          <p:cNvPr id="13315" name="Rectangle 3">
            <a:extLst>
              <a:ext uri="{FF2B5EF4-FFF2-40B4-BE49-F238E27FC236}">
                <a16:creationId xmlns:a16="http://schemas.microsoft.com/office/drawing/2014/main" id="{ACF5CFFE-E5EC-4C3F-A28D-65D3E25E9387}"/>
              </a:ext>
            </a:extLst>
          </p:cNvPr>
          <p:cNvSpPr>
            <a:spLocks noGrp="1" noChangeArrowheads="1"/>
          </p:cNvSpPr>
          <p:nvPr>
            <p:ph type="body" idx="1"/>
          </p:nvPr>
        </p:nvSpPr>
        <p:spPr>
          <a:xfrm>
            <a:off x="0" y="0"/>
            <a:ext cx="10959737" cy="6857999"/>
          </a:xfrm>
        </p:spPr>
        <p:txBody>
          <a:bodyPr/>
          <a:lstStyle/>
          <a:p>
            <a:pPr eaLnBrk="1" hangingPunct="1">
              <a:buFontTx/>
              <a:buNone/>
            </a:pPr>
            <a:endParaRPr lang="hu-HU" altLang="hu-HU" sz="1800" b="1" dirty="0"/>
          </a:p>
          <a:p>
            <a:pPr eaLnBrk="1" hangingPunct="1">
              <a:buFontTx/>
              <a:buNone/>
            </a:pPr>
            <a:endParaRPr lang="hu-HU" altLang="hu-HU" sz="1800" b="1" dirty="0"/>
          </a:p>
        </p:txBody>
      </p:sp>
      <p:sp>
        <p:nvSpPr>
          <p:cNvPr id="13316" name="Rectangle 4">
            <a:extLst>
              <a:ext uri="{FF2B5EF4-FFF2-40B4-BE49-F238E27FC236}">
                <a16:creationId xmlns:a16="http://schemas.microsoft.com/office/drawing/2014/main" id="{33B9119E-E64C-4198-AA1E-3718CFE9151F}"/>
              </a:ext>
            </a:extLst>
          </p:cNvPr>
          <p:cNvSpPr>
            <a:spLocks noChangeArrowheads="1"/>
          </p:cNvSpPr>
          <p:nvPr/>
        </p:nvSpPr>
        <p:spPr bwMode="auto">
          <a:xfrm>
            <a:off x="2495551" y="1052514"/>
            <a:ext cx="358775" cy="3587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hu-HU" altLang="hu-HU" sz="2400">
              <a:solidFill>
                <a:srgbClr val="000000"/>
              </a:solidFill>
            </a:endParaRPr>
          </a:p>
        </p:txBody>
      </p:sp>
      <p:sp>
        <p:nvSpPr>
          <p:cNvPr id="13317" name="Oval 5">
            <a:extLst>
              <a:ext uri="{FF2B5EF4-FFF2-40B4-BE49-F238E27FC236}">
                <a16:creationId xmlns:a16="http://schemas.microsoft.com/office/drawing/2014/main" id="{08203ECB-CDF0-46DD-8B1F-ADDECB2656D1}"/>
              </a:ext>
            </a:extLst>
          </p:cNvPr>
          <p:cNvSpPr>
            <a:spLocks noChangeArrowheads="1"/>
          </p:cNvSpPr>
          <p:nvPr/>
        </p:nvSpPr>
        <p:spPr bwMode="auto">
          <a:xfrm>
            <a:off x="3863976" y="1052513"/>
            <a:ext cx="360363" cy="3603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hu-HU" altLang="hu-HU" sz="2400">
              <a:solidFill>
                <a:srgbClr val="000000"/>
              </a:solidFill>
            </a:endParaRPr>
          </a:p>
        </p:txBody>
      </p:sp>
      <p:sp>
        <p:nvSpPr>
          <p:cNvPr id="13318" name="Line 6">
            <a:extLst>
              <a:ext uri="{FF2B5EF4-FFF2-40B4-BE49-F238E27FC236}">
                <a16:creationId xmlns:a16="http://schemas.microsoft.com/office/drawing/2014/main" id="{D354EA03-FD3C-4AAA-B424-382573CEF5C5}"/>
              </a:ext>
            </a:extLst>
          </p:cNvPr>
          <p:cNvSpPr>
            <a:spLocks noChangeShapeType="1"/>
          </p:cNvSpPr>
          <p:nvPr/>
        </p:nvSpPr>
        <p:spPr bwMode="auto">
          <a:xfrm>
            <a:off x="2640013" y="134143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19" name="Line 7">
            <a:extLst>
              <a:ext uri="{FF2B5EF4-FFF2-40B4-BE49-F238E27FC236}">
                <a16:creationId xmlns:a16="http://schemas.microsoft.com/office/drawing/2014/main" id="{91112E16-029C-48F6-BDC4-7233E5428A29}"/>
              </a:ext>
            </a:extLst>
          </p:cNvPr>
          <p:cNvSpPr>
            <a:spLocks noChangeShapeType="1"/>
          </p:cNvSpPr>
          <p:nvPr/>
        </p:nvSpPr>
        <p:spPr bwMode="auto">
          <a:xfrm>
            <a:off x="4079875" y="1484313"/>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20" name="Line 8">
            <a:extLst>
              <a:ext uri="{FF2B5EF4-FFF2-40B4-BE49-F238E27FC236}">
                <a16:creationId xmlns:a16="http://schemas.microsoft.com/office/drawing/2014/main" id="{460365E6-233C-4692-B170-6B4E2C48A65F}"/>
              </a:ext>
            </a:extLst>
          </p:cNvPr>
          <p:cNvSpPr>
            <a:spLocks noChangeShapeType="1"/>
          </p:cNvSpPr>
          <p:nvPr/>
        </p:nvSpPr>
        <p:spPr bwMode="auto">
          <a:xfrm>
            <a:off x="2640013" y="1844675"/>
            <a:ext cx="14414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21" name="Line 9">
            <a:extLst>
              <a:ext uri="{FF2B5EF4-FFF2-40B4-BE49-F238E27FC236}">
                <a16:creationId xmlns:a16="http://schemas.microsoft.com/office/drawing/2014/main" id="{78511113-D5E9-449D-8B43-6BD43DD4D11F}"/>
              </a:ext>
            </a:extLst>
          </p:cNvPr>
          <p:cNvSpPr>
            <a:spLocks noChangeShapeType="1"/>
          </p:cNvSpPr>
          <p:nvPr/>
        </p:nvSpPr>
        <p:spPr bwMode="auto">
          <a:xfrm>
            <a:off x="3216276" y="2924175"/>
            <a:ext cx="1223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22" name="Line 10">
            <a:extLst>
              <a:ext uri="{FF2B5EF4-FFF2-40B4-BE49-F238E27FC236}">
                <a16:creationId xmlns:a16="http://schemas.microsoft.com/office/drawing/2014/main" id="{0CE7F122-A23F-4791-B6C3-CE83DB5BFABF}"/>
              </a:ext>
            </a:extLst>
          </p:cNvPr>
          <p:cNvSpPr>
            <a:spLocks noChangeShapeType="1"/>
          </p:cNvSpPr>
          <p:nvPr/>
        </p:nvSpPr>
        <p:spPr bwMode="auto">
          <a:xfrm flipH="1">
            <a:off x="2711451" y="2924175"/>
            <a:ext cx="5762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23" name="Line 11">
            <a:extLst>
              <a:ext uri="{FF2B5EF4-FFF2-40B4-BE49-F238E27FC236}">
                <a16:creationId xmlns:a16="http://schemas.microsoft.com/office/drawing/2014/main" id="{EFE94BB9-34A7-4DB3-9E8D-9410DD37DA8C}"/>
              </a:ext>
            </a:extLst>
          </p:cNvPr>
          <p:cNvSpPr>
            <a:spLocks noChangeShapeType="1"/>
          </p:cNvSpPr>
          <p:nvPr/>
        </p:nvSpPr>
        <p:spPr bwMode="auto">
          <a:xfrm>
            <a:off x="2711450" y="2924175"/>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24" name="Line 12">
            <a:extLst>
              <a:ext uri="{FF2B5EF4-FFF2-40B4-BE49-F238E27FC236}">
                <a16:creationId xmlns:a16="http://schemas.microsoft.com/office/drawing/2014/main" id="{1C30387F-F007-4AAE-B329-DED9EA89D381}"/>
              </a:ext>
            </a:extLst>
          </p:cNvPr>
          <p:cNvSpPr>
            <a:spLocks noChangeShapeType="1"/>
          </p:cNvSpPr>
          <p:nvPr/>
        </p:nvSpPr>
        <p:spPr bwMode="auto">
          <a:xfrm flipV="1">
            <a:off x="3432175" y="3141664"/>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25" name="Line 13">
            <a:extLst>
              <a:ext uri="{FF2B5EF4-FFF2-40B4-BE49-F238E27FC236}">
                <a16:creationId xmlns:a16="http://schemas.microsoft.com/office/drawing/2014/main" id="{84428D73-9EB4-47D7-A847-54434DD58E1D}"/>
              </a:ext>
            </a:extLst>
          </p:cNvPr>
          <p:cNvSpPr>
            <a:spLocks noChangeShapeType="1"/>
          </p:cNvSpPr>
          <p:nvPr/>
        </p:nvSpPr>
        <p:spPr bwMode="auto">
          <a:xfrm>
            <a:off x="4440238" y="2924176"/>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26" name="Oval 14">
            <a:extLst>
              <a:ext uri="{FF2B5EF4-FFF2-40B4-BE49-F238E27FC236}">
                <a16:creationId xmlns:a16="http://schemas.microsoft.com/office/drawing/2014/main" id="{FDCD6982-1DB5-44BB-BF83-F255FDE47CF3}"/>
              </a:ext>
            </a:extLst>
          </p:cNvPr>
          <p:cNvSpPr>
            <a:spLocks noChangeArrowheads="1"/>
          </p:cNvSpPr>
          <p:nvPr/>
        </p:nvSpPr>
        <p:spPr bwMode="auto">
          <a:xfrm>
            <a:off x="3287713" y="3141663"/>
            <a:ext cx="431800"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hu-HU" altLang="hu-HU" sz="2400">
              <a:solidFill>
                <a:srgbClr val="000000"/>
              </a:solidFill>
            </a:endParaRPr>
          </a:p>
        </p:txBody>
      </p:sp>
      <p:sp>
        <p:nvSpPr>
          <p:cNvPr id="13327" name="Rectangle 15">
            <a:extLst>
              <a:ext uri="{FF2B5EF4-FFF2-40B4-BE49-F238E27FC236}">
                <a16:creationId xmlns:a16="http://schemas.microsoft.com/office/drawing/2014/main" id="{A1CF4BBB-84F0-4080-9C29-B4640003FC5E}"/>
              </a:ext>
            </a:extLst>
          </p:cNvPr>
          <p:cNvSpPr>
            <a:spLocks noChangeArrowheads="1"/>
          </p:cNvSpPr>
          <p:nvPr/>
        </p:nvSpPr>
        <p:spPr bwMode="auto">
          <a:xfrm>
            <a:off x="4224338" y="3141663"/>
            <a:ext cx="431800"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None/>
            </a:pPr>
            <a:endParaRPr lang="hu-HU" altLang="hu-HU" sz="1600">
              <a:solidFill>
                <a:srgbClr val="808080"/>
              </a:solidFill>
              <a:latin typeface="Arial" panose="020B0604020202020204" pitchFamily="34" charset="0"/>
            </a:endParaRPr>
          </a:p>
        </p:txBody>
      </p:sp>
      <p:sp>
        <p:nvSpPr>
          <p:cNvPr id="13328" name="Line 16">
            <a:extLst>
              <a:ext uri="{FF2B5EF4-FFF2-40B4-BE49-F238E27FC236}">
                <a16:creationId xmlns:a16="http://schemas.microsoft.com/office/drawing/2014/main" id="{B037DF73-E252-4E34-9B23-B25802892488}"/>
              </a:ext>
            </a:extLst>
          </p:cNvPr>
          <p:cNvSpPr>
            <a:spLocks noChangeShapeType="1"/>
          </p:cNvSpPr>
          <p:nvPr/>
        </p:nvSpPr>
        <p:spPr bwMode="auto">
          <a:xfrm>
            <a:off x="4440238" y="3573464"/>
            <a:ext cx="0"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29" name="Line 17">
            <a:extLst>
              <a:ext uri="{FF2B5EF4-FFF2-40B4-BE49-F238E27FC236}">
                <a16:creationId xmlns:a16="http://schemas.microsoft.com/office/drawing/2014/main" id="{C7858525-FAC7-4BCA-A787-9878C5119310}"/>
              </a:ext>
            </a:extLst>
          </p:cNvPr>
          <p:cNvSpPr>
            <a:spLocks noChangeShapeType="1"/>
          </p:cNvSpPr>
          <p:nvPr/>
        </p:nvSpPr>
        <p:spPr bwMode="auto">
          <a:xfrm flipV="1">
            <a:off x="6240463" y="364490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30" name="Oval 18">
            <a:extLst>
              <a:ext uri="{FF2B5EF4-FFF2-40B4-BE49-F238E27FC236}">
                <a16:creationId xmlns:a16="http://schemas.microsoft.com/office/drawing/2014/main" id="{687F8332-8F2D-43D4-835F-29AA22D010BF}"/>
              </a:ext>
            </a:extLst>
          </p:cNvPr>
          <p:cNvSpPr>
            <a:spLocks noChangeArrowheads="1"/>
          </p:cNvSpPr>
          <p:nvPr/>
        </p:nvSpPr>
        <p:spPr bwMode="auto">
          <a:xfrm>
            <a:off x="6096000" y="3284539"/>
            <a:ext cx="431800" cy="3587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hu-HU" altLang="hu-HU" sz="2400">
              <a:solidFill>
                <a:srgbClr val="000000"/>
              </a:solidFill>
            </a:endParaRPr>
          </a:p>
        </p:txBody>
      </p:sp>
      <p:sp>
        <p:nvSpPr>
          <p:cNvPr id="13331" name="Oval 19">
            <a:extLst>
              <a:ext uri="{FF2B5EF4-FFF2-40B4-BE49-F238E27FC236}">
                <a16:creationId xmlns:a16="http://schemas.microsoft.com/office/drawing/2014/main" id="{426D3C48-A5EA-4CA1-98EA-07CC5263BBCF}"/>
              </a:ext>
            </a:extLst>
          </p:cNvPr>
          <p:cNvSpPr>
            <a:spLocks noChangeArrowheads="1"/>
          </p:cNvSpPr>
          <p:nvPr/>
        </p:nvSpPr>
        <p:spPr bwMode="auto">
          <a:xfrm>
            <a:off x="2514600" y="3124200"/>
            <a:ext cx="431800"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hu-HU" altLang="hu-HU" sz="2400">
              <a:solidFill>
                <a:srgbClr val="000000"/>
              </a:solidFill>
            </a:endParaRPr>
          </a:p>
        </p:txBody>
      </p:sp>
      <p:sp>
        <p:nvSpPr>
          <p:cNvPr id="13332" name="Line 20">
            <a:extLst>
              <a:ext uri="{FF2B5EF4-FFF2-40B4-BE49-F238E27FC236}">
                <a16:creationId xmlns:a16="http://schemas.microsoft.com/office/drawing/2014/main" id="{28160AB0-21B2-4207-87B4-130A7740B466}"/>
              </a:ext>
            </a:extLst>
          </p:cNvPr>
          <p:cNvSpPr>
            <a:spLocks noChangeShapeType="1"/>
          </p:cNvSpPr>
          <p:nvPr/>
        </p:nvSpPr>
        <p:spPr bwMode="auto">
          <a:xfrm>
            <a:off x="4440239" y="4005263"/>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33" name="Line 21">
            <a:extLst>
              <a:ext uri="{FF2B5EF4-FFF2-40B4-BE49-F238E27FC236}">
                <a16:creationId xmlns:a16="http://schemas.microsoft.com/office/drawing/2014/main" id="{679AA9DD-0D84-402A-8543-6A8CBBF6ACD7}"/>
              </a:ext>
            </a:extLst>
          </p:cNvPr>
          <p:cNvSpPr>
            <a:spLocks noChangeShapeType="1"/>
          </p:cNvSpPr>
          <p:nvPr/>
        </p:nvSpPr>
        <p:spPr bwMode="auto">
          <a:xfrm>
            <a:off x="5232400" y="4005264"/>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34" name="Line 22">
            <a:extLst>
              <a:ext uri="{FF2B5EF4-FFF2-40B4-BE49-F238E27FC236}">
                <a16:creationId xmlns:a16="http://schemas.microsoft.com/office/drawing/2014/main" id="{A3CB242E-4E88-4FDF-B366-2A49AF2E7DF2}"/>
              </a:ext>
            </a:extLst>
          </p:cNvPr>
          <p:cNvSpPr>
            <a:spLocks noChangeShapeType="1"/>
          </p:cNvSpPr>
          <p:nvPr/>
        </p:nvSpPr>
        <p:spPr bwMode="auto">
          <a:xfrm flipH="1">
            <a:off x="4727575" y="4724400"/>
            <a:ext cx="649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35" name="Rectangle 23">
            <a:extLst>
              <a:ext uri="{FF2B5EF4-FFF2-40B4-BE49-F238E27FC236}">
                <a16:creationId xmlns:a16="http://schemas.microsoft.com/office/drawing/2014/main" id="{E7F8106D-39CA-4DE1-945B-A43F9B5F5C1D}"/>
              </a:ext>
            </a:extLst>
          </p:cNvPr>
          <p:cNvSpPr>
            <a:spLocks noChangeArrowheads="1"/>
          </p:cNvSpPr>
          <p:nvPr/>
        </p:nvSpPr>
        <p:spPr bwMode="auto">
          <a:xfrm>
            <a:off x="4440238" y="5013326"/>
            <a:ext cx="430212" cy="3587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hu-HU" altLang="hu-HU" sz="2400">
              <a:solidFill>
                <a:srgbClr val="000000"/>
              </a:solidFill>
            </a:endParaRPr>
          </a:p>
        </p:txBody>
      </p:sp>
      <p:sp>
        <p:nvSpPr>
          <p:cNvPr id="13336" name="Line 24">
            <a:extLst>
              <a:ext uri="{FF2B5EF4-FFF2-40B4-BE49-F238E27FC236}">
                <a16:creationId xmlns:a16="http://schemas.microsoft.com/office/drawing/2014/main" id="{44AEAD2A-2773-4974-9303-9608D6D55483}"/>
              </a:ext>
            </a:extLst>
          </p:cNvPr>
          <p:cNvSpPr>
            <a:spLocks noChangeShapeType="1"/>
          </p:cNvSpPr>
          <p:nvPr/>
        </p:nvSpPr>
        <p:spPr bwMode="auto">
          <a:xfrm>
            <a:off x="3503613" y="2924175"/>
            <a:ext cx="0" cy="217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37" name="Line 25">
            <a:extLst>
              <a:ext uri="{FF2B5EF4-FFF2-40B4-BE49-F238E27FC236}">
                <a16:creationId xmlns:a16="http://schemas.microsoft.com/office/drawing/2014/main" id="{F28674E6-33B5-4257-8B99-FB52D4CBF0DF}"/>
              </a:ext>
            </a:extLst>
          </p:cNvPr>
          <p:cNvSpPr>
            <a:spLocks noChangeShapeType="1"/>
          </p:cNvSpPr>
          <p:nvPr/>
        </p:nvSpPr>
        <p:spPr bwMode="auto">
          <a:xfrm>
            <a:off x="3432175" y="1844675"/>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38" name="Line 26">
            <a:extLst>
              <a:ext uri="{FF2B5EF4-FFF2-40B4-BE49-F238E27FC236}">
                <a16:creationId xmlns:a16="http://schemas.microsoft.com/office/drawing/2014/main" id="{6EDF2459-B134-416F-8B3E-4F6FC92A723B}"/>
              </a:ext>
            </a:extLst>
          </p:cNvPr>
          <p:cNvSpPr>
            <a:spLocks noChangeShapeType="1"/>
          </p:cNvSpPr>
          <p:nvPr/>
        </p:nvSpPr>
        <p:spPr bwMode="auto">
          <a:xfrm>
            <a:off x="5375275" y="4005263"/>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39" name="Line 27">
            <a:extLst>
              <a:ext uri="{FF2B5EF4-FFF2-40B4-BE49-F238E27FC236}">
                <a16:creationId xmlns:a16="http://schemas.microsoft.com/office/drawing/2014/main" id="{9D927561-90EC-420E-A3F5-E46F42B587AD}"/>
              </a:ext>
            </a:extLst>
          </p:cNvPr>
          <p:cNvSpPr>
            <a:spLocks noChangeShapeType="1"/>
          </p:cNvSpPr>
          <p:nvPr/>
        </p:nvSpPr>
        <p:spPr bwMode="auto">
          <a:xfrm>
            <a:off x="4656138" y="4724400"/>
            <a:ext cx="0" cy="217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40" name="Line 28">
            <a:extLst>
              <a:ext uri="{FF2B5EF4-FFF2-40B4-BE49-F238E27FC236}">
                <a16:creationId xmlns:a16="http://schemas.microsoft.com/office/drawing/2014/main" id="{8A28F4DB-E6E0-4D59-B690-4AF22B15F6B1}"/>
              </a:ext>
            </a:extLst>
          </p:cNvPr>
          <p:cNvSpPr>
            <a:spLocks noChangeShapeType="1"/>
          </p:cNvSpPr>
          <p:nvPr/>
        </p:nvSpPr>
        <p:spPr bwMode="auto">
          <a:xfrm>
            <a:off x="5808663" y="4724400"/>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41" name="Line 29">
            <a:extLst>
              <a:ext uri="{FF2B5EF4-FFF2-40B4-BE49-F238E27FC236}">
                <a16:creationId xmlns:a16="http://schemas.microsoft.com/office/drawing/2014/main" id="{0CA5BFD1-65F2-4BE8-AC3A-3E8FCCB45425}"/>
              </a:ext>
            </a:extLst>
          </p:cNvPr>
          <p:cNvSpPr>
            <a:spLocks noChangeShapeType="1"/>
          </p:cNvSpPr>
          <p:nvPr/>
        </p:nvSpPr>
        <p:spPr bwMode="auto">
          <a:xfrm>
            <a:off x="4656138" y="4868864"/>
            <a:ext cx="0" cy="73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42" name="Line 30">
            <a:extLst>
              <a:ext uri="{FF2B5EF4-FFF2-40B4-BE49-F238E27FC236}">
                <a16:creationId xmlns:a16="http://schemas.microsoft.com/office/drawing/2014/main" id="{25DF32E9-DE1A-4B52-8E72-49E7EBDDE72A}"/>
              </a:ext>
            </a:extLst>
          </p:cNvPr>
          <p:cNvSpPr>
            <a:spLocks noChangeShapeType="1"/>
          </p:cNvSpPr>
          <p:nvPr/>
        </p:nvSpPr>
        <p:spPr bwMode="auto">
          <a:xfrm>
            <a:off x="4656138" y="4724400"/>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43" name="Rectangle 31">
            <a:extLst>
              <a:ext uri="{FF2B5EF4-FFF2-40B4-BE49-F238E27FC236}">
                <a16:creationId xmlns:a16="http://schemas.microsoft.com/office/drawing/2014/main" id="{DCD398E2-0170-4ACD-A860-3CEA3EFC6DBA}"/>
              </a:ext>
            </a:extLst>
          </p:cNvPr>
          <p:cNvSpPr>
            <a:spLocks noChangeArrowheads="1"/>
          </p:cNvSpPr>
          <p:nvPr/>
        </p:nvSpPr>
        <p:spPr bwMode="auto">
          <a:xfrm>
            <a:off x="5951538" y="5013326"/>
            <a:ext cx="360362" cy="360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hu-HU" altLang="hu-HU" sz="2400">
              <a:solidFill>
                <a:srgbClr val="000000"/>
              </a:solidFill>
            </a:endParaRPr>
          </a:p>
        </p:txBody>
      </p:sp>
      <p:sp>
        <p:nvSpPr>
          <p:cNvPr id="13344" name="Text Box 32">
            <a:extLst>
              <a:ext uri="{FF2B5EF4-FFF2-40B4-BE49-F238E27FC236}">
                <a16:creationId xmlns:a16="http://schemas.microsoft.com/office/drawing/2014/main" id="{F336F507-7AAD-4D8B-8BB3-CF43E9383088}"/>
              </a:ext>
            </a:extLst>
          </p:cNvPr>
          <p:cNvSpPr txBox="1">
            <a:spLocks noChangeArrowheads="1"/>
          </p:cNvSpPr>
          <p:nvPr/>
        </p:nvSpPr>
        <p:spPr bwMode="auto">
          <a:xfrm>
            <a:off x="4224338" y="836614"/>
            <a:ext cx="1528762"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hu-HU" altLang="hu-HU" sz="1600" b="1">
                <a:solidFill>
                  <a:srgbClr val="000000"/>
                </a:solidFill>
                <a:latin typeface="Arial" panose="020B0604020202020204" pitchFamily="34" charset="0"/>
              </a:rPr>
              <a:t>H.M.</a:t>
            </a:r>
          </a:p>
          <a:p>
            <a:pPr fontAlgn="base">
              <a:spcBef>
                <a:spcPct val="0"/>
              </a:spcBef>
              <a:spcAft>
                <a:spcPct val="0"/>
              </a:spcAft>
              <a:buNone/>
            </a:pPr>
            <a:r>
              <a:rPr lang="hu-HU" altLang="hu-HU" sz="1600">
                <a:solidFill>
                  <a:srgbClr val="000000"/>
                </a:solidFill>
                <a:latin typeface="Arial" panose="020B0604020202020204" pitchFamily="34" charset="0"/>
              </a:rPr>
              <a:t>1921</a:t>
            </a:r>
          </a:p>
          <a:p>
            <a:pPr fontAlgn="base">
              <a:spcBef>
                <a:spcPct val="0"/>
              </a:spcBef>
              <a:spcAft>
                <a:spcPct val="0"/>
              </a:spcAft>
              <a:buNone/>
            </a:pPr>
            <a:r>
              <a:rPr lang="hu-HU" altLang="hu-HU" sz="1600">
                <a:solidFill>
                  <a:srgbClr val="000000"/>
                </a:solidFill>
                <a:latin typeface="Arial" panose="020B0604020202020204" pitchFamily="34" charset="0"/>
              </a:rPr>
              <a:t>Fót</a:t>
            </a:r>
          </a:p>
          <a:p>
            <a:pPr fontAlgn="base">
              <a:spcBef>
                <a:spcPct val="0"/>
              </a:spcBef>
              <a:spcAft>
                <a:spcPct val="0"/>
              </a:spcAft>
              <a:buNone/>
            </a:pPr>
            <a:r>
              <a:rPr lang="hu-HU" altLang="hu-HU" sz="1600">
                <a:solidFill>
                  <a:srgbClr val="000000"/>
                </a:solidFill>
                <a:latin typeface="Arial" panose="020B0604020202020204" pitchFamily="34" charset="0"/>
              </a:rPr>
              <a:t>Pilisvörösvár</a:t>
            </a:r>
          </a:p>
          <a:p>
            <a:pPr fontAlgn="base">
              <a:spcBef>
                <a:spcPct val="0"/>
              </a:spcBef>
              <a:spcAft>
                <a:spcPct val="0"/>
              </a:spcAft>
              <a:buNone/>
            </a:pPr>
            <a:r>
              <a:rPr lang="hu-HU" altLang="hu-HU" sz="1600">
                <a:solidFill>
                  <a:srgbClr val="000000"/>
                </a:solidFill>
                <a:latin typeface="Arial" panose="020B0604020202020204" pitchFamily="34" charset="0"/>
              </a:rPr>
              <a:t>Kisalag</a:t>
            </a:r>
          </a:p>
          <a:p>
            <a:pPr fontAlgn="base">
              <a:spcBef>
                <a:spcPct val="0"/>
              </a:spcBef>
              <a:spcAft>
                <a:spcPct val="0"/>
              </a:spcAft>
              <a:buNone/>
            </a:pPr>
            <a:r>
              <a:rPr lang="hu-HU" altLang="hu-HU" sz="1600">
                <a:solidFill>
                  <a:srgbClr val="000000"/>
                </a:solidFill>
                <a:latin typeface="Arial" panose="020B0604020202020204" pitchFamily="34" charset="0"/>
              </a:rPr>
              <a:t>htb.</a:t>
            </a:r>
          </a:p>
        </p:txBody>
      </p:sp>
      <p:sp>
        <p:nvSpPr>
          <p:cNvPr id="13345" name="Text Box 33">
            <a:extLst>
              <a:ext uri="{FF2B5EF4-FFF2-40B4-BE49-F238E27FC236}">
                <a16:creationId xmlns:a16="http://schemas.microsoft.com/office/drawing/2014/main" id="{D3113CA1-BCC3-4433-A794-E23F62C73A4D}"/>
              </a:ext>
            </a:extLst>
          </p:cNvPr>
          <p:cNvSpPr txBox="1">
            <a:spLocks noChangeArrowheads="1"/>
          </p:cNvSpPr>
          <p:nvPr/>
        </p:nvSpPr>
        <p:spPr bwMode="auto">
          <a:xfrm>
            <a:off x="1828801" y="838200"/>
            <a:ext cx="170497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hu-HU" altLang="hu-HU" sz="1600" b="1" dirty="0">
                <a:solidFill>
                  <a:srgbClr val="000000"/>
                </a:solidFill>
                <a:latin typeface="Arial" panose="020B0604020202020204" pitchFamily="34" charset="0"/>
              </a:rPr>
              <a:t>K.J.</a:t>
            </a:r>
          </a:p>
          <a:p>
            <a:pPr fontAlgn="base">
              <a:spcBef>
                <a:spcPct val="0"/>
              </a:spcBef>
              <a:spcAft>
                <a:spcPct val="0"/>
              </a:spcAft>
              <a:buNone/>
            </a:pPr>
            <a:r>
              <a:rPr lang="hu-HU" altLang="hu-HU" sz="1600" dirty="0">
                <a:solidFill>
                  <a:srgbClr val="000000"/>
                </a:solidFill>
                <a:latin typeface="Arial" panose="020B0604020202020204" pitchFamily="34" charset="0"/>
              </a:rPr>
              <a:t>Pilis-</a:t>
            </a:r>
          </a:p>
          <a:p>
            <a:pPr fontAlgn="base">
              <a:spcBef>
                <a:spcPct val="0"/>
              </a:spcBef>
              <a:spcAft>
                <a:spcPct val="0"/>
              </a:spcAft>
              <a:buNone/>
            </a:pPr>
            <a:r>
              <a:rPr lang="hu-HU" altLang="hu-HU" sz="1600" dirty="0">
                <a:solidFill>
                  <a:srgbClr val="000000"/>
                </a:solidFill>
                <a:latin typeface="Arial" panose="020B0604020202020204" pitchFamily="34" charset="0"/>
              </a:rPr>
              <a:t>vörösvár</a:t>
            </a:r>
          </a:p>
          <a:p>
            <a:pPr fontAlgn="base">
              <a:spcBef>
                <a:spcPct val="0"/>
              </a:spcBef>
              <a:spcAft>
                <a:spcPct val="0"/>
              </a:spcAft>
              <a:buNone/>
            </a:pPr>
            <a:r>
              <a:rPr lang="hu-HU" altLang="hu-HU" sz="1600" dirty="0">
                <a:solidFill>
                  <a:srgbClr val="000000"/>
                </a:solidFill>
                <a:latin typeface="Arial" panose="020B0604020202020204" pitchFamily="34" charset="0"/>
              </a:rPr>
              <a:t>Kisalag</a:t>
            </a:r>
          </a:p>
          <a:p>
            <a:pPr fontAlgn="base">
              <a:spcBef>
                <a:spcPct val="0"/>
              </a:spcBef>
              <a:spcAft>
                <a:spcPct val="0"/>
              </a:spcAft>
              <a:buNone/>
            </a:pPr>
            <a:r>
              <a:rPr lang="hu-HU" altLang="hu-HU" sz="1600" dirty="0">
                <a:solidFill>
                  <a:srgbClr val="000000"/>
                </a:solidFill>
                <a:latin typeface="Arial" panose="020B0604020202020204" pitchFamily="34" charset="0"/>
              </a:rPr>
              <a:t>Tímar, kőműves,</a:t>
            </a:r>
          </a:p>
          <a:p>
            <a:pPr fontAlgn="base">
              <a:spcBef>
                <a:spcPct val="0"/>
              </a:spcBef>
              <a:spcAft>
                <a:spcPct val="0"/>
              </a:spcAft>
              <a:buNone/>
            </a:pPr>
            <a:r>
              <a:rPr lang="hu-HU" altLang="hu-HU" sz="1600" dirty="0">
                <a:solidFill>
                  <a:srgbClr val="000000"/>
                </a:solidFill>
                <a:latin typeface="Arial" panose="020B0604020202020204" pitchFamily="34" charset="0"/>
              </a:rPr>
              <a:t>faesztergályos</a:t>
            </a:r>
          </a:p>
          <a:p>
            <a:pPr fontAlgn="base">
              <a:spcBef>
                <a:spcPct val="0"/>
              </a:spcBef>
              <a:spcAft>
                <a:spcPct val="0"/>
              </a:spcAft>
              <a:buNone/>
            </a:pPr>
            <a:endParaRPr lang="hu-HU" altLang="hu-HU" sz="1600" dirty="0">
              <a:solidFill>
                <a:srgbClr val="000000"/>
              </a:solidFill>
              <a:latin typeface="Arial" panose="020B0604020202020204" pitchFamily="34" charset="0"/>
            </a:endParaRPr>
          </a:p>
        </p:txBody>
      </p:sp>
      <p:sp>
        <p:nvSpPr>
          <p:cNvPr id="13346" name="Text Box 34">
            <a:extLst>
              <a:ext uri="{FF2B5EF4-FFF2-40B4-BE49-F238E27FC236}">
                <a16:creationId xmlns:a16="http://schemas.microsoft.com/office/drawing/2014/main" id="{7D77BAEA-CAC8-4E51-B88D-F8FDAD4DD9AA}"/>
              </a:ext>
            </a:extLst>
          </p:cNvPr>
          <p:cNvSpPr txBox="1">
            <a:spLocks noChangeArrowheads="1"/>
          </p:cNvSpPr>
          <p:nvPr/>
        </p:nvSpPr>
        <p:spPr bwMode="auto">
          <a:xfrm>
            <a:off x="1847850" y="3284538"/>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hu-HU" altLang="hu-HU" sz="1600">
              <a:solidFill>
                <a:srgbClr val="000000"/>
              </a:solidFill>
              <a:latin typeface="Arial" panose="020B0604020202020204" pitchFamily="34" charset="0"/>
            </a:endParaRPr>
          </a:p>
        </p:txBody>
      </p:sp>
      <p:sp>
        <p:nvSpPr>
          <p:cNvPr id="13347" name="Text Box 35">
            <a:extLst>
              <a:ext uri="{FF2B5EF4-FFF2-40B4-BE49-F238E27FC236}">
                <a16:creationId xmlns:a16="http://schemas.microsoft.com/office/drawing/2014/main" id="{0852DDB1-3527-469D-B688-ABD9057A432E}"/>
              </a:ext>
            </a:extLst>
          </p:cNvPr>
          <p:cNvSpPr txBox="1">
            <a:spLocks noChangeArrowheads="1"/>
          </p:cNvSpPr>
          <p:nvPr/>
        </p:nvSpPr>
        <p:spPr bwMode="auto">
          <a:xfrm>
            <a:off x="2057400" y="3200400"/>
            <a:ext cx="5905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hu-HU" altLang="hu-HU" sz="1600">
                <a:solidFill>
                  <a:srgbClr val="000000"/>
                </a:solidFill>
                <a:latin typeface="Arial" panose="020B0604020202020204" pitchFamily="34" charset="0"/>
              </a:rPr>
              <a:t>gép-</a:t>
            </a:r>
          </a:p>
          <a:p>
            <a:pPr fontAlgn="base">
              <a:spcBef>
                <a:spcPct val="0"/>
              </a:spcBef>
              <a:spcAft>
                <a:spcPct val="0"/>
              </a:spcAft>
              <a:buNone/>
            </a:pPr>
            <a:r>
              <a:rPr lang="hu-HU" altLang="hu-HU" sz="1600">
                <a:solidFill>
                  <a:srgbClr val="000000"/>
                </a:solidFill>
                <a:latin typeface="Arial" panose="020B0604020202020204" pitchFamily="34" charset="0"/>
              </a:rPr>
              <a:t>író</a:t>
            </a:r>
          </a:p>
          <a:p>
            <a:pPr fontAlgn="base">
              <a:spcBef>
                <a:spcPct val="0"/>
              </a:spcBef>
              <a:spcAft>
                <a:spcPct val="0"/>
              </a:spcAft>
              <a:buNone/>
            </a:pPr>
            <a:r>
              <a:rPr lang="hu-HU" altLang="hu-HU" sz="1600">
                <a:solidFill>
                  <a:srgbClr val="000000"/>
                </a:solidFill>
                <a:latin typeface="Arial" panose="020B0604020202020204" pitchFamily="34" charset="0"/>
              </a:rPr>
              <a:t>Fót</a:t>
            </a:r>
          </a:p>
        </p:txBody>
      </p:sp>
      <p:sp>
        <p:nvSpPr>
          <p:cNvPr id="13348" name="Text Box 36">
            <a:extLst>
              <a:ext uri="{FF2B5EF4-FFF2-40B4-BE49-F238E27FC236}">
                <a16:creationId xmlns:a16="http://schemas.microsoft.com/office/drawing/2014/main" id="{A8EC0EA2-88B6-4E30-A1DD-70D4A2882AE5}"/>
              </a:ext>
            </a:extLst>
          </p:cNvPr>
          <p:cNvSpPr txBox="1">
            <a:spLocks noChangeArrowheads="1"/>
          </p:cNvSpPr>
          <p:nvPr/>
        </p:nvSpPr>
        <p:spPr bwMode="auto">
          <a:xfrm>
            <a:off x="2927350" y="3213100"/>
            <a:ext cx="5905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hu-HU" altLang="hu-HU" sz="1600">
                <a:solidFill>
                  <a:srgbClr val="000000"/>
                </a:solidFill>
                <a:latin typeface="Arial" panose="020B0604020202020204" pitchFamily="34" charset="0"/>
              </a:rPr>
              <a:t>var-</a:t>
            </a:r>
          </a:p>
          <a:p>
            <a:pPr fontAlgn="base">
              <a:spcBef>
                <a:spcPct val="0"/>
              </a:spcBef>
              <a:spcAft>
                <a:spcPct val="0"/>
              </a:spcAft>
              <a:buNone/>
            </a:pPr>
            <a:r>
              <a:rPr lang="hu-HU" altLang="hu-HU" sz="1600">
                <a:solidFill>
                  <a:srgbClr val="000000"/>
                </a:solidFill>
                <a:latin typeface="Arial" panose="020B0604020202020204" pitchFamily="34" charset="0"/>
              </a:rPr>
              <a:t>rónő</a:t>
            </a:r>
          </a:p>
          <a:p>
            <a:pPr fontAlgn="base">
              <a:spcBef>
                <a:spcPct val="0"/>
              </a:spcBef>
              <a:spcAft>
                <a:spcPct val="0"/>
              </a:spcAft>
              <a:buNone/>
            </a:pPr>
            <a:r>
              <a:rPr lang="hu-HU" altLang="hu-HU" sz="1600">
                <a:solidFill>
                  <a:srgbClr val="000000"/>
                </a:solidFill>
                <a:latin typeface="Arial" panose="020B0604020202020204" pitchFamily="34" charset="0"/>
              </a:rPr>
              <a:t>Bp.</a:t>
            </a:r>
          </a:p>
        </p:txBody>
      </p:sp>
      <p:sp>
        <p:nvSpPr>
          <p:cNvPr id="13349" name="Text Box 37">
            <a:extLst>
              <a:ext uri="{FF2B5EF4-FFF2-40B4-BE49-F238E27FC236}">
                <a16:creationId xmlns:a16="http://schemas.microsoft.com/office/drawing/2014/main" id="{61AEE631-5BC0-412C-850C-24C8F0C2F5A5}"/>
              </a:ext>
            </a:extLst>
          </p:cNvPr>
          <p:cNvSpPr txBox="1">
            <a:spLocks noChangeArrowheads="1"/>
          </p:cNvSpPr>
          <p:nvPr/>
        </p:nvSpPr>
        <p:spPr bwMode="auto">
          <a:xfrm>
            <a:off x="4727576" y="2420939"/>
            <a:ext cx="1008063" cy="24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None/>
            </a:pPr>
            <a:r>
              <a:rPr lang="hu-HU" altLang="hu-HU" sz="1600" b="1" dirty="0">
                <a:solidFill>
                  <a:srgbClr val="000000"/>
                </a:solidFill>
                <a:highlight>
                  <a:srgbClr val="FFFF00"/>
                </a:highlight>
                <a:latin typeface="Arial" panose="020B0604020202020204" pitchFamily="34" charset="0"/>
              </a:rPr>
              <a:t>K.Z.</a:t>
            </a:r>
            <a:r>
              <a:rPr lang="hu-HU" altLang="hu-HU" sz="1600" dirty="0">
                <a:solidFill>
                  <a:srgbClr val="000000"/>
                </a:solidFill>
                <a:highlight>
                  <a:srgbClr val="FFFF00"/>
                </a:highlight>
                <a:latin typeface="Arial" panose="020B0604020202020204" pitchFamily="34" charset="0"/>
              </a:rPr>
              <a:t> </a:t>
            </a:r>
            <a:r>
              <a:rPr lang="hu-HU" altLang="hu-HU" sz="1600" dirty="0">
                <a:solidFill>
                  <a:srgbClr val="000000"/>
                </a:solidFill>
                <a:latin typeface="Arial" panose="020B0604020202020204" pitchFamily="34" charset="0"/>
              </a:rPr>
              <a:t>1937,Kisalag,</a:t>
            </a:r>
            <a:r>
              <a:rPr lang="hu-HU" altLang="hu-HU" sz="1600" dirty="0">
                <a:solidFill>
                  <a:srgbClr val="B2B2B2"/>
                </a:solidFill>
                <a:latin typeface="Arial" panose="020B0604020202020204" pitchFamily="34" charset="0"/>
              </a:rPr>
              <a:t>Du-nakeszi</a:t>
            </a:r>
            <a:r>
              <a:rPr lang="hu-HU" altLang="hu-HU" sz="1600" u="sng" dirty="0">
                <a:solidFill>
                  <a:srgbClr val="000000"/>
                </a:solidFill>
                <a:latin typeface="Arial" panose="020B0604020202020204" pitchFamily="34" charset="0"/>
              </a:rPr>
              <a:t>műsze-rész</a:t>
            </a:r>
            <a:r>
              <a:rPr lang="hu-HU" altLang="hu-HU" sz="1600" dirty="0">
                <a:solidFill>
                  <a:srgbClr val="000000"/>
                </a:solidFill>
                <a:latin typeface="Arial" panose="020B0604020202020204" pitchFamily="34" charset="0"/>
              </a:rPr>
              <a:t>, szm. esti szakköz.</a:t>
            </a:r>
          </a:p>
          <a:p>
            <a:pPr fontAlgn="base">
              <a:spcBef>
                <a:spcPct val="50000"/>
              </a:spcBef>
              <a:spcAft>
                <a:spcPct val="0"/>
              </a:spcAft>
              <a:buNone/>
            </a:pPr>
            <a:endParaRPr lang="hu-HU" altLang="hu-HU" sz="1600" dirty="0">
              <a:solidFill>
                <a:srgbClr val="000000"/>
              </a:solidFill>
              <a:latin typeface="Arial" panose="020B0604020202020204" pitchFamily="34" charset="0"/>
            </a:endParaRPr>
          </a:p>
        </p:txBody>
      </p:sp>
      <p:sp>
        <p:nvSpPr>
          <p:cNvPr id="13350" name="Text Box 38">
            <a:extLst>
              <a:ext uri="{FF2B5EF4-FFF2-40B4-BE49-F238E27FC236}">
                <a16:creationId xmlns:a16="http://schemas.microsoft.com/office/drawing/2014/main" id="{97AB5FED-9713-46E0-B9FC-113BCC1DCB2E}"/>
              </a:ext>
            </a:extLst>
          </p:cNvPr>
          <p:cNvSpPr txBox="1">
            <a:spLocks noChangeArrowheads="1"/>
          </p:cNvSpPr>
          <p:nvPr/>
        </p:nvSpPr>
        <p:spPr bwMode="auto">
          <a:xfrm>
            <a:off x="6527800" y="2781300"/>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hu-HU" altLang="hu-HU" sz="1600">
              <a:solidFill>
                <a:srgbClr val="000000"/>
              </a:solidFill>
              <a:latin typeface="Arial" panose="020B0604020202020204" pitchFamily="34" charset="0"/>
            </a:endParaRPr>
          </a:p>
        </p:txBody>
      </p:sp>
      <p:sp>
        <p:nvSpPr>
          <p:cNvPr id="13351" name="Text Box 39">
            <a:extLst>
              <a:ext uri="{FF2B5EF4-FFF2-40B4-BE49-F238E27FC236}">
                <a16:creationId xmlns:a16="http://schemas.microsoft.com/office/drawing/2014/main" id="{EBBDDDAD-78FA-4B92-8280-E4E0DBEAB287}"/>
              </a:ext>
            </a:extLst>
          </p:cNvPr>
          <p:cNvSpPr txBox="1">
            <a:spLocks noChangeArrowheads="1"/>
          </p:cNvSpPr>
          <p:nvPr/>
        </p:nvSpPr>
        <p:spPr bwMode="auto">
          <a:xfrm>
            <a:off x="6167439" y="2565400"/>
            <a:ext cx="503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None/>
            </a:pPr>
            <a:endParaRPr lang="hu-HU" altLang="hu-HU" sz="1600">
              <a:solidFill>
                <a:srgbClr val="000000"/>
              </a:solidFill>
              <a:latin typeface="Arial" panose="020B0604020202020204" pitchFamily="34" charset="0"/>
            </a:endParaRPr>
          </a:p>
        </p:txBody>
      </p:sp>
      <p:sp>
        <p:nvSpPr>
          <p:cNvPr id="13352" name="Text Box 40">
            <a:extLst>
              <a:ext uri="{FF2B5EF4-FFF2-40B4-BE49-F238E27FC236}">
                <a16:creationId xmlns:a16="http://schemas.microsoft.com/office/drawing/2014/main" id="{4C929E69-0BAE-4012-BB35-FC6A6E7176F2}"/>
              </a:ext>
            </a:extLst>
          </p:cNvPr>
          <p:cNvSpPr txBox="1">
            <a:spLocks noChangeArrowheads="1"/>
          </p:cNvSpPr>
          <p:nvPr/>
        </p:nvSpPr>
        <p:spPr bwMode="auto">
          <a:xfrm>
            <a:off x="5664201" y="836613"/>
            <a:ext cx="1223963"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None/>
            </a:pPr>
            <a:r>
              <a:rPr lang="hu-HU" altLang="hu-HU" sz="1600">
                <a:solidFill>
                  <a:srgbClr val="000000"/>
                </a:solidFill>
                <a:latin typeface="Arial" panose="020B0604020202020204" pitchFamily="34" charset="0"/>
              </a:rPr>
              <a:t>1939 Kapuvár, Párkány,Léva,Eszter-gom,Szu-lok, Kisalag, </a:t>
            </a:r>
            <a:r>
              <a:rPr lang="hu-HU" altLang="hu-HU" sz="1600">
                <a:solidFill>
                  <a:srgbClr val="B2B2B2"/>
                </a:solidFill>
                <a:latin typeface="Arial" panose="020B0604020202020204" pitchFamily="34" charset="0"/>
              </a:rPr>
              <a:t>Dunakeszi,</a:t>
            </a:r>
            <a:r>
              <a:rPr lang="hu-HU" altLang="hu-HU" sz="1600">
                <a:solidFill>
                  <a:srgbClr val="000000"/>
                </a:solidFill>
                <a:latin typeface="Arial" panose="020B0604020202020204" pitchFamily="34" charset="0"/>
              </a:rPr>
              <a:t>szővőnő, kistisztv.   8 o.</a:t>
            </a:r>
          </a:p>
        </p:txBody>
      </p:sp>
      <p:sp>
        <p:nvSpPr>
          <p:cNvPr id="13353" name="Line 41">
            <a:extLst>
              <a:ext uri="{FF2B5EF4-FFF2-40B4-BE49-F238E27FC236}">
                <a16:creationId xmlns:a16="http://schemas.microsoft.com/office/drawing/2014/main" id="{37AC125C-9135-43B0-811F-D39491F75A1E}"/>
              </a:ext>
            </a:extLst>
          </p:cNvPr>
          <p:cNvSpPr>
            <a:spLocks noChangeShapeType="1"/>
          </p:cNvSpPr>
          <p:nvPr/>
        </p:nvSpPr>
        <p:spPr bwMode="auto">
          <a:xfrm>
            <a:off x="4656138" y="5445126"/>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54" name="Line 42">
            <a:extLst>
              <a:ext uri="{FF2B5EF4-FFF2-40B4-BE49-F238E27FC236}">
                <a16:creationId xmlns:a16="http://schemas.microsoft.com/office/drawing/2014/main" id="{96D63D08-9474-4AC4-A66F-C936764AC26D}"/>
              </a:ext>
            </a:extLst>
          </p:cNvPr>
          <p:cNvSpPr>
            <a:spLocks noChangeShapeType="1"/>
          </p:cNvSpPr>
          <p:nvPr/>
        </p:nvSpPr>
        <p:spPr bwMode="auto">
          <a:xfrm flipH="1" flipV="1">
            <a:off x="4151314" y="5589588"/>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55" name="Line 43">
            <a:extLst>
              <a:ext uri="{FF2B5EF4-FFF2-40B4-BE49-F238E27FC236}">
                <a16:creationId xmlns:a16="http://schemas.microsoft.com/office/drawing/2014/main" id="{D9C53184-A1F4-4385-9D2E-B8C3A76BF234}"/>
              </a:ext>
            </a:extLst>
          </p:cNvPr>
          <p:cNvSpPr>
            <a:spLocks noChangeShapeType="1"/>
          </p:cNvSpPr>
          <p:nvPr/>
        </p:nvSpPr>
        <p:spPr bwMode="auto">
          <a:xfrm flipV="1">
            <a:off x="3719513" y="5229226"/>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56" name="Oval 44">
            <a:extLst>
              <a:ext uri="{FF2B5EF4-FFF2-40B4-BE49-F238E27FC236}">
                <a16:creationId xmlns:a16="http://schemas.microsoft.com/office/drawing/2014/main" id="{6A6C1119-450C-4869-8A45-29042C793C9B}"/>
              </a:ext>
            </a:extLst>
          </p:cNvPr>
          <p:cNvSpPr>
            <a:spLocks noChangeArrowheads="1"/>
          </p:cNvSpPr>
          <p:nvPr/>
        </p:nvSpPr>
        <p:spPr bwMode="auto">
          <a:xfrm>
            <a:off x="3575051" y="5013326"/>
            <a:ext cx="288925"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hu-HU" altLang="hu-HU" sz="2400">
              <a:solidFill>
                <a:srgbClr val="000000"/>
              </a:solidFill>
            </a:endParaRPr>
          </a:p>
        </p:txBody>
      </p:sp>
      <p:sp>
        <p:nvSpPr>
          <p:cNvPr id="13357" name="Line 45">
            <a:extLst>
              <a:ext uri="{FF2B5EF4-FFF2-40B4-BE49-F238E27FC236}">
                <a16:creationId xmlns:a16="http://schemas.microsoft.com/office/drawing/2014/main" id="{43A3ED00-0A4E-457A-9A84-BDC2494C4ABC}"/>
              </a:ext>
            </a:extLst>
          </p:cNvPr>
          <p:cNvSpPr>
            <a:spLocks noChangeShapeType="1"/>
          </p:cNvSpPr>
          <p:nvPr/>
        </p:nvSpPr>
        <p:spPr bwMode="auto">
          <a:xfrm flipH="1" flipV="1">
            <a:off x="3287713" y="558958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58" name="Line 46">
            <a:extLst>
              <a:ext uri="{FF2B5EF4-FFF2-40B4-BE49-F238E27FC236}">
                <a16:creationId xmlns:a16="http://schemas.microsoft.com/office/drawing/2014/main" id="{C067F9F6-1FE3-4840-B474-96B69EE44A61}"/>
              </a:ext>
            </a:extLst>
          </p:cNvPr>
          <p:cNvSpPr>
            <a:spLocks noChangeShapeType="1"/>
          </p:cNvSpPr>
          <p:nvPr/>
        </p:nvSpPr>
        <p:spPr bwMode="auto">
          <a:xfrm>
            <a:off x="2927350" y="5157789"/>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59" name="Rectangle 47">
            <a:extLst>
              <a:ext uri="{FF2B5EF4-FFF2-40B4-BE49-F238E27FC236}">
                <a16:creationId xmlns:a16="http://schemas.microsoft.com/office/drawing/2014/main" id="{81E0D53E-C745-4BB6-9F3F-9256C4B59AF2}"/>
              </a:ext>
            </a:extLst>
          </p:cNvPr>
          <p:cNvSpPr>
            <a:spLocks noChangeArrowheads="1"/>
          </p:cNvSpPr>
          <p:nvPr/>
        </p:nvSpPr>
        <p:spPr bwMode="auto">
          <a:xfrm>
            <a:off x="2711451" y="5013326"/>
            <a:ext cx="360363" cy="360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hu-HU" altLang="hu-HU" sz="2400">
              <a:solidFill>
                <a:srgbClr val="000000"/>
              </a:solidFill>
            </a:endParaRPr>
          </a:p>
        </p:txBody>
      </p:sp>
      <p:sp>
        <p:nvSpPr>
          <p:cNvPr id="13360" name="Line 48">
            <a:extLst>
              <a:ext uri="{FF2B5EF4-FFF2-40B4-BE49-F238E27FC236}">
                <a16:creationId xmlns:a16="http://schemas.microsoft.com/office/drawing/2014/main" id="{64789767-94F9-4A65-98B0-410C404F09CE}"/>
              </a:ext>
            </a:extLst>
          </p:cNvPr>
          <p:cNvSpPr>
            <a:spLocks noChangeShapeType="1"/>
          </p:cNvSpPr>
          <p:nvPr/>
        </p:nvSpPr>
        <p:spPr bwMode="auto">
          <a:xfrm flipH="1">
            <a:off x="3792539" y="558958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61" name="Line 49">
            <a:extLst>
              <a:ext uri="{FF2B5EF4-FFF2-40B4-BE49-F238E27FC236}">
                <a16:creationId xmlns:a16="http://schemas.microsoft.com/office/drawing/2014/main" id="{624D9492-692D-4239-83D9-21D1204E83E2}"/>
              </a:ext>
            </a:extLst>
          </p:cNvPr>
          <p:cNvSpPr>
            <a:spLocks noChangeShapeType="1"/>
          </p:cNvSpPr>
          <p:nvPr/>
        </p:nvSpPr>
        <p:spPr bwMode="auto">
          <a:xfrm>
            <a:off x="4224338" y="558958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62" name="Line 50">
            <a:extLst>
              <a:ext uri="{FF2B5EF4-FFF2-40B4-BE49-F238E27FC236}">
                <a16:creationId xmlns:a16="http://schemas.microsoft.com/office/drawing/2014/main" id="{67A4C240-6653-4F9D-B918-ABD9DC32D4F2}"/>
              </a:ext>
            </a:extLst>
          </p:cNvPr>
          <p:cNvSpPr>
            <a:spLocks noChangeShapeType="1"/>
          </p:cNvSpPr>
          <p:nvPr/>
        </p:nvSpPr>
        <p:spPr bwMode="auto">
          <a:xfrm>
            <a:off x="3359150" y="558958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63" name="Oval 51">
            <a:extLst>
              <a:ext uri="{FF2B5EF4-FFF2-40B4-BE49-F238E27FC236}">
                <a16:creationId xmlns:a16="http://schemas.microsoft.com/office/drawing/2014/main" id="{283BA1EA-A1C1-4780-9394-D4ABC2BD64FA}"/>
              </a:ext>
            </a:extLst>
          </p:cNvPr>
          <p:cNvSpPr>
            <a:spLocks noChangeArrowheads="1"/>
          </p:cNvSpPr>
          <p:nvPr/>
        </p:nvSpPr>
        <p:spPr bwMode="auto">
          <a:xfrm>
            <a:off x="3143251" y="5734051"/>
            <a:ext cx="360363" cy="3603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hu-HU" altLang="hu-HU" sz="2400">
              <a:solidFill>
                <a:srgbClr val="000000"/>
              </a:solidFill>
            </a:endParaRPr>
          </a:p>
        </p:txBody>
      </p:sp>
      <p:sp>
        <p:nvSpPr>
          <p:cNvPr id="13364" name="Oval 52">
            <a:extLst>
              <a:ext uri="{FF2B5EF4-FFF2-40B4-BE49-F238E27FC236}">
                <a16:creationId xmlns:a16="http://schemas.microsoft.com/office/drawing/2014/main" id="{8C9A0713-E13C-4FEC-AE8D-CBC656AB4508}"/>
              </a:ext>
            </a:extLst>
          </p:cNvPr>
          <p:cNvSpPr>
            <a:spLocks noChangeArrowheads="1"/>
          </p:cNvSpPr>
          <p:nvPr/>
        </p:nvSpPr>
        <p:spPr bwMode="auto">
          <a:xfrm>
            <a:off x="4008439" y="5734051"/>
            <a:ext cx="358775" cy="3587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hu-HU" altLang="hu-HU" sz="2400">
              <a:solidFill>
                <a:srgbClr val="000000"/>
              </a:solidFill>
            </a:endParaRPr>
          </a:p>
        </p:txBody>
      </p:sp>
      <p:sp>
        <p:nvSpPr>
          <p:cNvPr id="13365" name="Line 53">
            <a:extLst>
              <a:ext uri="{FF2B5EF4-FFF2-40B4-BE49-F238E27FC236}">
                <a16:creationId xmlns:a16="http://schemas.microsoft.com/office/drawing/2014/main" id="{11403FAD-9D65-4BE4-B8E4-27A76AA1558B}"/>
              </a:ext>
            </a:extLst>
          </p:cNvPr>
          <p:cNvSpPr>
            <a:spLocks noChangeShapeType="1"/>
          </p:cNvSpPr>
          <p:nvPr/>
        </p:nvSpPr>
        <p:spPr bwMode="auto">
          <a:xfrm>
            <a:off x="5375276" y="4724400"/>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66" name="Line 54">
            <a:extLst>
              <a:ext uri="{FF2B5EF4-FFF2-40B4-BE49-F238E27FC236}">
                <a16:creationId xmlns:a16="http://schemas.microsoft.com/office/drawing/2014/main" id="{DA1E5C33-3204-46D0-BE24-60C51B2D7D76}"/>
              </a:ext>
            </a:extLst>
          </p:cNvPr>
          <p:cNvSpPr>
            <a:spLocks noChangeShapeType="1"/>
          </p:cNvSpPr>
          <p:nvPr/>
        </p:nvSpPr>
        <p:spPr bwMode="auto">
          <a:xfrm>
            <a:off x="5591176" y="4724400"/>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67" name="Line 55">
            <a:extLst>
              <a:ext uri="{FF2B5EF4-FFF2-40B4-BE49-F238E27FC236}">
                <a16:creationId xmlns:a16="http://schemas.microsoft.com/office/drawing/2014/main" id="{AFB33D3A-1BE0-48E6-A85E-6B27FDFA4B79}"/>
              </a:ext>
            </a:extLst>
          </p:cNvPr>
          <p:cNvSpPr>
            <a:spLocks noChangeShapeType="1"/>
          </p:cNvSpPr>
          <p:nvPr/>
        </p:nvSpPr>
        <p:spPr bwMode="auto">
          <a:xfrm>
            <a:off x="6167438" y="4724400"/>
            <a:ext cx="0" cy="217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68" name="Line 56">
            <a:extLst>
              <a:ext uri="{FF2B5EF4-FFF2-40B4-BE49-F238E27FC236}">
                <a16:creationId xmlns:a16="http://schemas.microsoft.com/office/drawing/2014/main" id="{902D4234-C8F2-4AB3-8811-79E0F7E52BC5}"/>
              </a:ext>
            </a:extLst>
          </p:cNvPr>
          <p:cNvSpPr>
            <a:spLocks noChangeShapeType="1"/>
          </p:cNvSpPr>
          <p:nvPr/>
        </p:nvSpPr>
        <p:spPr bwMode="auto">
          <a:xfrm>
            <a:off x="6167438" y="53736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69" name="Line 57">
            <a:extLst>
              <a:ext uri="{FF2B5EF4-FFF2-40B4-BE49-F238E27FC236}">
                <a16:creationId xmlns:a16="http://schemas.microsoft.com/office/drawing/2014/main" id="{9186EBAD-53F1-4E92-B521-2D659D435A70}"/>
              </a:ext>
            </a:extLst>
          </p:cNvPr>
          <p:cNvSpPr>
            <a:spLocks noChangeShapeType="1"/>
          </p:cNvSpPr>
          <p:nvPr/>
        </p:nvSpPr>
        <p:spPr bwMode="auto">
          <a:xfrm>
            <a:off x="6311901" y="5589588"/>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70" name="Line 58">
            <a:extLst>
              <a:ext uri="{FF2B5EF4-FFF2-40B4-BE49-F238E27FC236}">
                <a16:creationId xmlns:a16="http://schemas.microsoft.com/office/drawing/2014/main" id="{E4B05032-CA7D-4E46-8732-B974028BAC6D}"/>
              </a:ext>
            </a:extLst>
          </p:cNvPr>
          <p:cNvSpPr>
            <a:spLocks noChangeShapeType="1"/>
          </p:cNvSpPr>
          <p:nvPr/>
        </p:nvSpPr>
        <p:spPr bwMode="auto">
          <a:xfrm>
            <a:off x="6743701" y="5589588"/>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71" name="Line 59">
            <a:extLst>
              <a:ext uri="{FF2B5EF4-FFF2-40B4-BE49-F238E27FC236}">
                <a16:creationId xmlns:a16="http://schemas.microsoft.com/office/drawing/2014/main" id="{44F45B3E-611B-4CE7-803D-DCC1E071EDC5}"/>
              </a:ext>
            </a:extLst>
          </p:cNvPr>
          <p:cNvSpPr>
            <a:spLocks noChangeShapeType="1"/>
          </p:cNvSpPr>
          <p:nvPr/>
        </p:nvSpPr>
        <p:spPr bwMode="auto">
          <a:xfrm flipV="1">
            <a:off x="6959600" y="5300664"/>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72" name="Oval 60">
            <a:extLst>
              <a:ext uri="{FF2B5EF4-FFF2-40B4-BE49-F238E27FC236}">
                <a16:creationId xmlns:a16="http://schemas.microsoft.com/office/drawing/2014/main" id="{5F6CD6EC-F6D5-4BDA-9CDD-8D28B081705C}"/>
              </a:ext>
            </a:extLst>
          </p:cNvPr>
          <p:cNvSpPr>
            <a:spLocks noChangeArrowheads="1"/>
          </p:cNvSpPr>
          <p:nvPr/>
        </p:nvSpPr>
        <p:spPr bwMode="auto">
          <a:xfrm>
            <a:off x="6743700" y="4941888"/>
            <a:ext cx="431800"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hu-HU" altLang="hu-HU" sz="2400">
              <a:solidFill>
                <a:srgbClr val="000000"/>
              </a:solidFill>
            </a:endParaRPr>
          </a:p>
        </p:txBody>
      </p:sp>
      <p:sp>
        <p:nvSpPr>
          <p:cNvPr id="13373" name="Line 61">
            <a:extLst>
              <a:ext uri="{FF2B5EF4-FFF2-40B4-BE49-F238E27FC236}">
                <a16:creationId xmlns:a16="http://schemas.microsoft.com/office/drawing/2014/main" id="{4966B8DF-33E2-4BD7-BED0-CA155E1C8886}"/>
              </a:ext>
            </a:extLst>
          </p:cNvPr>
          <p:cNvSpPr>
            <a:spLocks noChangeShapeType="1"/>
          </p:cNvSpPr>
          <p:nvPr/>
        </p:nvSpPr>
        <p:spPr bwMode="auto">
          <a:xfrm>
            <a:off x="6383338" y="55895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74" name="Line 62">
            <a:extLst>
              <a:ext uri="{FF2B5EF4-FFF2-40B4-BE49-F238E27FC236}">
                <a16:creationId xmlns:a16="http://schemas.microsoft.com/office/drawing/2014/main" id="{8475EC79-FC56-4F21-B6FC-BD67CBE6C0DC}"/>
              </a:ext>
            </a:extLst>
          </p:cNvPr>
          <p:cNvSpPr>
            <a:spLocks noChangeShapeType="1"/>
          </p:cNvSpPr>
          <p:nvPr/>
        </p:nvSpPr>
        <p:spPr bwMode="auto">
          <a:xfrm>
            <a:off x="6816725" y="55895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75" name="Text Box 63">
            <a:extLst>
              <a:ext uri="{FF2B5EF4-FFF2-40B4-BE49-F238E27FC236}">
                <a16:creationId xmlns:a16="http://schemas.microsoft.com/office/drawing/2014/main" id="{1C538EF8-7D73-4C9F-9481-48032EF53040}"/>
              </a:ext>
            </a:extLst>
          </p:cNvPr>
          <p:cNvSpPr txBox="1">
            <a:spLocks noChangeArrowheads="1"/>
          </p:cNvSpPr>
          <p:nvPr/>
        </p:nvSpPr>
        <p:spPr bwMode="auto">
          <a:xfrm>
            <a:off x="5016500" y="5084763"/>
            <a:ext cx="719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None/>
            </a:pPr>
            <a:endParaRPr lang="hu-HU" altLang="hu-HU" sz="1600">
              <a:solidFill>
                <a:srgbClr val="000000"/>
              </a:solidFill>
              <a:latin typeface="Arial" panose="020B0604020202020204" pitchFamily="34" charset="0"/>
            </a:endParaRPr>
          </a:p>
        </p:txBody>
      </p:sp>
      <p:sp>
        <p:nvSpPr>
          <p:cNvPr id="13376" name="Text Box 64">
            <a:extLst>
              <a:ext uri="{FF2B5EF4-FFF2-40B4-BE49-F238E27FC236}">
                <a16:creationId xmlns:a16="http://schemas.microsoft.com/office/drawing/2014/main" id="{30BCBBB6-0B97-44A8-A53C-E549DC5AD291}"/>
              </a:ext>
            </a:extLst>
          </p:cNvPr>
          <p:cNvSpPr txBox="1">
            <a:spLocks noChangeArrowheads="1"/>
          </p:cNvSpPr>
          <p:nvPr/>
        </p:nvSpPr>
        <p:spPr bwMode="auto">
          <a:xfrm>
            <a:off x="4727575" y="4810126"/>
            <a:ext cx="719138"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None/>
            </a:pPr>
            <a:r>
              <a:rPr lang="hu-HU" altLang="hu-HU" sz="1600" b="1" dirty="0">
                <a:solidFill>
                  <a:srgbClr val="000000"/>
                </a:solidFill>
                <a:highlight>
                  <a:srgbClr val="FFFF00"/>
                </a:highlight>
                <a:latin typeface="Arial" panose="020B0604020202020204" pitchFamily="34" charset="0"/>
              </a:rPr>
              <a:t>K.Z.</a:t>
            </a:r>
            <a:r>
              <a:rPr lang="hu-HU" altLang="hu-HU" sz="1600" dirty="0">
                <a:solidFill>
                  <a:srgbClr val="000000"/>
                </a:solidFill>
                <a:highlight>
                  <a:srgbClr val="FFFF00"/>
                </a:highlight>
                <a:latin typeface="Arial" panose="020B0604020202020204" pitchFamily="34" charset="0"/>
              </a:rPr>
              <a:t> </a:t>
            </a:r>
            <a:r>
              <a:rPr lang="hu-HU" altLang="hu-HU" sz="1600" dirty="0">
                <a:solidFill>
                  <a:srgbClr val="000000"/>
                </a:solidFill>
                <a:latin typeface="Arial" panose="020B0604020202020204" pitchFamily="34" charset="0"/>
              </a:rPr>
              <a:t>1964</a:t>
            </a:r>
            <a:r>
              <a:rPr lang="hu-HU" altLang="hu-HU" sz="1600" dirty="0">
                <a:solidFill>
                  <a:srgbClr val="B2B2B2"/>
                </a:solidFill>
                <a:latin typeface="Arial" panose="020B0604020202020204" pitchFamily="34" charset="0"/>
              </a:rPr>
              <a:t>Dunakeszi</a:t>
            </a:r>
            <a:r>
              <a:rPr lang="hu-HU" altLang="hu-HU" sz="1600" dirty="0">
                <a:solidFill>
                  <a:srgbClr val="000000"/>
                </a:solidFill>
                <a:latin typeface="Arial" panose="020B0604020202020204" pitchFamily="34" charset="0"/>
              </a:rPr>
              <a:t> </a:t>
            </a:r>
            <a:r>
              <a:rPr lang="hu-HU" altLang="hu-HU" sz="1600" u="sng" dirty="0">
                <a:solidFill>
                  <a:srgbClr val="000000"/>
                </a:solidFill>
                <a:latin typeface="Arial" panose="020B0604020202020204" pitchFamily="34" charset="0"/>
              </a:rPr>
              <a:t>műsz</a:t>
            </a:r>
            <a:r>
              <a:rPr lang="hu-HU" altLang="hu-HU" sz="1600" dirty="0">
                <a:solidFill>
                  <a:srgbClr val="000000"/>
                </a:solidFill>
                <a:latin typeface="Arial" panose="020B0604020202020204" pitchFamily="34" charset="0"/>
              </a:rPr>
              <a:t>vállk. szak-köz.</a:t>
            </a:r>
          </a:p>
        </p:txBody>
      </p:sp>
      <p:sp>
        <p:nvSpPr>
          <p:cNvPr id="13377" name="Line 65">
            <a:extLst>
              <a:ext uri="{FF2B5EF4-FFF2-40B4-BE49-F238E27FC236}">
                <a16:creationId xmlns:a16="http://schemas.microsoft.com/office/drawing/2014/main" id="{47ACB1EE-08DD-4E1B-B907-C858858BC495}"/>
              </a:ext>
            </a:extLst>
          </p:cNvPr>
          <p:cNvSpPr>
            <a:spLocks noChangeShapeType="1"/>
          </p:cNvSpPr>
          <p:nvPr/>
        </p:nvSpPr>
        <p:spPr bwMode="auto">
          <a:xfrm flipV="1">
            <a:off x="6383338" y="306863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78" name="Line 66">
            <a:extLst>
              <a:ext uri="{FF2B5EF4-FFF2-40B4-BE49-F238E27FC236}">
                <a16:creationId xmlns:a16="http://schemas.microsoft.com/office/drawing/2014/main" id="{5BF8A006-7A03-483D-A065-98648ECC382F}"/>
              </a:ext>
            </a:extLst>
          </p:cNvPr>
          <p:cNvSpPr>
            <a:spLocks noChangeShapeType="1"/>
          </p:cNvSpPr>
          <p:nvPr/>
        </p:nvSpPr>
        <p:spPr bwMode="auto">
          <a:xfrm>
            <a:off x="6527800" y="2997200"/>
            <a:ext cx="1081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79" name="Line 67">
            <a:extLst>
              <a:ext uri="{FF2B5EF4-FFF2-40B4-BE49-F238E27FC236}">
                <a16:creationId xmlns:a16="http://schemas.microsoft.com/office/drawing/2014/main" id="{541D4B12-45B2-44C9-A37A-DB6B2D194AFD}"/>
              </a:ext>
            </a:extLst>
          </p:cNvPr>
          <p:cNvSpPr>
            <a:spLocks noChangeShapeType="1"/>
          </p:cNvSpPr>
          <p:nvPr/>
        </p:nvSpPr>
        <p:spPr bwMode="auto">
          <a:xfrm>
            <a:off x="7032625" y="299720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80" name="Line 68">
            <a:extLst>
              <a:ext uri="{FF2B5EF4-FFF2-40B4-BE49-F238E27FC236}">
                <a16:creationId xmlns:a16="http://schemas.microsoft.com/office/drawing/2014/main" id="{E1B13AA9-8F39-4388-B147-1BC48C7EDA35}"/>
              </a:ext>
            </a:extLst>
          </p:cNvPr>
          <p:cNvSpPr>
            <a:spLocks noChangeShapeType="1"/>
          </p:cNvSpPr>
          <p:nvPr/>
        </p:nvSpPr>
        <p:spPr bwMode="auto">
          <a:xfrm>
            <a:off x="7535863" y="2997200"/>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81" name="Line 69">
            <a:extLst>
              <a:ext uri="{FF2B5EF4-FFF2-40B4-BE49-F238E27FC236}">
                <a16:creationId xmlns:a16="http://schemas.microsoft.com/office/drawing/2014/main" id="{1062416B-4039-44B2-BEC0-1D5CCDB71963}"/>
              </a:ext>
            </a:extLst>
          </p:cNvPr>
          <p:cNvSpPr>
            <a:spLocks noChangeShapeType="1"/>
          </p:cNvSpPr>
          <p:nvPr/>
        </p:nvSpPr>
        <p:spPr bwMode="auto">
          <a:xfrm>
            <a:off x="7751763" y="299720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82" name="Text Box 70">
            <a:extLst>
              <a:ext uri="{FF2B5EF4-FFF2-40B4-BE49-F238E27FC236}">
                <a16:creationId xmlns:a16="http://schemas.microsoft.com/office/drawing/2014/main" id="{3F80E542-735A-43BD-ADED-48B0B9AFF8B7}"/>
              </a:ext>
            </a:extLst>
          </p:cNvPr>
          <p:cNvSpPr txBox="1">
            <a:spLocks noChangeArrowheads="1"/>
          </p:cNvSpPr>
          <p:nvPr/>
        </p:nvSpPr>
        <p:spPr bwMode="auto">
          <a:xfrm flipV="1">
            <a:off x="6888164" y="3176588"/>
            <a:ext cx="4714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None/>
            </a:pPr>
            <a:r>
              <a:rPr lang="hu-HU" altLang="hu-HU" sz="1600">
                <a:solidFill>
                  <a:srgbClr val="000000"/>
                </a:solidFill>
                <a:latin typeface="Arial" panose="020B0604020202020204" pitchFamily="34" charset="0"/>
              </a:rPr>
              <a:t>+</a:t>
            </a:r>
          </a:p>
        </p:txBody>
      </p:sp>
      <p:sp>
        <p:nvSpPr>
          <p:cNvPr id="13383" name="Oval 71">
            <a:extLst>
              <a:ext uri="{FF2B5EF4-FFF2-40B4-BE49-F238E27FC236}">
                <a16:creationId xmlns:a16="http://schemas.microsoft.com/office/drawing/2014/main" id="{796BFB8F-2DC8-4926-A3BC-FA850C7A3FEF}"/>
              </a:ext>
            </a:extLst>
          </p:cNvPr>
          <p:cNvSpPr>
            <a:spLocks noChangeArrowheads="1"/>
          </p:cNvSpPr>
          <p:nvPr/>
        </p:nvSpPr>
        <p:spPr bwMode="auto">
          <a:xfrm>
            <a:off x="7608889" y="3284539"/>
            <a:ext cx="288925"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hu-HU" altLang="hu-HU" sz="2400">
              <a:solidFill>
                <a:srgbClr val="000000"/>
              </a:solidFill>
            </a:endParaRPr>
          </a:p>
        </p:txBody>
      </p:sp>
      <p:sp>
        <p:nvSpPr>
          <p:cNvPr id="13384" name="Line 72">
            <a:extLst>
              <a:ext uri="{FF2B5EF4-FFF2-40B4-BE49-F238E27FC236}">
                <a16:creationId xmlns:a16="http://schemas.microsoft.com/office/drawing/2014/main" id="{1D027B0F-877B-4C19-8E6E-62C52D30EBD6}"/>
              </a:ext>
            </a:extLst>
          </p:cNvPr>
          <p:cNvSpPr>
            <a:spLocks noChangeShapeType="1"/>
          </p:cNvSpPr>
          <p:nvPr/>
        </p:nvSpPr>
        <p:spPr bwMode="auto">
          <a:xfrm>
            <a:off x="7751763" y="3573463"/>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85" name="Line 73">
            <a:extLst>
              <a:ext uri="{FF2B5EF4-FFF2-40B4-BE49-F238E27FC236}">
                <a16:creationId xmlns:a16="http://schemas.microsoft.com/office/drawing/2014/main" id="{B2E575E1-5DE0-48F3-AF9A-5B6564183BCA}"/>
              </a:ext>
            </a:extLst>
          </p:cNvPr>
          <p:cNvSpPr>
            <a:spLocks noChangeShapeType="1"/>
          </p:cNvSpPr>
          <p:nvPr/>
        </p:nvSpPr>
        <p:spPr bwMode="auto">
          <a:xfrm>
            <a:off x="7824789" y="4005263"/>
            <a:ext cx="11509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86" name="Line 74">
            <a:extLst>
              <a:ext uri="{FF2B5EF4-FFF2-40B4-BE49-F238E27FC236}">
                <a16:creationId xmlns:a16="http://schemas.microsoft.com/office/drawing/2014/main" id="{EDA7E8FF-233A-4DBB-BAFF-C4B4F172988C}"/>
              </a:ext>
            </a:extLst>
          </p:cNvPr>
          <p:cNvSpPr>
            <a:spLocks noChangeShapeType="1"/>
          </p:cNvSpPr>
          <p:nvPr/>
        </p:nvSpPr>
        <p:spPr bwMode="auto">
          <a:xfrm flipV="1">
            <a:off x="9048750" y="3500439"/>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87" name="Line 75">
            <a:extLst>
              <a:ext uri="{FF2B5EF4-FFF2-40B4-BE49-F238E27FC236}">
                <a16:creationId xmlns:a16="http://schemas.microsoft.com/office/drawing/2014/main" id="{B3C0BEAC-0855-4067-BFD0-7F7C070E0B71}"/>
              </a:ext>
            </a:extLst>
          </p:cNvPr>
          <p:cNvSpPr>
            <a:spLocks noChangeShapeType="1"/>
          </p:cNvSpPr>
          <p:nvPr/>
        </p:nvSpPr>
        <p:spPr bwMode="auto">
          <a:xfrm flipH="1">
            <a:off x="7751763" y="4005263"/>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88" name="Line 76">
            <a:extLst>
              <a:ext uri="{FF2B5EF4-FFF2-40B4-BE49-F238E27FC236}">
                <a16:creationId xmlns:a16="http://schemas.microsoft.com/office/drawing/2014/main" id="{34D463A2-207D-4DA9-8307-2C6750644A6E}"/>
              </a:ext>
            </a:extLst>
          </p:cNvPr>
          <p:cNvSpPr>
            <a:spLocks noChangeShapeType="1"/>
          </p:cNvSpPr>
          <p:nvPr/>
        </p:nvSpPr>
        <p:spPr bwMode="auto">
          <a:xfrm>
            <a:off x="7751763" y="3716339"/>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89" name="Line 77">
            <a:extLst>
              <a:ext uri="{FF2B5EF4-FFF2-40B4-BE49-F238E27FC236}">
                <a16:creationId xmlns:a16="http://schemas.microsoft.com/office/drawing/2014/main" id="{592B8A96-8818-4845-99BB-CDA998F6F4AE}"/>
              </a:ext>
            </a:extLst>
          </p:cNvPr>
          <p:cNvSpPr>
            <a:spLocks noChangeShapeType="1"/>
          </p:cNvSpPr>
          <p:nvPr/>
        </p:nvSpPr>
        <p:spPr bwMode="auto">
          <a:xfrm>
            <a:off x="8543926" y="4005263"/>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90" name="Oval 78">
            <a:extLst>
              <a:ext uri="{FF2B5EF4-FFF2-40B4-BE49-F238E27FC236}">
                <a16:creationId xmlns:a16="http://schemas.microsoft.com/office/drawing/2014/main" id="{B68DF5F9-6DCA-47F5-898B-686C3CFD570F}"/>
              </a:ext>
            </a:extLst>
          </p:cNvPr>
          <p:cNvSpPr>
            <a:spLocks noChangeArrowheads="1"/>
          </p:cNvSpPr>
          <p:nvPr/>
        </p:nvSpPr>
        <p:spPr bwMode="auto">
          <a:xfrm>
            <a:off x="7535863" y="3284538"/>
            <a:ext cx="360362" cy="3603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hu-HU" altLang="hu-HU" sz="2400">
              <a:solidFill>
                <a:srgbClr val="000000"/>
              </a:solidFill>
            </a:endParaRPr>
          </a:p>
        </p:txBody>
      </p:sp>
      <p:sp>
        <p:nvSpPr>
          <p:cNvPr id="13391" name="Line 79">
            <a:extLst>
              <a:ext uri="{FF2B5EF4-FFF2-40B4-BE49-F238E27FC236}">
                <a16:creationId xmlns:a16="http://schemas.microsoft.com/office/drawing/2014/main" id="{7929BA26-6B3E-4EFB-9DB6-CF12889CDEA4}"/>
              </a:ext>
            </a:extLst>
          </p:cNvPr>
          <p:cNvSpPr>
            <a:spLocks noChangeShapeType="1"/>
          </p:cNvSpPr>
          <p:nvPr/>
        </p:nvSpPr>
        <p:spPr bwMode="auto">
          <a:xfrm>
            <a:off x="8328025" y="4005263"/>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92" name="Line 80">
            <a:extLst>
              <a:ext uri="{FF2B5EF4-FFF2-40B4-BE49-F238E27FC236}">
                <a16:creationId xmlns:a16="http://schemas.microsoft.com/office/drawing/2014/main" id="{F502379D-E03B-40FA-84F5-EF38E15E47A0}"/>
              </a:ext>
            </a:extLst>
          </p:cNvPr>
          <p:cNvSpPr>
            <a:spLocks noChangeShapeType="1"/>
          </p:cNvSpPr>
          <p:nvPr/>
        </p:nvSpPr>
        <p:spPr bwMode="auto">
          <a:xfrm flipV="1">
            <a:off x="7896225" y="4652963"/>
            <a:ext cx="865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93" name="Line 81">
            <a:extLst>
              <a:ext uri="{FF2B5EF4-FFF2-40B4-BE49-F238E27FC236}">
                <a16:creationId xmlns:a16="http://schemas.microsoft.com/office/drawing/2014/main" id="{037D18E9-BB69-42DC-9779-60843861C591}"/>
              </a:ext>
            </a:extLst>
          </p:cNvPr>
          <p:cNvSpPr>
            <a:spLocks noChangeShapeType="1"/>
          </p:cNvSpPr>
          <p:nvPr/>
        </p:nvSpPr>
        <p:spPr bwMode="auto">
          <a:xfrm>
            <a:off x="8543925" y="46529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94" name="Oval 82">
            <a:extLst>
              <a:ext uri="{FF2B5EF4-FFF2-40B4-BE49-F238E27FC236}">
                <a16:creationId xmlns:a16="http://schemas.microsoft.com/office/drawing/2014/main" id="{CFD5D7C6-97C5-4032-8B99-740AF2F9027A}"/>
              </a:ext>
            </a:extLst>
          </p:cNvPr>
          <p:cNvSpPr>
            <a:spLocks noChangeArrowheads="1"/>
          </p:cNvSpPr>
          <p:nvPr/>
        </p:nvSpPr>
        <p:spPr bwMode="auto">
          <a:xfrm>
            <a:off x="8401050" y="5084763"/>
            <a:ext cx="431800"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hu-HU" altLang="hu-HU" sz="2400">
              <a:solidFill>
                <a:srgbClr val="000000"/>
              </a:solidFill>
            </a:endParaRPr>
          </a:p>
        </p:txBody>
      </p:sp>
      <p:sp>
        <p:nvSpPr>
          <p:cNvPr id="13395" name="Line 83">
            <a:extLst>
              <a:ext uri="{FF2B5EF4-FFF2-40B4-BE49-F238E27FC236}">
                <a16:creationId xmlns:a16="http://schemas.microsoft.com/office/drawing/2014/main" id="{DB669BA3-6305-47BC-87BE-FED3D15DFB54}"/>
              </a:ext>
            </a:extLst>
          </p:cNvPr>
          <p:cNvSpPr>
            <a:spLocks noChangeShapeType="1"/>
          </p:cNvSpPr>
          <p:nvPr/>
        </p:nvSpPr>
        <p:spPr bwMode="auto">
          <a:xfrm>
            <a:off x="8616950" y="558958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96" name="Line 84">
            <a:extLst>
              <a:ext uri="{FF2B5EF4-FFF2-40B4-BE49-F238E27FC236}">
                <a16:creationId xmlns:a16="http://schemas.microsoft.com/office/drawing/2014/main" id="{58EB7106-F7A4-4895-AA3E-58D22B0A9CDC}"/>
              </a:ext>
            </a:extLst>
          </p:cNvPr>
          <p:cNvSpPr>
            <a:spLocks noChangeShapeType="1"/>
          </p:cNvSpPr>
          <p:nvPr/>
        </p:nvSpPr>
        <p:spPr bwMode="auto">
          <a:xfrm>
            <a:off x="8832850" y="5734050"/>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97" name="Line 85">
            <a:extLst>
              <a:ext uri="{FF2B5EF4-FFF2-40B4-BE49-F238E27FC236}">
                <a16:creationId xmlns:a16="http://schemas.microsoft.com/office/drawing/2014/main" id="{372DE579-9AAB-4E3D-900B-280C75681F1F}"/>
              </a:ext>
            </a:extLst>
          </p:cNvPr>
          <p:cNvSpPr>
            <a:spLocks noChangeShapeType="1"/>
          </p:cNvSpPr>
          <p:nvPr/>
        </p:nvSpPr>
        <p:spPr bwMode="auto">
          <a:xfrm>
            <a:off x="9409113" y="5516564"/>
            <a:ext cx="0" cy="217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398" name="Rectangle 86">
            <a:extLst>
              <a:ext uri="{FF2B5EF4-FFF2-40B4-BE49-F238E27FC236}">
                <a16:creationId xmlns:a16="http://schemas.microsoft.com/office/drawing/2014/main" id="{97C3CD38-FD65-444D-88C5-4CCE69BE6A6A}"/>
              </a:ext>
            </a:extLst>
          </p:cNvPr>
          <p:cNvSpPr>
            <a:spLocks noChangeArrowheads="1"/>
          </p:cNvSpPr>
          <p:nvPr/>
        </p:nvSpPr>
        <p:spPr bwMode="auto">
          <a:xfrm>
            <a:off x="9191626" y="5157788"/>
            <a:ext cx="360363" cy="360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hu-HU" altLang="hu-HU" sz="2400">
              <a:solidFill>
                <a:srgbClr val="000000"/>
              </a:solidFill>
            </a:endParaRPr>
          </a:p>
        </p:txBody>
      </p:sp>
      <p:sp>
        <p:nvSpPr>
          <p:cNvPr id="13399" name="Rectangle 87">
            <a:extLst>
              <a:ext uri="{FF2B5EF4-FFF2-40B4-BE49-F238E27FC236}">
                <a16:creationId xmlns:a16="http://schemas.microsoft.com/office/drawing/2014/main" id="{788F9EE2-81B3-4015-BD03-F1955E151A44}"/>
              </a:ext>
            </a:extLst>
          </p:cNvPr>
          <p:cNvSpPr>
            <a:spLocks noChangeArrowheads="1"/>
          </p:cNvSpPr>
          <p:nvPr/>
        </p:nvSpPr>
        <p:spPr bwMode="auto">
          <a:xfrm>
            <a:off x="8904288" y="3284538"/>
            <a:ext cx="360362" cy="360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hu-HU" altLang="hu-HU" sz="2400">
              <a:solidFill>
                <a:srgbClr val="000000"/>
              </a:solidFill>
            </a:endParaRPr>
          </a:p>
        </p:txBody>
      </p:sp>
      <p:sp>
        <p:nvSpPr>
          <p:cNvPr id="13400" name="Text Box 88">
            <a:extLst>
              <a:ext uri="{FF2B5EF4-FFF2-40B4-BE49-F238E27FC236}">
                <a16:creationId xmlns:a16="http://schemas.microsoft.com/office/drawing/2014/main" id="{AD8ACB6C-67E9-486A-9862-89A7058466D3}"/>
              </a:ext>
            </a:extLst>
          </p:cNvPr>
          <p:cNvSpPr txBox="1">
            <a:spLocks noChangeArrowheads="1"/>
          </p:cNvSpPr>
          <p:nvPr/>
        </p:nvSpPr>
        <p:spPr bwMode="auto">
          <a:xfrm>
            <a:off x="7608889" y="5157788"/>
            <a:ext cx="719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None/>
            </a:pPr>
            <a:endParaRPr lang="hu-HU" altLang="hu-HU" sz="1600">
              <a:solidFill>
                <a:srgbClr val="000000"/>
              </a:solidFill>
              <a:latin typeface="Arial" panose="020B0604020202020204" pitchFamily="34" charset="0"/>
            </a:endParaRPr>
          </a:p>
        </p:txBody>
      </p:sp>
      <p:sp>
        <p:nvSpPr>
          <p:cNvPr id="13401" name="Text Box 89">
            <a:extLst>
              <a:ext uri="{FF2B5EF4-FFF2-40B4-BE49-F238E27FC236}">
                <a16:creationId xmlns:a16="http://schemas.microsoft.com/office/drawing/2014/main" id="{955882B1-E8FE-443A-9C2A-454D9000E921}"/>
              </a:ext>
            </a:extLst>
          </p:cNvPr>
          <p:cNvSpPr txBox="1">
            <a:spLocks noChangeArrowheads="1"/>
          </p:cNvSpPr>
          <p:nvPr/>
        </p:nvSpPr>
        <p:spPr bwMode="auto">
          <a:xfrm>
            <a:off x="7680326" y="4810126"/>
            <a:ext cx="93662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None/>
            </a:pPr>
            <a:r>
              <a:rPr lang="hu-HU" altLang="hu-HU" sz="1600" b="1">
                <a:solidFill>
                  <a:srgbClr val="000000"/>
                </a:solidFill>
                <a:latin typeface="Arial" panose="020B0604020202020204" pitchFamily="34" charset="0"/>
              </a:rPr>
              <a:t>Ny.K.</a:t>
            </a:r>
            <a:r>
              <a:rPr lang="hu-HU" altLang="hu-HU" sz="1600">
                <a:solidFill>
                  <a:srgbClr val="000000"/>
                </a:solidFill>
                <a:latin typeface="Arial" panose="020B0604020202020204" pitchFamily="34" charset="0"/>
              </a:rPr>
              <a:t> 1968 </a:t>
            </a:r>
            <a:r>
              <a:rPr lang="hu-HU" altLang="hu-HU" sz="1600">
                <a:solidFill>
                  <a:srgbClr val="B2B2B2"/>
                </a:solidFill>
                <a:latin typeface="Arial" panose="020B0604020202020204" pitchFamily="34" charset="0"/>
              </a:rPr>
              <a:t>Dunakeszi</a:t>
            </a:r>
            <a:r>
              <a:rPr lang="hu-HU" altLang="hu-HU" sz="1600">
                <a:solidFill>
                  <a:srgbClr val="000000"/>
                </a:solidFill>
                <a:latin typeface="Arial" panose="020B0604020202020204" pitchFamily="34" charset="0"/>
              </a:rPr>
              <a:t>,Pest    </a:t>
            </a:r>
            <a:r>
              <a:rPr lang="hu-HU" altLang="hu-HU" sz="1600">
                <a:solidFill>
                  <a:srgbClr val="B2B2B2"/>
                </a:solidFill>
                <a:latin typeface="Arial" panose="020B0604020202020204" pitchFamily="34" charset="0"/>
              </a:rPr>
              <a:t>Dunak.</a:t>
            </a:r>
            <a:r>
              <a:rPr lang="hu-HU" altLang="hu-HU" sz="1600" b="1">
                <a:solidFill>
                  <a:srgbClr val="000000"/>
                </a:solidFill>
                <a:latin typeface="Arial" panose="020B0604020202020204" pitchFamily="34" charset="0"/>
              </a:rPr>
              <a:t>angol tan. egy</a:t>
            </a:r>
          </a:p>
        </p:txBody>
      </p:sp>
      <p:sp>
        <p:nvSpPr>
          <p:cNvPr id="13402" name="Text Box 90">
            <a:extLst>
              <a:ext uri="{FF2B5EF4-FFF2-40B4-BE49-F238E27FC236}">
                <a16:creationId xmlns:a16="http://schemas.microsoft.com/office/drawing/2014/main" id="{544D239D-0959-4DB9-98CD-0B06FB60C41C}"/>
              </a:ext>
            </a:extLst>
          </p:cNvPr>
          <p:cNvSpPr txBox="1">
            <a:spLocks noChangeArrowheads="1"/>
          </p:cNvSpPr>
          <p:nvPr/>
        </p:nvSpPr>
        <p:spPr bwMode="auto">
          <a:xfrm>
            <a:off x="5638801" y="5299076"/>
            <a:ext cx="936625"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None/>
            </a:pPr>
            <a:r>
              <a:rPr lang="hu-HU" altLang="hu-HU" sz="1600" b="1">
                <a:solidFill>
                  <a:srgbClr val="000000"/>
                </a:solidFill>
                <a:latin typeface="Arial" panose="020B0604020202020204" pitchFamily="34" charset="0"/>
              </a:rPr>
              <a:t>K.T.</a:t>
            </a:r>
            <a:r>
              <a:rPr lang="hu-HU" altLang="hu-HU" sz="1600">
                <a:solidFill>
                  <a:srgbClr val="000000"/>
                </a:solidFill>
                <a:latin typeface="Arial" panose="020B0604020202020204" pitchFamily="34" charset="0"/>
              </a:rPr>
              <a:t> 1968 </a:t>
            </a:r>
            <a:r>
              <a:rPr lang="hu-HU" altLang="hu-HU" sz="1600">
                <a:solidFill>
                  <a:srgbClr val="B2B2B2"/>
                </a:solidFill>
                <a:latin typeface="Arial" panose="020B0604020202020204" pitchFamily="34" charset="0"/>
              </a:rPr>
              <a:t>Dunak.</a:t>
            </a:r>
            <a:r>
              <a:rPr lang="hu-HU" altLang="hu-HU" sz="1600">
                <a:solidFill>
                  <a:srgbClr val="000000"/>
                </a:solidFill>
                <a:latin typeface="Arial" panose="020B0604020202020204" pitchFamily="34" charset="0"/>
              </a:rPr>
              <a:t> </a:t>
            </a:r>
            <a:r>
              <a:rPr lang="hu-HU" altLang="hu-HU" sz="1600" u="sng">
                <a:solidFill>
                  <a:srgbClr val="000000"/>
                </a:solidFill>
                <a:latin typeface="Arial" panose="020B0604020202020204" pitchFamily="34" charset="0"/>
              </a:rPr>
              <a:t>műsz </a:t>
            </a:r>
            <a:r>
              <a:rPr lang="hu-HU" altLang="hu-HU" sz="1600">
                <a:solidFill>
                  <a:srgbClr val="000000"/>
                </a:solidFill>
                <a:latin typeface="Arial" panose="020B0604020202020204" pitchFamily="34" charset="0"/>
              </a:rPr>
              <a:t>szakköz</a:t>
            </a:r>
            <a:r>
              <a:rPr lang="hu-HU" altLang="hu-HU" sz="1600" u="sng">
                <a:solidFill>
                  <a:srgbClr val="000000"/>
                </a:solidFill>
                <a:latin typeface="Arial" panose="020B0604020202020204" pitchFamily="34" charset="0"/>
              </a:rPr>
              <a:t>.</a:t>
            </a:r>
          </a:p>
        </p:txBody>
      </p:sp>
      <p:sp>
        <p:nvSpPr>
          <p:cNvPr id="13403" name="Line 91">
            <a:extLst>
              <a:ext uri="{FF2B5EF4-FFF2-40B4-BE49-F238E27FC236}">
                <a16:creationId xmlns:a16="http://schemas.microsoft.com/office/drawing/2014/main" id="{D42193A8-126B-41E5-B034-88FFAF79F648}"/>
              </a:ext>
            </a:extLst>
          </p:cNvPr>
          <p:cNvSpPr>
            <a:spLocks noChangeShapeType="1"/>
          </p:cNvSpPr>
          <p:nvPr/>
        </p:nvSpPr>
        <p:spPr bwMode="auto">
          <a:xfrm flipV="1">
            <a:off x="9120188" y="299720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404" name="Line 92">
            <a:extLst>
              <a:ext uri="{FF2B5EF4-FFF2-40B4-BE49-F238E27FC236}">
                <a16:creationId xmlns:a16="http://schemas.microsoft.com/office/drawing/2014/main" id="{F501ACE3-F95E-4DD2-B73D-EBF75D38698A}"/>
              </a:ext>
            </a:extLst>
          </p:cNvPr>
          <p:cNvSpPr>
            <a:spLocks noChangeShapeType="1"/>
          </p:cNvSpPr>
          <p:nvPr/>
        </p:nvSpPr>
        <p:spPr bwMode="auto">
          <a:xfrm>
            <a:off x="9120188" y="2997200"/>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405" name="Line 93">
            <a:extLst>
              <a:ext uri="{FF2B5EF4-FFF2-40B4-BE49-F238E27FC236}">
                <a16:creationId xmlns:a16="http://schemas.microsoft.com/office/drawing/2014/main" id="{01FB491A-0F39-4A97-AC51-1EEBB9C1F08D}"/>
              </a:ext>
            </a:extLst>
          </p:cNvPr>
          <p:cNvSpPr>
            <a:spLocks noChangeShapeType="1"/>
          </p:cNvSpPr>
          <p:nvPr/>
        </p:nvSpPr>
        <p:spPr bwMode="auto">
          <a:xfrm flipV="1">
            <a:off x="7464425" y="2492376"/>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406" name="Line 94">
            <a:extLst>
              <a:ext uri="{FF2B5EF4-FFF2-40B4-BE49-F238E27FC236}">
                <a16:creationId xmlns:a16="http://schemas.microsoft.com/office/drawing/2014/main" id="{A33925C2-937D-4536-8473-4CB7C0C10457}"/>
              </a:ext>
            </a:extLst>
          </p:cNvPr>
          <p:cNvSpPr>
            <a:spLocks noChangeShapeType="1"/>
          </p:cNvSpPr>
          <p:nvPr/>
        </p:nvSpPr>
        <p:spPr bwMode="auto">
          <a:xfrm>
            <a:off x="7319963" y="1844675"/>
            <a:ext cx="1439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407" name="Line 95">
            <a:extLst>
              <a:ext uri="{FF2B5EF4-FFF2-40B4-BE49-F238E27FC236}">
                <a16:creationId xmlns:a16="http://schemas.microsoft.com/office/drawing/2014/main" id="{460208A7-F838-4A2D-9268-9338D693E595}"/>
              </a:ext>
            </a:extLst>
          </p:cNvPr>
          <p:cNvSpPr>
            <a:spLocks noChangeShapeType="1"/>
          </p:cNvSpPr>
          <p:nvPr/>
        </p:nvSpPr>
        <p:spPr bwMode="auto">
          <a:xfrm flipV="1">
            <a:off x="7464425" y="1844675"/>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408" name="Line 96">
            <a:extLst>
              <a:ext uri="{FF2B5EF4-FFF2-40B4-BE49-F238E27FC236}">
                <a16:creationId xmlns:a16="http://schemas.microsoft.com/office/drawing/2014/main" id="{4CC34233-A840-427B-8821-A2E59C0EF594}"/>
              </a:ext>
            </a:extLst>
          </p:cNvPr>
          <p:cNvSpPr>
            <a:spLocks noChangeShapeType="1"/>
          </p:cNvSpPr>
          <p:nvPr/>
        </p:nvSpPr>
        <p:spPr bwMode="auto">
          <a:xfrm flipV="1">
            <a:off x="7319963" y="1268413"/>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409" name="Line 97">
            <a:extLst>
              <a:ext uri="{FF2B5EF4-FFF2-40B4-BE49-F238E27FC236}">
                <a16:creationId xmlns:a16="http://schemas.microsoft.com/office/drawing/2014/main" id="{6C5BF46E-0B5F-4346-B72A-0BD22C64A780}"/>
              </a:ext>
            </a:extLst>
          </p:cNvPr>
          <p:cNvSpPr>
            <a:spLocks noChangeShapeType="1"/>
          </p:cNvSpPr>
          <p:nvPr/>
        </p:nvSpPr>
        <p:spPr bwMode="auto">
          <a:xfrm flipV="1">
            <a:off x="8759825" y="1341439"/>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410" name="Oval 98">
            <a:extLst>
              <a:ext uri="{FF2B5EF4-FFF2-40B4-BE49-F238E27FC236}">
                <a16:creationId xmlns:a16="http://schemas.microsoft.com/office/drawing/2014/main" id="{3E8AFAFE-4D24-4783-8C07-60BE07A016EF}"/>
              </a:ext>
            </a:extLst>
          </p:cNvPr>
          <p:cNvSpPr>
            <a:spLocks noChangeArrowheads="1"/>
          </p:cNvSpPr>
          <p:nvPr/>
        </p:nvSpPr>
        <p:spPr bwMode="auto">
          <a:xfrm>
            <a:off x="7104063" y="1125539"/>
            <a:ext cx="431800" cy="3587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hu-HU" altLang="hu-HU" sz="2400">
              <a:solidFill>
                <a:srgbClr val="000000"/>
              </a:solidFill>
            </a:endParaRPr>
          </a:p>
        </p:txBody>
      </p:sp>
      <p:sp>
        <p:nvSpPr>
          <p:cNvPr id="13411" name="Rectangle 99">
            <a:extLst>
              <a:ext uri="{FF2B5EF4-FFF2-40B4-BE49-F238E27FC236}">
                <a16:creationId xmlns:a16="http://schemas.microsoft.com/office/drawing/2014/main" id="{7CB9ED34-C6EE-43C7-91B4-4D4F3816B493}"/>
              </a:ext>
            </a:extLst>
          </p:cNvPr>
          <p:cNvSpPr>
            <a:spLocks noChangeArrowheads="1"/>
          </p:cNvSpPr>
          <p:nvPr/>
        </p:nvSpPr>
        <p:spPr bwMode="auto">
          <a:xfrm>
            <a:off x="8616951" y="1196976"/>
            <a:ext cx="360363" cy="360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hu-HU" altLang="hu-HU" sz="2400">
              <a:solidFill>
                <a:srgbClr val="000000"/>
              </a:solidFill>
            </a:endParaRPr>
          </a:p>
        </p:txBody>
      </p:sp>
      <p:sp>
        <p:nvSpPr>
          <p:cNvPr id="13412" name="Text Box 100">
            <a:extLst>
              <a:ext uri="{FF2B5EF4-FFF2-40B4-BE49-F238E27FC236}">
                <a16:creationId xmlns:a16="http://schemas.microsoft.com/office/drawing/2014/main" id="{A90EB11C-D00E-4453-809C-200BB1959A40}"/>
              </a:ext>
            </a:extLst>
          </p:cNvPr>
          <p:cNvSpPr txBox="1">
            <a:spLocks noChangeArrowheads="1"/>
          </p:cNvSpPr>
          <p:nvPr/>
        </p:nvSpPr>
        <p:spPr bwMode="auto">
          <a:xfrm>
            <a:off x="6743700" y="1"/>
            <a:ext cx="1081088"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None/>
            </a:pPr>
            <a:r>
              <a:rPr lang="hu-HU" altLang="hu-HU" sz="1600">
                <a:solidFill>
                  <a:srgbClr val="000000"/>
                </a:solidFill>
                <a:latin typeface="Arial" panose="020B0604020202020204" pitchFamily="34" charset="0"/>
              </a:rPr>
              <a:t>Pásztó, Kapuvár stb. </a:t>
            </a:r>
            <a:r>
              <a:rPr lang="hu-HU" altLang="hu-HU" sz="1600">
                <a:solidFill>
                  <a:srgbClr val="B2B2B2"/>
                </a:solidFill>
                <a:latin typeface="Arial" panose="020B0604020202020204" pitchFamily="34" charset="0"/>
              </a:rPr>
              <a:t>Dunak.</a:t>
            </a:r>
            <a:r>
              <a:rPr lang="hu-HU" altLang="hu-HU" sz="1600">
                <a:solidFill>
                  <a:srgbClr val="000000"/>
                </a:solidFill>
                <a:latin typeface="Arial" panose="020B0604020202020204" pitchFamily="34" charset="0"/>
              </a:rPr>
              <a:t> htb.  4 polg.</a:t>
            </a:r>
          </a:p>
        </p:txBody>
      </p:sp>
      <p:sp>
        <p:nvSpPr>
          <p:cNvPr id="13413" name="Text Box 101">
            <a:extLst>
              <a:ext uri="{FF2B5EF4-FFF2-40B4-BE49-F238E27FC236}">
                <a16:creationId xmlns:a16="http://schemas.microsoft.com/office/drawing/2014/main" id="{69F3E789-720D-43D1-BE49-5BC158557A98}"/>
              </a:ext>
            </a:extLst>
          </p:cNvPr>
          <p:cNvSpPr txBox="1">
            <a:spLocks noChangeArrowheads="1"/>
          </p:cNvSpPr>
          <p:nvPr/>
        </p:nvSpPr>
        <p:spPr bwMode="auto">
          <a:xfrm>
            <a:off x="9372600" y="3276601"/>
            <a:ext cx="1042988"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None/>
            </a:pPr>
            <a:r>
              <a:rPr lang="hu-HU" altLang="hu-HU" sz="1600" b="1">
                <a:solidFill>
                  <a:srgbClr val="000000"/>
                </a:solidFill>
                <a:latin typeface="Arial" panose="020B0604020202020204" pitchFamily="34" charset="0"/>
              </a:rPr>
              <a:t>Ny.M </a:t>
            </a:r>
            <a:r>
              <a:rPr lang="hu-HU" altLang="hu-HU" sz="1600">
                <a:solidFill>
                  <a:srgbClr val="000000"/>
                </a:solidFill>
                <a:latin typeface="Arial" panose="020B0604020202020204" pitchFamily="34" charset="0"/>
              </a:rPr>
              <a:t>Veszp Fűzfő, </a:t>
            </a:r>
            <a:r>
              <a:rPr lang="hu-HU" altLang="hu-HU" sz="1600">
                <a:solidFill>
                  <a:srgbClr val="B2B2B2"/>
                </a:solidFill>
                <a:latin typeface="Arial" panose="020B0604020202020204" pitchFamily="34" charset="0"/>
              </a:rPr>
              <a:t>Dunak.</a:t>
            </a:r>
            <a:r>
              <a:rPr lang="hu-HU" altLang="hu-HU" sz="1600">
                <a:solidFill>
                  <a:srgbClr val="000000"/>
                </a:solidFill>
                <a:latin typeface="Arial" panose="020B0604020202020204" pitchFamily="34" charset="0"/>
              </a:rPr>
              <a:t> </a:t>
            </a:r>
            <a:r>
              <a:rPr lang="hu-HU" altLang="hu-HU" sz="1600" b="1">
                <a:solidFill>
                  <a:srgbClr val="000000"/>
                </a:solidFill>
                <a:latin typeface="Arial" panose="020B0604020202020204" pitchFamily="34" charset="0"/>
              </a:rPr>
              <a:t>vegyészm. egy.</a:t>
            </a:r>
          </a:p>
        </p:txBody>
      </p:sp>
      <p:sp>
        <p:nvSpPr>
          <p:cNvPr id="13414" name="Text Box 102">
            <a:extLst>
              <a:ext uri="{FF2B5EF4-FFF2-40B4-BE49-F238E27FC236}">
                <a16:creationId xmlns:a16="http://schemas.microsoft.com/office/drawing/2014/main" id="{5AB7F37C-B0BE-4BE1-BA85-89900738225F}"/>
              </a:ext>
            </a:extLst>
          </p:cNvPr>
          <p:cNvSpPr txBox="1">
            <a:spLocks noChangeArrowheads="1"/>
          </p:cNvSpPr>
          <p:nvPr/>
        </p:nvSpPr>
        <p:spPr bwMode="auto">
          <a:xfrm>
            <a:off x="7896226" y="2205038"/>
            <a:ext cx="1008063"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None/>
            </a:pPr>
            <a:r>
              <a:rPr lang="hu-HU" altLang="hu-HU" sz="1600" b="1" dirty="0">
                <a:solidFill>
                  <a:srgbClr val="000000"/>
                </a:solidFill>
                <a:highlight>
                  <a:srgbClr val="FFFF00"/>
                </a:highlight>
                <a:latin typeface="Arial" panose="020B0604020202020204" pitchFamily="34" charset="0"/>
              </a:rPr>
              <a:t>NY.V </a:t>
            </a:r>
            <a:r>
              <a:rPr lang="hu-HU" altLang="hu-HU" sz="1600" dirty="0">
                <a:solidFill>
                  <a:srgbClr val="000000"/>
                </a:solidFill>
                <a:latin typeface="Arial" panose="020B0604020202020204" pitchFamily="34" charset="0"/>
              </a:rPr>
              <a:t>1931…..Veszp, Fűzfő,</a:t>
            </a:r>
            <a:r>
              <a:rPr lang="hu-HU" altLang="hu-HU" sz="1600" dirty="0">
                <a:solidFill>
                  <a:srgbClr val="B2B2B2"/>
                </a:solidFill>
                <a:latin typeface="Arial" panose="020B0604020202020204" pitchFamily="34" charset="0"/>
              </a:rPr>
              <a:t>Dunak</a:t>
            </a:r>
            <a:r>
              <a:rPr lang="hu-HU" altLang="hu-HU" sz="1600" dirty="0">
                <a:solidFill>
                  <a:srgbClr val="000000"/>
                </a:solidFill>
                <a:latin typeface="Arial" panose="020B0604020202020204" pitchFamily="34" charset="0"/>
              </a:rPr>
              <a:t>.</a:t>
            </a:r>
            <a:r>
              <a:rPr lang="hu-HU" altLang="hu-HU" sz="1600" b="1" dirty="0">
                <a:solidFill>
                  <a:srgbClr val="000000"/>
                </a:solidFill>
                <a:latin typeface="Arial" panose="020B0604020202020204" pitchFamily="34" charset="0"/>
              </a:rPr>
              <a:t>ve-gyész egy.</a:t>
            </a:r>
          </a:p>
        </p:txBody>
      </p:sp>
      <p:sp>
        <p:nvSpPr>
          <p:cNvPr id="13415" name="Text Box 103">
            <a:extLst>
              <a:ext uri="{FF2B5EF4-FFF2-40B4-BE49-F238E27FC236}">
                <a16:creationId xmlns:a16="http://schemas.microsoft.com/office/drawing/2014/main" id="{28E0F7DF-DE16-4A6A-B396-1C76EFC252BC}"/>
              </a:ext>
            </a:extLst>
          </p:cNvPr>
          <p:cNvSpPr txBox="1">
            <a:spLocks noChangeArrowheads="1"/>
          </p:cNvSpPr>
          <p:nvPr/>
        </p:nvSpPr>
        <p:spPr bwMode="auto">
          <a:xfrm>
            <a:off x="8975725" y="260350"/>
            <a:ext cx="1296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None/>
            </a:pPr>
            <a:endParaRPr lang="hu-HU" altLang="hu-HU" sz="1600">
              <a:solidFill>
                <a:srgbClr val="000000"/>
              </a:solidFill>
              <a:latin typeface="Arial" panose="020B0604020202020204" pitchFamily="34" charset="0"/>
            </a:endParaRPr>
          </a:p>
        </p:txBody>
      </p:sp>
      <p:sp>
        <p:nvSpPr>
          <p:cNvPr id="13416" name="Text Box 104">
            <a:extLst>
              <a:ext uri="{FF2B5EF4-FFF2-40B4-BE49-F238E27FC236}">
                <a16:creationId xmlns:a16="http://schemas.microsoft.com/office/drawing/2014/main" id="{E10E5524-D448-452F-BFC8-078036A829A9}"/>
              </a:ext>
            </a:extLst>
          </p:cNvPr>
          <p:cNvSpPr txBox="1">
            <a:spLocks noChangeArrowheads="1"/>
          </p:cNvSpPr>
          <p:nvPr/>
        </p:nvSpPr>
        <p:spPr bwMode="auto">
          <a:xfrm>
            <a:off x="8610601" y="228600"/>
            <a:ext cx="147637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None/>
            </a:pPr>
            <a:r>
              <a:rPr lang="hu-HU" altLang="hu-HU" sz="1600">
                <a:solidFill>
                  <a:srgbClr val="000000"/>
                </a:solidFill>
                <a:latin typeface="Arial" panose="020B0604020202020204" pitchFamily="34" charset="0"/>
              </a:rPr>
              <a:t>Erdély Kapuvár,Pár-kány, Léva,Eszter-gom, Szulok, Barcs, ZalaegerszegKisalag    vám-pézügyőr érettségi, tiszti isk.</a:t>
            </a:r>
          </a:p>
        </p:txBody>
      </p:sp>
      <p:sp>
        <p:nvSpPr>
          <p:cNvPr id="13417" name="Line 105">
            <a:extLst>
              <a:ext uri="{FF2B5EF4-FFF2-40B4-BE49-F238E27FC236}">
                <a16:creationId xmlns:a16="http://schemas.microsoft.com/office/drawing/2014/main" id="{FF8CA7F4-5BAC-421C-93C6-34846C092346}"/>
              </a:ext>
            </a:extLst>
          </p:cNvPr>
          <p:cNvSpPr>
            <a:spLocks noChangeShapeType="1"/>
          </p:cNvSpPr>
          <p:nvPr/>
        </p:nvSpPr>
        <p:spPr bwMode="auto">
          <a:xfrm>
            <a:off x="6240463" y="4005263"/>
            <a:ext cx="576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418" name="Line 106">
            <a:extLst>
              <a:ext uri="{FF2B5EF4-FFF2-40B4-BE49-F238E27FC236}">
                <a16:creationId xmlns:a16="http://schemas.microsoft.com/office/drawing/2014/main" id="{CDA0BBF2-5C95-4F7E-9890-4195671611F7}"/>
              </a:ext>
            </a:extLst>
          </p:cNvPr>
          <p:cNvSpPr>
            <a:spLocks noChangeShapeType="1"/>
          </p:cNvSpPr>
          <p:nvPr/>
        </p:nvSpPr>
        <p:spPr bwMode="auto">
          <a:xfrm flipV="1">
            <a:off x="6816725" y="38608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sz="2400">
              <a:solidFill>
                <a:srgbClr val="000000"/>
              </a:solidFill>
              <a:latin typeface="Times New Roman" panose="02020603050405020304" pitchFamily="18" charset="0"/>
            </a:endParaRPr>
          </a:p>
        </p:txBody>
      </p:sp>
      <p:sp>
        <p:nvSpPr>
          <p:cNvPr id="13419" name="Rectangle 107">
            <a:extLst>
              <a:ext uri="{FF2B5EF4-FFF2-40B4-BE49-F238E27FC236}">
                <a16:creationId xmlns:a16="http://schemas.microsoft.com/office/drawing/2014/main" id="{61A39137-5597-4985-84C4-387F83C63D74}"/>
              </a:ext>
            </a:extLst>
          </p:cNvPr>
          <p:cNvSpPr>
            <a:spLocks noChangeArrowheads="1"/>
          </p:cNvSpPr>
          <p:nvPr/>
        </p:nvSpPr>
        <p:spPr bwMode="auto">
          <a:xfrm flipV="1">
            <a:off x="6600825" y="3429000"/>
            <a:ext cx="503238"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endParaRPr lang="hu-HU" altLang="hu-HU" sz="2400">
              <a:solidFill>
                <a:srgbClr val="000000"/>
              </a:solidFill>
            </a:endParaRPr>
          </a:p>
        </p:txBody>
      </p:sp>
      <p:sp>
        <p:nvSpPr>
          <p:cNvPr id="13420" name="Text Box 108">
            <a:extLst>
              <a:ext uri="{FF2B5EF4-FFF2-40B4-BE49-F238E27FC236}">
                <a16:creationId xmlns:a16="http://schemas.microsoft.com/office/drawing/2014/main" id="{AFD769FE-B12D-4F15-881D-9C438C6D8CEC}"/>
              </a:ext>
            </a:extLst>
          </p:cNvPr>
          <p:cNvSpPr txBox="1">
            <a:spLocks noChangeArrowheads="1"/>
          </p:cNvSpPr>
          <p:nvPr/>
        </p:nvSpPr>
        <p:spPr bwMode="auto">
          <a:xfrm>
            <a:off x="7083426" y="3616325"/>
            <a:ext cx="303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hu-HU" altLang="hu-HU" sz="1600">
                <a:solidFill>
                  <a:srgbClr val="000000"/>
                </a:solidFill>
                <a:latin typeface="Arial" panose="020B0604020202020204" pitchFamily="34" charset="0"/>
              </a:rPr>
              <a:t>+</a:t>
            </a:r>
          </a:p>
        </p:txBody>
      </p:sp>
      <p:sp>
        <p:nvSpPr>
          <p:cNvPr id="3" name="TextBox 2">
            <a:extLst>
              <a:ext uri="{FF2B5EF4-FFF2-40B4-BE49-F238E27FC236}">
                <a16:creationId xmlns:a16="http://schemas.microsoft.com/office/drawing/2014/main" id="{5E5C1958-4114-C01E-F223-CE64C02CDCC7}"/>
              </a:ext>
            </a:extLst>
          </p:cNvPr>
          <p:cNvSpPr txBox="1"/>
          <p:nvPr/>
        </p:nvSpPr>
        <p:spPr>
          <a:xfrm>
            <a:off x="552383" y="338693"/>
            <a:ext cx="1578768" cy="369332"/>
          </a:xfrm>
          <a:prstGeom prst="rect">
            <a:avLst/>
          </a:prstGeom>
          <a:noFill/>
        </p:spPr>
        <p:txBody>
          <a:bodyPr wrap="square" rtlCol="0">
            <a:spAutoFit/>
          </a:bodyPr>
          <a:lstStyle/>
          <a:p>
            <a:r>
              <a:rPr lang="hu-HU" b="1" dirty="0"/>
              <a:t>K. család</a:t>
            </a:r>
          </a:p>
        </p:txBody>
      </p:sp>
      <p:sp>
        <p:nvSpPr>
          <p:cNvPr id="2" name="TextBox 1">
            <a:extLst>
              <a:ext uri="{FF2B5EF4-FFF2-40B4-BE49-F238E27FC236}">
                <a16:creationId xmlns:a16="http://schemas.microsoft.com/office/drawing/2014/main" id="{AC4678DB-BE24-4C03-C099-C14EB8FE62CE}"/>
              </a:ext>
            </a:extLst>
          </p:cNvPr>
          <p:cNvSpPr txBox="1"/>
          <p:nvPr/>
        </p:nvSpPr>
        <p:spPr>
          <a:xfrm>
            <a:off x="8102964" y="249703"/>
            <a:ext cx="687023" cy="369332"/>
          </a:xfrm>
          <a:prstGeom prst="rect">
            <a:avLst/>
          </a:prstGeom>
          <a:noFill/>
        </p:spPr>
        <p:txBody>
          <a:bodyPr wrap="square" rtlCol="0">
            <a:spAutoFit/>
          </a:bodyPr>
          <a:lstStyle/>
          <a:p>
            <a:r>
              <a:rPr lang="hu-HU" b="1" dirty="0"/>
              <a:t>B.L</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3" name="Picture 2" descr="A picture containing text, receipt&#10;&#10;Description automatically generated">
            <a:extLst>
              <a:ext uri="{FF2B5EF4-FFF2-40B4-BE49-F238E27FC236}">
                <a16:creationId xmlns:a16="http://schemas.microsoft.com/office/drawing/2014/main" id="{61BECDAC-C484-C852-35E1-20E00C6C8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668000" cy="6858000"/>
          </a:xfrm>
          <a:prstGeom prst="rect">
            <a:avLst/>
          </a:prstGeom>
        </p:spPr>
      </p:pic>
      <p:sp>
        <p:nvSpPr>
          <p:cNvPr id="4" name="TextBox 3">
            <a:extLst>
              <a:ext uri="{FF2B5EF4-FFF2-40B4-BE49-F238E27FC236}">
                <a16:creationId xmlns:a16="http://schemas.microsoft.com/office/drawing/2014/main" id="{08E6A36F-A140-FA08-9FC5-BAE5D62393A0}"/>
              </a:ext>
            </a:extLst>
          </p:cNvPr>
          <p:cNvSpPr txBox="1"/>
          <p:nvPr/>
        </p:nvSpPr>
        <p:spPr>
          <a:xfrm>
            <a:off x="962297" y="613954"/>
            <a:ext cx="1123406" cy="369332"/>
          </a:xfrm>
          <a:prstGeom prst="rect">
            <a:avLst/>
          </a:prstGeom>
          <a:noFill/>
        </p:spPr>
        <p:txBody>
          <a:bodyPr wrap="square" rtlCol="0">
            <a:spAutoFit/>
          </a:bodyPr>
          <a:lstStyle/>
          <a:p>
            <a:r>
              <a:rPr lang="hu-HU" b="1" dirty="0"/>
              <a:t>B.család</a:t>
            </a:r>
          </a:p>
        </p:txBody>
      </p:sp>
    </p:spTree>
    <p:extLst>
      <p:ext uri="{BB962C8B-B14F-4D97-AF65-F5344CB8AC3E}">
        <p14:creationId xmlns:p14="http://schemas.microsoft.com/office/powerpoint/2010/main" val="2113992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C65D67-28F4-6136-5A68-2ADE0E2781C2}"/>
              </a:ext>
            </a:extLst>
          </p:cNvPr>
          <p:cNvSpPr txBox="1"/>
          <p:nvPr/>
        </p:nvSpPr>
        <p:spPr>
          <a:xfrm>
            <a:off x="5434149" y="1599575"/>
            <a:ext cx="7033623" cy="646331"/>
          </a:xfrm>
          <a:prstGeom prst="rect">
            <a:avLst/>
          </a:prstGeom>
          <a:noFill/>
        </p:spPr>
        <p:txBody>
          <a:bodyPr wrap="square" rtlCol="0">
            <a:spAutoFit/>
          </a:bodyPr>
          <a:lstStyle/>
          <a:p>
            <a:r>
              <a:rPr lang="hu-HU" sz="3600" dirty="0"/>
              <a:t>Köszönöm a figyelmet!</a:t>
            </a:r>
          </a:p>
        </p:txBody>
      </p:sp>
      <p:pic>
        <p:nvPicPr>
          <p:cNvPr id="5" name="Graphic 4" descr="Smiling face outline with solid fill">
            <a:extLst>
              <a:ext uri="{FF2B5EF4-FFF2-40B4-BE49-F238E27FC236}">
                <a16:creationId xmlns:a16="http://schemas.microsoft.com/office/drawing/2014/main" id="{6D9EBE24-EB7A-21BF-58DC-7B67D46FFA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580669" y="2736527"/>
            <a:ext cx="1302074" cy="1302074"/>
          </a:xfrm>
          <a:prstGeom prst="rect">
            <a:avLst/>
          </a:prstGeom>
        </p:spPr>
      </p:pic>
      <p:pic>
        <p:nvPicPr>
          <p:cNvPr id="6" name="Graphic 5" descr="Smiling face outline with solid fill">
            <a:extLst>
              <a:ext uri="{FF2B5EF4-FFF2-40B4-BE49-F238E27FC236}">
                <a16:creationId xmlns:a16="http://schemas.microsoft.com/office/drawing/2014/main" id="{67D18BA4-3334-6DF4-107C-60823BC2DD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907" y="425609"/>
            <a:ext cx="5579806" cy="5579806"/>
          </a:xfrm>
          <a:prstGeom prst="rect">
            <a:avLst/>
          </a:prstGeom>
        </p:spPr>
      </p:pic>
    </p:spTree>
    <p:extLst>
      <p:ext uri="{BB962C8B-B14F-4D97-AF65-F5344CB8AC3E}">
        <p14:creationId xmlns:p14="http://schemas.microsoft.com/office/powerpoint/2010/main" val="2349949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47277E66-CC1E-42E2-AF1D-D2229106DD81}"/>
              </a:ext>
            </a:extLst>
          </p:cNvPr>
          <p:cNvSpPr txBox="1"/>
          <p:nvPr/>
        </p:nvSpPr>
        <p:spPr>
          <a:xfrm>
            <a:off x="0" y="203200"/>
            <a:ext cx="11988800" cy="6709529"/>
          </a:xfrm>
          <a:prstGeom prst="rect">
            <a:avLst/>
          </a:prstGeom>
          <a:noFill/>
        </p:spPr>
        <p:txBody>
          <a:bodyPr wrap="square" rtlCol="0">
            <a:spAutoFit/>
          </a:bodyPr>
          <a:lstStyle/>
          <a:p>
            <a:endParaRPr lang="hu-HU" dirty="0"/>
          </a:p>
          <a:p>
            <a:pPr algn="ctr"/>
            <a:r>
              <a:rPr lang="hu-HU" sz="2800" b="1" i="0" u="none" strike="noStrike" baseline="0" dirty="0"/>
              <a:t>Hivatkozások</a:t>
            </a:r>
          </a:p>
          <a:p>
            <a:pPr algn="ctr"/>
            <a:endParaRPr lang="hu-HU" sz="2800" b="1" i="0" u="none" strike="noStrike" baseline="0" dirty="0"/>
          </a:p>
          <a:p>
            <a:pPr algn="just"/>
            <a:r>
              <a:rPr lang="en-US" sz="2400" b="0" i="0" u="none" strike="noStrike" baseline="0" dirty="0"/>
              <a:t>Anderson, M. (1971): </a:t>
            </a:r>
            <a:r>
              <a:rPr lang="en-US" sz="2400" b="0" i="1" u="none" strike="noStrike" baseline="0" dirty="0"/>
              <a:t>Family Structure in Nineteenth Century Lancashire</a:t>
            </a:r>
            <a:r>
              <a:rPr lang="en-US" sz="2400" b="0" i="0" u="none" strike="noStrike" baseline="0" dirty="0"/>
              <a:t>. Cambridge:</a:t>
            </a:r>
          </a:p>
          <a:p>
            <a:pPr algn="just"/>
            <a:r>
              <a:rPr lang="hu-HU" sz="2400" b="0" i="0" u="none" strike="noStrike" baseline="0" dirty="0"/>
              <a:t>Cambridge University Press</a:t>
            </a:r>
            <a:endParaRPr lang="hu-HU" sz="2400" dirty="0"/>
          </a:p>
          <a:p>
            <a:pPr algn="just"/>
            <a:r>
              <a:rPr lang="en-US" sz="2400" b="0" i="0" u="none" strike="noStrike" baseline="0" dirty="0"/>
              <a:t>Bianchi, S.M. &amp; Casper, L.M. (2005): Explanations of Family Change. A Family Demographic</a:t>
            </a:r>
          </a:p>
          <a:p>
            <a:pPr algn="just"/>
            <a:r>
              <a:rPr lang="hu-HU" sz="2400" b="0" i="0" u="none" strike="noStrike" baseline="0" dirty="0" err="1"/>
              <a:t>Perspective</a:t>
            </a:r>
            <a:r>
              <a:rPr lang="hu-HU" sz="2400" b="0" i="0" u="none" strike="noStrike" baseline="0" dirty="0"/>
              <a:t>. In V. L. </a:t>
            </a:r>
            <a:r>
              <a:rPr lang="hu-HU" sz="2400" b="0" i="0" u="none" strike="noStrike" baseline="0" dirty="0" err="1"/>
              <a:t>Bengston</a:t>
            </a:r>
            <a:r>
              <a:rPr lang="hu-HU" sz="2400" b="0" i="0" u="none" strike="noStrike" baseline="0" dirty="0"/>
              <a:t>, A.C. </a:t>
            </a:r>
            <a:r>
              <a:rPr lang="hu-HU" sz="2400" b="0" i="0" u="none" strike="noStrike" baseline="0" dirty="0" err="1"/>
              <a:t>Acock</a:t>
            </a:r>
            <a:r>
              <a:rPr lang="hu-HU" sz="2400" b="0" i="0" u="none" strike="noStrike" baseline="0" dirty="0"/>
              <a:t>, K.R. Allen, P. </a:t>
            </a:r>
            <a:r>
              <a:rPr lang="hu-HU" sz="2400" b="0" i="0" u="none" strike="noStrike" baseline="0" dirty="0" err="1"/>
              <a:t>Dilworth</a:t>
            </a:r>
            <a:r>
              <a:rPr lang="hu-HU" sz="2400" b="0" i="0" u="none" strike="noStrike" baseline="0" dirty="0"/>
              <a:t>, Anderson</a:t>
            </a:r>
          </a:p>
          <a:p>
            <a:pPr algn="just"/>
            <a:r>
              <a:rPr lang="en-US" sz="2400" b="0" i="0" u="none" strike="noStrike" baseline="0" dirty="0"/>
              <a:t>&amp; D.M. Klein (Eds.), </a:t>
            </a:r>
            <a:r>
              <a:rPr lang="en-US" sz="2400" b="0" i="1" u="none" strike="noStrike" baseline="0" dirty="0"/>
              <a:t>Sourcebook of Family Theory and Research. </a:t>
            </a:r>
            <a:r>
              <a:rPr lang="en-US" sz="2400" b="0" i="0" u="none" strike="noStrike" baseline="0" dirty="0"/>
              <a:t>Thousands Oaks,</a:t>
            </a:r>
          </a:p>
          <a:p>
            <a:pPr algn="just"/>
            <a:r>
              <a:rPr lang="hu-HU" sz="2400" b="0" i="0" u="none" strike="noStrike" baseline="0" dirty="0"/>
              <a:t>CA – London: </a:t>
            </a:r>
            <a:r>
              <a:rPr lang="hu-HU" sz="2400" b="0" i="0" u="none" strike="noStrike" baseline="0" dirty="0" err="1"/>
              <a:t>Sage</a:t>
            </a:r>
            <a:r>
              <a:rPr lang="hu-HU" sz="2400" b="0" i="0" u="none" strike="noStrike" baseline="0" dirty="0"/>
              <a:t> </a:t>
            </a:r>
            <a:r>
              <a:rPr lang="hu-HU" sz="2400" b="0" i="0" u="none" strike="noStrike" baseline="0" dirty="0" err="1"/>
              <a:t>Publications</a:t>
            </a:r>
            <a:r>
              <a:rPr lang="hu-HU" sz="2400" b="0" i="0" u="none" strike="noStrike" baseline="0" dirty="0"/>
              <a:t>, 93-118.</a:t>
            </a:r>
            <a:endParaRPr lang="hu-HU" sz="2400" dirty="0"/>
          </a:p>
          <a:p>
            <a:pPr algn="just"/>
            <a:r>
              <a:rPr lang="hu-HU" sz="2400" dirty="0"/>
              <a:t>Boreczky, Á. (2022): </a:t>
            </a:r>
            <a:r>
              <a:rPr lang="hu-HU" sz="2400" i="1" dirty="0" err="1"/>
              <a:t>Families</a:t>
            </a:r>
            <a:r>
              <a:rPr lang="hu-HU" sz="2400" i="1" dirty="0"/>
              <a:t> in </a:t>
            </a:r>
            <a:r>
              <a:rPr lang="hu-HU" sz="2400" i="1" dirty="0" err="1"/>
              <a:t>the</a:t>
            </a:r>
            <a:r>
              <a:rPr lang="hu-HU" sz="2400" i="1" dirty="0"/>
              <a:t> </a:t>
            </a:r>
            <a:r>
              <a:rPr lang="hu-HU" sz="2400" i="1" dirty="0" err="1"/>
              <a:t>Swirl</a:t>
            </a:r>
            <a:r>
              <a:rPr lang="hu-HU" sz="2400" i="1" dirty="0"/>
              <a:t> of Time</a:t>
            </a:r>
            <a:r>
              <a:rPr lang="hu-HU" sz="2400" dirty="0"/>
              <a:t>. </a:t>
            </a:r>
            <a:r>
              <a:rPr lang="hu-HU" sz="2400" dirty="0" err="1"/>
              <a:t>L’Harmattan</a:t>
            </a:r>
            <a:r>
              <a:rPr lang="hu-HU" sz="2400" dirty="0"/>
              <a:t>-ELTE PPK</a:t>
            </a:r>
          </a:p>
          <a:p>
            <a:pPr algn="just"/>
            <a:r>
              <a:rPr lang="en-US" sz="2400" b="0" i="0" u="none" strike="noStrike" baseline="0" dirty="0" err="1"/>
              <a:t>Bryceson</a:t>
            </a:r>
            <a:r>
              <a:rPr lang="en-US" sz="2400" b="0" i="0" u="none" strike="noStrike" baseline="0" dirty="0"/>
              <a:t> D. F. &amp; </a:t>
            </a:r>
            <a:r>
              <a:rPr lang="en-US" sz="2400" b="0" i="0" u="none" strike="noStrike" baseline="0" dirty="0" err="1"/>
              <a:t>Vuorela</a:t>
            </a:r>
            <a:r>
              <a:rPr lang="en-US" sz="2400" b="0" i="0" u="none" strike="noStrike" baseline="0" dirty="0"/>
              <a:t>, U. (2002).Transnational Families in the 21st Century. In D.</a:t>
            </a:r>
          </a:p>
          <a:p>
            <a:pPr algn="just"/>
            <a:r>
              <a:rPr lang="en-US" sz="2400" b="0" i="0" u="none" strike="noStrike" baseline="0" dirty="0"/>
              <a:t>F. </a:t>
            </a:r>
            <a:r>
              <a:rPr lang="en-US" sz="2400" b="0" i="0" u="none" strike="noStrike" baseline="0" dirty="0" err="1"/>
              <a:t>Bryceson</a:t>
            </a:r>
            <a:r>
              <a:rPr lang="en-US" sz="2400" b="0" i="0" u="none" strike="noStrike" baseline="0" dirty="0"/>
              <a:t> &amp; U. </a:t>
            </a:r>
            <a:r>
              <a:rPr lang="en-US" sz="2400" b="0" i="0" u="none" strike="noStrike" baseline="0" dirty="0" err="1"/>
              <a:t>Vuorela</a:t>
            </a:r>
            <a:r>
              <a:rPr lang="en-US" sz="2400" b="0" i="0" u="none" strike="noStrike" baseline="0" dirty="0"/>
              <a:t> (</a:t>
            </a:r>
            <a:r>
              <a:rPr lang="hu-HU" sz="2400" b="0" i="0" u="none" strike="noStrike" baseline="0" dirty="0" err="1"/>
              <a:t>szerk</a:t>
            </a:r>
            <a:r>
              <a:rPr lang="en-US" sz="2400" b="0" i="0" u="none" strike="noStrike" baseline="0" dirty="0"/>
              <a:t>.), </a:t>
            </a:r>
            <a:r>
              <a:rPr lang="en-US" sz="2400" b="0" i="1" u="none" strike="noStrike" baseline="0" dirty="0"/>
              <a:t>The Transnational Family: New European Frontiers</a:t>
            </a:r>
          </a:p>
          <a:p>
            <a:pPr algn="just"/>
            <a:r>
              <a:rPr lang="en-US" sz="2400" b="0" i="1" u="none" strike="noStrike" baseline="0" dirty="0"/>
              <a:t>and Global Networks. </a:t>
            </a:r>
            <a:r>
              <a:rPr lang="en-US" sz="2400" b="0" i="0" u="none" strike="noStrike" baseline="0" dirty="0"/>
              <a:t>Oxford: Berg Publishers, 3–30.</a:t>
            </a:r>
            <a:endParaRPr lang="hu-HU" sz="2400" dirty="0"/>
          </a:p>
          <a:p>
            <a:pPr algn="just"/>
            <a:r>
              <a:rPr lang="en-US" sz="2400" dirty="0" err="1"/>
              <a:t>Fivush</a:t>
            </a:r>
            <a:r>
              <a:rPr lang="en-US" sz="2400" dirty="0"/>
              <a:t>, R., </a:t>
            </a:r>
            <a:r>
              <a:rPr lang="en-US" sz="2400" dirty="0" err="1"/>
              <a:t>Bohanek</a:t>
            </a:r>
            <a:r>
              <a:rPr lang="en-US" sz="2400" dirty="0"/>
              <a:t>, J. G. </a:t>
            </a:r>
            <a:r>
              <a:rPr lang="en-US" sz="2400" dirty="0" err="1"/>
              <a:t>és</a:t>
            </a:r>
            <a:r>
              <a:rPr lang="en-US" sz="2400" dirty="0"/>
              <a:t> Duke, M. (2005): The intergenerational self: Subjective perspective and family history. Emory Center for Myth and Ritual in American Life, Working Paper No. 44.</a:t>
            </a:r>
            <a:endParaRPr lang="hu-HU" sz="2400" dirty="0"/>
          </a:p>
          <a:p>
            <a:pPr algn="just"/>
            <a:endParaRPr lang="hu-HU" sz="2000" dirty="0"/>
          </a:p>
        </p:txBody>
      </p:sp>
    </p:spTree>
    <p:extLst>
      <p:ext uri="{BB962C8B-B14F-4D97-AF65-F5344CB8AC3E}">
        <p14:creationId xmlns:p14="http://schemas.microsoft.com/office/powerpoint/2010/main" val="1432949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1C67FE2F-B6C6-4BB8-816D-2E3466890881}"/>
              </a:ext>
            </a:extLst>
          </p:cNvPr>
          <p:cNvSpPr txBox="1"/>
          <p:nvPr/>
        </p:nvSpPr>
        <p:spPr>
          <a:xfrm>
            <a:off x="-1" y="0"/>
            <a:ext cx="12032343" cy="6740307"/>
          </a:xfrm>
          <a:prstGeom prst="rect">
            <a:avLst/>
          </a:prstGeom>
          <a:noFill/>
        </p:spPr>
        <p:txBody>
          <a:bodyPr wrap="square">
            <a:spAutoFit/>
          </a:bodyPr>
          <a:lstStyle/>
          <a:p>
            <a:pPr algn="just"/>
            <a:r>
              <a:rPr lang="en-US" sz="2400" b="0" i="0" u="none" strike="noStrike" baseline="0" dirty="0"/>
              <a:t>Gillis, J. R. (1996)</a:t>
            </a:r>
            <a:r>
              <a:rPr lang="hu-HU" sz="2400" b="0" i="0" u="none" strike="noStrike" baseline="0" dirty="0"/>
              <a:t>:</a:t>
            </a:r>
            <a:r>
              <a:rPr lang="en-US" sz="2400" b="0" i="0" u="none" strike="noStrike" baseline="0" dirty="0"/>
              <a:t> </a:t>
            </a:r>
            <a:r>
              <a:rPr lang="en-US" sz="2400" b="0" i="1" u="none" strike="noStrike" baseline="0" dirty="0"/>
              <a:t>A World of Their Own Making</a:t>
            </a:r>
            <a:r>
              <a:rPr lang="en-US" sz="2400" b="0" i="0" u="none" strike="noStrike" baseline="0" dirty="0"/>
              <a:t>: </a:t>
            </a:r>
            <a:r>
              <a:rPr lang="en-US" sz="2400" b="0" i="1" u="none" strike="noStrike" baseline="0" dirty="0"/>
              <a:t>Myth, Ritual, and the Quest for Family</a:t>
            </a:r>
          </a:p>
          <a:p>
            <a:pPr algn="just"/>
            <a:r>
              <a:rPr lang="en-US" sz="2400" b="0" i="1" u="none" strike="noStrike" baseline="0" dirty="0"/>
              <a:t>Values</a:t>
            </a:r>
            <a:r>
              <a:rPr lang="en-US" sz="2400" b="0" i="0" u="none" strike="noStrike" baseline="0" dirty="0"/>
              <a:t>. New York: Basic Books</a:t>
            </a:r>
          </a:p>
          <a:p>
            <a:pPr algn="just"/>
            <a:r>
              <a:rPr lang="en-US" sz="2400" b="0" i="0" u="none" strike="noStrike" baseline="0" dirty="0"/>
              <a:t>Gillis, J. R. (2000)</a:t>
            </a:r>
            <a:r>
              <a:rPr lang="hu-HU" sz="2400" b="0" i="0" u="none" strike="noStrike" baseline="0" dirty="0"/>
              <a:t>:</a:t>
            </a:r>
            <a:r>
              <a:rPr lang="en-US" sz="2400" b="0" i="0" u="none" strike="noStrike" baseline="0" dirty="0"/>
              <a:t> </a:t>
            </a:r>
            <a:r>
              <a:rPr lang="en-US" sz="2400" b="0" i="1" u="none" strike="noStrike" baseline="0" dirty="0"/>
              <a:t>Our Virtual Families: Toward a Cultural Understanding of Modern Family</a:t>
            </a:r>
          </a:p>
          <a:p>
            <a:pPr algn="just"/>
            <a:r>
              <a:rPr lang="en-US" sz="2400" b="0" i="1" u="none" strike="noStrike" baseline="0" dirty="0"/>
              <a:t>Life. </a:t>
            </a:r>
            <a:r>
              <a:rPr lang="en-US" sz="2400" b="0" i="0" u="none" strike="noStrike" baseline="0" dirty="0"/>
              <a:t>The Emory Center for Myth and Ritual in American Life, Working Paper No. 2</a:t>
            </a:r>
          </a:p>
          <a:p>
            <a:pPr algn="just"/>
            <a:r>
              <a:rPr lang="en-US" sz="2400" b="0" i="0" u="none" strike="noStrike" baseline="0" dirty="0"/>
              <a:t>Gillis, J. R. (2002)</a:t>
            </a:r>
            <a:r>
              <a:rPr lang="hu-HU" sz="2400" b="0" i="0" u="none" strike="noStrike" baseline="0" dirty="0"/>
              <a:t>:</a:t>
            </a:r>
            <a:r>
              <a:rPr lang="en-US" sz="2400" b="0" i="0" u="none" strike="noStrike" baseline="0" dirty="0"/>
              <a:t> </a:t>
            </a:r>
            <a:r>
              <a:rPr lang="en-US" sz="2400" b="0" i="1" u="none" strike="noStrike" baseline="0" dirty="0"/>
              <a:t>Our Imagined Families: The Myths and Rituals We Live By</a:t>
            </a:r>
            <a:r>
              <a:rPr lang="en-US" sz="2400" b="0" i="0" u="none" strike="noStrike" baseline="0" dirty="0"/>
              <a:t>. The Emory</a:t>
            </a:r>
          </a:p>
          <a:p>
            <a:pPr algn="just"/>
            <a:r>
              <a:rPr lang="en-US" sz="2400" b="0" i="0" u="none" strike="noStrike" baseline="0" dirty="0"/>
              <a:t>Center for Myth and Ritual in American Life, Working Paper No. 7</a:t>
            </a:r>
          </a:p>
          <a:p>
            <a:pPr algn="just"/>
            <a:r>
              <a:rPr lang="en-US" sz="2400" b="0" i="0" u="none" strike="noStrike" baseline="0" dirty="0"/>
              <a:t>Gillis, J. R. (2003)</a:t>
            </a:r>
            <a:r>
              <a:rPr lang="hu-HU" sz="2400" b="0" i="0" u="none" strike="noStrike" baseline="0" dirty="0"/>
              <a:t>:</a:t>
            </a:r>
            <a:r>
              <a:rPr lang="en-US" sz="2400" b="0" i="0" u="none" strike="noStrike" baseline="0" dirty="0"/>
              <a:t> </a:t>
            </a:r>
            <a:r>
              <a:rPr lang="en-US" sz="2400" b="0" i="1" u="none" strike="noStrike" baseline="0" dirty="0"/>
              <a:t>Virtual Families: A Cultural Approach</a:t>
            </a:r>
            <a:r>
              <a:rPr lang="en-US" sz="2400" b="0" i="0" u="none" strike="noStrike" baseline="0" dirty="0"/>
              <a:t>. Centre for Research on Family,</a:t>
            </a:r>
          </a:p>
          <a:p>
            <a:pPr algn="just"/>
            <a:r>
              <a:rPr lang="en-US" sz="2400" b="0" i="0" u="none" strike="noStrike" baseline="0" dirty="0"/>
              <a:t>Kinship and Childhood, Working Paper No. 28</a:t>
            </a:r>
          </a:p>
          <a:p>
            <a:pPr algn="just"/>
            <a:r>
              <a:rPr lang="en-US" sz="2400" dirty="0" err="1"/>
              <a:t>Hareven</a:t>
            </a:r>
            <a:r>
              <a:rPr lang="en-US" sz="2400" dirty="0"/>
              <a:t>, T. K. (1978, </a:t>
            </a:r>
            <a:r>
              <a:rPr lang="en-US" sz="2400" dirty="0" err="1"/>
              <a:t>szerk</a:t>
            </a:r>
            <a:r>
              <a:rPr lang="en-US" sz="2400" dirty="0"/>
              <a:t>.): Transitions. The Family and the Life Course in Historical Perspective. Academic Press, New York–London. </a:t>
            </a:r>
            <a:endParaRPr lang="hu-HU" sz="2400" dirty="0"/>
          </a:p>
          <a:p>
            <a:pPr algn="just"/>
            <a:r>
              <a:rPr lang="en-US" sz="2400" dirty="0" err="1"/>
              <a:t>Hareven</a:t>
            </a:r>
            <a:r>
              <a:rPr lang="en-US" sz="2400" dirty="0"/>
              <a:t>, T. K. (2000): Families, History and Social Change. Life-Course and Cross-Cultural Perspectives. Boulder Co, Westview Press.</a:t>
            </a:r>
            <a:endParaRPr lang="hu-HU" sz="2400" dirty="0"/>
          </a:p>
          <a:p>
            <a:pPr algn="just"/>
            <a:r>
              <a:rPr lang="en-US" sz="2400" dirty="0"/>
              <a:t>Levi, G. (1990): Family and Kin – a few thoughts. Journal of Family History, 15, 567–578. </a:t>
            </a:r>
            <a:endParaRPr lang="hu-HU" sz="2400" dirty="0"/>
          </a:p>
        </p:txBody>
      </p:sp>
    </p:spTree>
    <p:extLst>
      <p:ext uri="{BB962C8B-B14F-4D97-AF65-F5344CB8AC3E}">
        <p14:creationId xmlns:p14="http://schemas.microsoft.com/office/powerpoint/2010/main" val="2970364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185E37-B82E-B8A1-DC4C-DD959C75006F}"/>
              </a:ext>
            </a:extLst>
          </p:cNvPr>
          <p:cNvSpPr txBox="1"/>
          <p:nvPr/>
        </p:nvSpPr>
        <p:spPr>
          <a:xfrm>
            <a:off x="174170" y="624114"/>
            <a:ext cx="12017829" cy="4154984"/>
          </a:xfrm>
          <a:prstGeom prst="rect">
            <a:avLst/>
          </a:prstGeom>
          <a:noFill/>
        </p:spPr>
        <p:txBody>
          <a:bodyPr wrap="square">
            <a:spAutoFit/>
          </a:bodyPr>
          <a:lstStyle/>
          <a:p>
            <a:pPr algn="just"/>
            <a:r>
              <a:rPr lang="en-US" sz="2400" dirty="0" err="1"/>
              <a:t>Litwak</a:t>
            </a:r>
            <a:r>
              <a:rPr lang="en-US" sz="2400" dirty="0"/>
              <a:t>, E. (1965): Extended Kin Relations in an Industrial Society. In: </a:t>
            </a:r>
            <a:r>
              <a:rPr lang="en-US" sz="2400" dirty="0" err="1"/>
              <a:t>Shanas</a:t>
            </a:r>
            <a:r>
              <a:rPr lang="en-US" sz="2400" dirty="0"/>
              <a:t>, E. </a:t>
            </a:r>
            <a:r>
              <a:rPr lang="en-US" sz="2400" dirty="0" err="1"/>
              <a:t>és</a:t>
            </a:r>
            <a:r>
              <a:rPr lang="en-US" sz="2400" dirty="0"/>
              <a:t> </a:t>
            </a:r>
            <a:r>
              <a:rPr lang="en-US" sz="2400" dirty="0" err="1"/>
              <a:t>Streib</a:t>
            </a:r>
            <a:r>
              <a:rPr lang="en-US" sz="2400" dirty="0"/>
              <a:t>, G. T. (</a:t>
            </a:r>
            <a:r>
              <a:rPr lang="en-US" sz="2400" dirty="0" err="1"/>
              <a:t>szerk</a:t>
            </a:r>
            <a:r>
              <a:rPr lang="en-US" sz="2400" dirty="0"/>
              <a:t>.) Social Structure and the Family: Generational Relations. Prentice-Hall, Englewood Cliffs, NJ. </a:t>
            </a:r>
            <a:endParaRPr lang="hu-HU" sz="2400" dirty="0"/>
          </a:p>
          <a:p>
            <a:pPr algn="just"/>
            <a:r>
              <a:rPr lang="en-US" sz="2400" dirty="0"/>
              <a:t>Mabry, J. B., </a:t>
            </a:r>
            <a:r>
              <a:rPr lang="en-US" sz="2400" dirty="0" err="1"/>
              <a:t>Giarrusso</a:t>
            </a:r>
            <a:r>
              <a:rPr lang="en-US" sz="2400" dirty="0"/>
              <a:t>, R. </a:t>
            </a:r>
            <a:r>
              <a:rPr lang="en-US" sz="2400" dirty="0" err="1"/>
              <a:t>és</a:t>
            </a:r>
            <a:r>
              <a:rPr lang="en-US" sz="2400" dirty="0"/>
              <a:t> </a:t>
            </a:r>
            <a:r>
              <a:rPr lang="en-US" sz="2400" dirty="0" err="1"/>
              <a:t>Bengston</a:t>
            </a:r>
            <a:r>
              <a:rPr lang="en-US" sz="2400" dirty="0"/>
              <a:t>, V. L. (2004): Generations, the Life Course and Family Change. In: Scott, J., </a:t>
            </a:r>
            <a:r>
              <a:rPr lang="en-US" sz="2400" dirty="0" err="1"/>
              <a:t>Treas</a:t>
            </a:r>
            <a:r>
              <a:rPr lang="en-US" sz="2400" dirty="0"/>
              <a:t>, J. </a:t>
            </a:r>
            <a:r>
              <a:rPr lang="en-US" sz="2400" dirty="0" err="1"/>
              <a:t>és</a:t>
            </a:r>
            <a:r>
              <a:rPr lang="en-US" sz="2400" dirty="0"/>
              <a:t> Richards, M. (</a:t>
            </a:r>
            <a:r>
              <a:rPr lang="en-US" sz="2400" dirty="0" err="1"/>
              <a:t>szerk</a:t>
            </a:r>
            <a:r>
              <a:rPr lang="en-US" sz="2400" dirty="0"/>
              <a:t>.) The Blackwell Companion to the Sociology of Families. </a:t>
            </a:r>
            <a:r>
              <a:rPr lang="en-US" sz="2400" dirty="0" err="1"/>
              <a:t>Blakwell</a:t>
            </a:r>
            <a:r>
              <a:rPr lang="en-US" sz="2400" dirty="0"/>
              <a:t> Publishing, Oxford, 87–109. </a:t>
            </a:r>
            <a:endParaRPr lang="hu-HU" sz="2400" dirty="0"/>
          </a:p>
          <a:p>
            <a:pPr algn="just"/>
            <a:r>
              <a:rPr lang="en-US" sz="2400" dirty="0"/>
              <a:t>Parsons, T. (1955): Family Structure and the Socialization of the Child. In: Parsons, T. </a:t>
            </a:r>
            <a:r>
              <a:rPr lang="en-US" sz="2400" dirty="0" err="1"/>
              <a:t>és</a:t>
            </a:r>
            <a:r>
              <a:rPr lang="en-US" sz="2400" dirty="0"/>
              <a:t> Bales, R., F. (</a:t>
            </a:r>
            <a:r>
              <a:rPr lang="en-US" sz="2400" dirty="0" err="1"/>
              <a:t>szerk</a:t>
            </a:r>
            <a:r>
              <a:rPr lang="en-US" sz="2400" dirty="0"/>
              <a:t>.) Family, Socialization and Interaction Process. The Free Press, Glencoe, </a:t>
            </a:r>
            <a:r>
              <a:rPr lang="en-US" sz="2400" dirty="0" err="1"/>
              <a:t>Ilinois</a:t>
            </a:r>
            <a:r>
              <a:rPr lang="en-US" sz="2400" dirty="0"/>
              <a:t>, 35–133. </a:t>
            </a:r>
            <a:endParaRPr lang="hu-HU" sz="2400" dirty="0"/>
          </a:p>
          <a:p>
            <a:pPr algn="just"/>
            <a:r>
              <a:rPr lang="en-US" sz="2400" dirty="0"/>
              <a:t>Parsons, T. </a:t>
            </a:r>
            <a:r>
              <a:rPr lang="en-US" sz="2400" dirty="0" err="1"/>
              <a:t>és</a:t>
            </a:r>
            <a:r>
              <a:rPr lang="en-US" sz="2400" dirty="0"/>
              <a:t> Bales, R. F. (1955): Family, Socialization and Interaction Process. The Free Press, Glencoe, </a:t>
            </a:r>
            <a:r>
              <a:rPr lang="en-US" sz="2400" dirty="0" err="1"/>
              <a:t>Ilinois</a:t>
            </a:r>
            <a:r>
              <a:rPr lang="en-US" sz="1800" dirty="0"/>
              <a:t>.</a:t>
            </a:r>
            <a:endParaRPr lang="hu-HU" sz="1800" dirty="0"/>
          </a:p>
        </p:txBody>
      </p:sp>
    </p:spTree>
    <p:extLst>
      <p:ext uri="{BB962C8B-B14F-4D97-AF65-F5344CB8AC3E}">
        <p14:creationId xmlns:p14="http://schemas.microsoft.com/office/powerpoint/2010/main" val="3095312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869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890B52-9D3A-8FBA-5B64-B0ABC1D4F74E}"/>
              </a:ext>
            </a:extLst>
          </p:cNvPr>
          <p:cNvSpPr txBox="1"/>
          <p:nvPr/>
        </p:nvSpPr>
        <p:spPr>
          <a:xfrm>
            <a:off x="0" y="0"/>
            <a:ext cx="12192000" cy="9540240"/>
          </a:xfrm>
          <a:prstGeom prst="rect">
            <a:avLst/>
          </a:prstGeom>
          <a:noFill/>
        </p:spPr>
        <p:txBody>
          <a:bodyPr wrap="square">
            <a:spAutoFit/>
          </a:bodyPr>
          <a:lstStyle/>
          <a:p>
            <a:pPr marL="514350" indent="-514350">
              <a:lnSpc>
                <a:spcPct val="150000"/>
              </a:lnSpc>
              <a:buAutoNum type="arabicPeriod"/>
            </a:pPr>
            <a:r>
              <a:rPr lang="hu-HU" sz="2800" dirty="0"/>
              <a:t>Válság vagy változás – két megközelítés</a:t>
            </a:r>
          </a:p>
          <a:p>
            <a:pPr marL="514350" indent="-514350">
              <a:lnSpc>
                <a:spcPct val="150000"/>
              </a:lnSpc>
              <a:buAutoNum type="arabicPeriod"/>
            </a:pPr>
            <a:r>
              <a:rPr lang="hu-HU" sz="2800" dirty="0"/>
              <a:t>Család és társadalom. Állandóság és változás-átörökítés -”szellemek”</a:t>
            </a:r>
          </a:p>
          <a:p>
            <a:pPr marL="514350" marR="0" lvl="0" indent="-514350" algn="l" defTabSz="914400" rtl="0" eaLnBrk="1" fontAlgn="auto" latinLnBrk="0" hangingPunct="1">
              <a:lnSpc>
                <a:spcPct val="150000"/>
              </a:lnSpc>
              <a:spcBef>
                <a:spcPts val="0"/>
              </a:spcBef>
              <a:spcAft>
                <a:spcPts val="0"/>
              </a:spcAft>
              <a:buClrTx/>
              <a:buSzTx/>
              <a:buAutoNum type="arabicPeriod" startAt="3"/>
              <a:tabLst/>
              <a:defRPr/>
            </a:pPr>
            <a:r>
              <a:rPr lang="hu-HU" sz="2800" dirty="0"/>
              <a:t>Családfogalmak és megközelítések.</a:t>
            </a:r>
            <a:r>
              <a:rPr kumimoji="0" lang="hu-HU" sz="2800" i="0" u="none" strike="noStrike" kern="1200" cap="none" spc="0" normalizeH="0" baseline="0" noProof="0" dirty="0">
                <a:ln>
                  <a:noFill/>
                </a:ln>
                <a:solidFill>
                  <a:srgbClr val="000000"/>
                </a:solidFill>
                <a:effectLst/>
                <a:uLnTx/>
                <a:uFillTx/>
                <a:latin typeface="Avenir Next LT Pro"/>
                <a:ea typeface="+mn-ea"/>
                <a:cs typeface="+mn-cs"/>
              </a:rPr>
              <a:t> A transznacionális családok – </a:t>
            </a:r>
          </a:p>
          <a:p>
            <a:pPr marR="0" lvl="0" algn="l" defTabSz="914400" rtl="0" eaLnBrk="1" fontAlgn="auto" latinLnBrk="0" hangingPunct="1">
              <a:lnSpc>
                <a:spcPct val="150000"/>
              </a:lnSpc>
              <a:spcBef>
                <a:spcPts val="0"/>
              </a:spcBef>
              <a:spcAft>
                <a:spcPts val="0"/>
              </a:spcAft>
              <a:buClrTx/>
              <a:buSzTx/>
              <a:tabLst/>
              <a:defRPr/>
            </a:pPr>
            <a:r>
              <a:rPr lang="hu-HU" sz="2800" dirty="0">
                <a:solidFill>
                  <a:srgbClr val="000000"/>
                </a:solidFill>
                <a:latin typeface="Avenir Next LT Pro"/>
              </a:rPr>
              <a:t>     </a:t>
            </a:r>
            <a:r>
              <a:rPr kumimoji="0" lang="hu-HU" sz="2800" i="0" u="none" strike="noStrike" kern="1200" cap="none" spc="0" normalizeH="0" baseline="0" noProof="0" dirty="0">
                <a:ln>
                  <a:noFill/>
                </a:ln>
                <a:solidFill>
                  <a:srgbClr val="000000"/>
                </a:solidFill>
                <a:effectLst/>
                <a:uLnTx/>
                <a:uFillTx/>
                <a:latin typeface="Avenir Next LT Pro"/>
                <a:ea typeface="+mn-ea"/>
                <a:cs typeface="+mn-cs"/>
              </a:rPr>
              <a:t> országhatárokon átnyúló nagyrendszerek- elmélet hiánya</a:t>
            </a:r>
          </a:p>
          <a:p>
            <a:pPr>
              <a:lnSpc>
                <a:spcPct val="150000"/>
              </a:lnSpc>
            </a:pPr>
            <a:r>
              <a:rPr lang="hu-HU" sz="2800" dirty="0"/>
              <a:t>4.  1. A család mint többgenerációs rendszer- történeti-társadalmi tér</a:t>
            </a:r>
          </a:p>
          <a:p>
            <a:pPr>
              <a:lnSpc>
                <a:spcPct val="150000"/>
              </a:lnSpc>
            </a:pPr>
            <a:r>
              <a:rPr lang="hu-HU" sz="2800" dirty="0"/>
              <a:t>      2. Az elmélet alapját képző kutatások</a:t>
            </a:r>
          </a:p>
          <a:p>
            <a:pPr>
              <a:lnSpc>
                <a:spcPct val="150000"/>
              </a:lnSpc>
            </a:pPr>
            <a:r>
              <a:rPr lang="hu-HU" sz="2800" dirty="0"/>
              <a:t>5. Rendszerjellemzők – adaptáció (expanzió, flexibilitás), hibriditás</a:t>
            </a:r>
          </a:p>
          <a:p>
            <a:pPr>
              <a:lnSpc>
                <a:spcPct val="150000"/>
              </a:lnSpc>
            </a:pPr>
            <a:r>
              <a:rPr lang="hu-HU" sz="2800" dirty="0"/>
              <a:t>                                       -  kohézió-széthullás                                                                                         </a:t>
            </a:r>
          </a:p>
          <a:p>
            <a:pPr>
              <a:lnSpc>
                <a:spcPct val="150000"/>
              </a:lnSpc>
            </a:pPr>
            <a:r>
              <a:rPr lang="hu-HU" sz="2800" dirty="0"/>
              <a:t>6. Néhány összetevő: idő-tér, narratívák</a:t>
            </a:r>
          </a:p>
          <a:p>
            <a:pPr>
              <a:lnSpc>
                <a:spcPct val="150000"/>
              </a:lnSpc>
            </a:pPr>
            <a:r>
              <a:rPr lang="hu-HU" sz="2800" dirty="0"/>
              <a:t>7. Két család: a Krajnyák és a Bossányi család</a:t>
            </a:r>
          </a:p>
          <a:p>
            <a:pPr>
              <a:lnSpc>
                <a:spcPct val="150000"/>
              </a:lnSpc>
            </a:pPr>
            <a:endParaRPr lang="hu-HU" sz="2800" dirty="0"/>
          </a:p>
          <a:p>
            <a:pPr>
              <a:lnSpc>
                <a:spcPct val="150000"/>
              </a:lnSpc>
            </a:pPr>
            <a:endParaRPr lang="hu-HU" sz="2400" dirty="0"/>
          </a:p>
          <a:p>
            <a:pPr>
              <a:lnSpc>
                <a:spcPct val="150000"/>
              </a:lnSpc>
            </a:pPr>
            <a:r>
              <a:rPr lang="hu-HU" sz="2400" dirty="0"/>
              <a:t>Történeti-társadalmi kényszerek és lehetőségek. (Hareven) Folyamatos alkalmazkodás, helykeresés.Lenyomatok. Zárványok</a:t>
            </a:r>
            <a:r>
              <a:rPr lang="hu-HU" sz="3200" dirty="0"/>
              <a:t>. </a:t>
            </a:r>
            <a:r>
              <a:rPr lang="hu-HU" sz="2400" dirty="0"/>
              <a:t>Transzgenerációs fantomok (Ábrahám –Török 1998 ) Kényszersors, választott sors, Szondi</a:t>
            </a:r>
          </a:p>
        </p:txBody>
      </p:sp>
    </p:spTree>
    <p:extLst>
      <p:ext uri="{BB962C8B-B14F-4D97-AF65-F5344CB8AC3E}">
        <p14:creationId xmlns:p14="http://schemas.microsoft.com/office/powerpoint/2010/main" val="942996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76ED41-5106-1175-370C-328A180AE8D5}"/>
              </a:ext>
            </a:extLst>
          </p:cNvPr>
          <p:cNvSpPr txBox="1"/>
          <p:nvPr/>
        </p:nvSpPr>
        <p:spPr>
          <a:xfrm>
            <a:off x="0" y="-1"/>
            <a:ext cx="12192000" cy="6124754"/>
          </a:xfrm>
          <a:prstGeom prst="rect">
            <a:avLst/>
          </a:prstGeom>
          <a:noFill/>
        </p:spPr>
        <p:txBody>
          <a:bodyPr wrap="square">
            <a:spAutoFit/>
          </a:bodyPr>
          <a:lstStyle/>
          <a:p>
            <a:pPr algn="just"/>
            <a:endParaRPr lang="hu-HU" sz="2800" b="0" i="0" dirty="0">
              <a:effectLst/>
              <a:latin typeface="Times New Roman" panose="02020603050405020304" pitchFamily="18" charset="0"/>
            </a:endParaRPr>
          </a:p>
          <a:p>
            <a:pPr algn="just"/>
            <a:r>
              <a:rPr lang="hu-HU" sz="2800" b="0" i="0" dirty="0">
                <a:effectLst/>
                <a:latin typeface="Times New Roman" panose="02020603050405020304" pitchFamily="18" charset="0"/>
              </a:rPr>
              <a:t>„</a:t>
            </a:r>
            <a:r>
              <a:rPr lang="hu-HU" sz="2800" b="0" i="0" dirty="0">
                <a:effectLst/>
              </a:rPr>
              <a:t>Az ember sokáig egyedül érzi magát az emberek között; egy </a:t>
            </a:r>
          </a:p>
          <a:p>
            <a:pPr algn="just"/>
            <a:r>
              <a:rPr lang="hu-HU" sz="2800" b="0" i="0" dirty="0">
                <a:effectLst/>
              </a:rPr>
              <a:t>napon megérkezik halottai társaságába, észreveszi állandó, tapintatos jelenlétüket. Nem sok vizet zavarnak. Anyám családjával későn kezdtem rokonságban élni, egy napon hallottam hangjukat, mikor beszéltem, láttam mozdulataikat, mikor köszöntem, fölemeltem a poharat. </a:t>
            </a:r>
          </a:p>
          <a:p>
            <a:pPr algn="just"/>
            <a:r>
              <a:rPr lang="hu-HU" sz="2800" b="0" i="0" dirty="0">
                <a:effectLst/>
              </a:rPr>
              <a:t>Az „egyéniség”, az a kevés, ami újat az ember önmagához ad, </a:t>
            </a:r>
          </a:p>
          <a:p>
            <a:pPr algn="just"/>
            <a:r>
              <a:rPr lang="hu-HU" sz="2800" b="0" i="0" dirty="0">
                <a:effectLst/>
              </a:rPr>
              <a:t>elenyésző az örökség mellett, melyet a halottak hagynak reánk. </a:t>
            </a:r>
          </a:p>
          <a:p>
            <a:pPr algn="just"/>
            <a:r>
              <a:rPr lang="hu-HU" sz="2800" b="0" i="1" dirty="0">
                <a:effectLst/>
              </a:rPr>
              <a:t>Emberek, kiket soha nem láttam, élnek, idegeskednek, alkotnak, vágyakoznak és félnek bennem tovább</a:t>
            </a:r>
            <a:r>
              <a:rPr lang="hu-HU" sz="2800" b="0" i="0" dirty="0">
                <a:effectLst/>
              </a:rPr>
              <a:t>. (kiemelés B.Á.). [...] Bizonyos pillanatokban, ha megsértenek vagy gyorsan határoznom kell, valószínűleg szó szerint azt gondolom és mondom, amit egyik nagyapám gondolt a morvaországi malomban, hetven év előtt.”</a:t>
            </a:r>
          </a:p>
          <a:p>
            <a:pPr algn="just"/>
            <a:r>
              <a:rPr lang="hu-HU" sz="2800" dirty="0"/>
              <a:t>(Márai 2000, 25.)</a:t>
            </a:r>
            <a:endParaRPr lang="hu-HU" sz="2800" b="0" i="0" dirty="0">
              <a:effectLst/>
            </a:endParaRPr>
          </a:p>
        </p:txBody>
      </p:sp>
    </p:spTree>
    <p:extLst>
      <p:ext uri="{BB962C8B-B14F-4D97-AF65-F5344CB8AC3E}">
        <p14:creationId xmlns:p14="http://schemas.microsoft.com/office/powerpoint/2010/main" val="376554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BE13EA99-5AD4-4EEF-A562-F543A1C3C5A4}"/>
              </a:ext>
            </a:extLst>
          </p:cNvPr>
          <p:cNvSpPr txBox="1"/>
          <p:nvPr/>
        </p:nvSpPr>
        <p:spPr>
          <a:xfrm>
            <a:off x="-91440" y="0"/>
            <a:ext cx="11327130" cy="11910953"/>
          </a:xfrm>
          <a:prstGeom prst="rect">
            <a:avLst/>
          </a:prstGeom>
          <a:noFill/>
        </p:spPr>
        <p:txBody>
          <a:bodyPr wrap="square" rtlCol="0">
            <a:spAutoFit/>
          </a:bodyPr>
          <a:lstStyle/>
          <a:p>
            <a:pPr algn="ctr"/>
            <a:endParaRPr lang="hu-HU" sz="3200" b="1" i="1" dirty="0"/>
          </a:p>
          <a:p>
            <a:pPr algn="ctr"/>
            <a:r>
              <a:rPr lang="hu-HU" sz="3200" b="1" i="1" dirty="0"/>
              <a:t>Családfogalmak és megközelítések. A </a:t>
            </a:r>
            <a:r>
              <a:rPr lang="hu-HU" sz="3200" b="1" i="1" dirty="0" err="1"/>
              <a:t>Parsons</a:t>
            </a:r>
            <a:r>
              <a:rPr lang="hu-HU" sz="3200" b="1" i="1" dirty="0"/>
              <a:t>-i paradigmán túl</a:t>
            </a:r>
          </a:p>
          <a:p>
            <a:pPr algn="ctr"/>
            <a:endParaRPr lang="hu-HU" sz="2800" i="1" dirty="0"/>
          </a:p>
          <a:p>
            <a:r>
              <a:rPr lang="hu-HU" sz="2800" dirty="0"/>
              <a:t>      A „modern” nukleáris család normativitása és a Parsons-i </a:t>
            </a:r>
          </a:p>
          <a:p>
            <a:r>
              <a:rPr lang="hu-HU" sz="2800" dirty="0"/>
              <a:t>     paradigma megkérdőjeleződése:</a:t>
            </a:r>
          </a:p>
          <a:p>
            <a:r>
              <a:rPr lang="hu-HU" sz="2800" dirty="0"/>
              <a:t>      1.Együttélési formák pluralizálódása (élettársi kapcsolatok,</a:t>
            </a:r>
          </a:p>
          <a:p>
            <a:r>
              <a:rPr lang="hu-HU" sz="2800" dirty="0"/>
              <a:t>      azonos neműek párkapcsolata és házassága stb.)</a:t>
            </a:r>
          </a:p>
          <a:p>
            <a:r>
              <a:rPr lang="hu-HU" sz="2800" dirty="0"/>
              <a:t>      2.Egyre láthatóbb diverzitás („multikulturális” családok </a:t>
            </a:r>
          </a:p>
          <a:p>
            <a:r>
              <a:rPr lang="hu-HU" sz="2800" dirty="0"/>
              <a:t>      -extraordinary families)</a:t>
            </a:r>
          </a:p>
          <a:p>
            <a:r>
              <a:rPr lang="hu-HU" sz="2800" dirty="0"/>
              <a:t>     Transznacionális  családok</a:t>
            </a:r>
            <a:r>
              <a:rPr lang="en-US" sz="2800" b="0" i="0" u="none" strike="noStrike" baseline="0" dirty="0"/>
              <a:t> </a:t>
            </a:r>
            <a:r>
              <a:rPr lang="hu-HU" sz="2800" dirty="0"/>
              <a:t>(</a:t>
            </a:r>
            <a:r>
              <a:rPr lang="en-US" sz="2800" b="0" i="0" u="none" strike="noStrike" baseline="0" dirty="0" err="1"/>
              <a:t>Bryceson</a:t>
            </a:r>
            <a:r>
              <a:rPr lang="en-US" sz="2800" b="0" i="0" u="none" strike="noStrike" baseline="0" dirty="0"/>
              <a:t> D. F. &amp; </a:t>
            </a:r>
            <a:r>
              <a:rPr lang="en-US" sz="2800" b="0" i="0" u="none" strike="noStrike" baseline="0" dirty="0" err="1"/>
              <a:t>Vuorela</a:t>
            </a:r>
            <a:r>
              <a:rPr lang="en-US" sz="2800" b="0" i="0" u="none" strike="noStrike" baseline="0" dirty="0"/>
              <a:t>, U. </a:t>
            </a:r>
            <a:endParaRPr lang="hu-HU" sz="2800" b="0" i="0" u="none" strike="noStrike" baseline="0" dirty="0"/>
          </a:p>
          <a:p>
            <a:r>
              <a:rPr lang="hu-HU" sz="2800" b="0" i="0" u="none" strike="noStrike" baseline="0" dirty="0"/>
              <a:t>     </a:t>
            </a:r>
            <a:r>
              <a:rPr lang="en-US" sz="2800" b="0" i="0" u="none" strike="noStrike" baseline="0" dirty="0"/>
              <a:t>2002)</a:t>
            </a:r>
            <a:endParaRPr lang="hu-HU" sz="2800" dirty="0"/>
          </a:p>
          <a:p>
            <a:pPr marL="514350" indent="-514350">
              <a:buAutoNum type="arabicPeriod"/>
            </a:pPr>
            <a:endParaRPr lang="hu-HU" sz="2800" dirty="0"/>
          </a:p>
          <a:p>
            <a:endParaRPr lang="hu-HU" sz="2800" dirty="0"/>
          </a:p>
          <a:p>
            <a:pPr algn="ctr"/>
            <a:endParaRPr lang="hu-HU" sz="2800" i="1" dirty="0"/>
          </a:p>
          <a:p>
            <a:pPr algn="ctr"/>
            <a:endParaRPr lang="hu-HU" sz="2800" i="1" dirty="0"/>
          </a:p>
          <a:p>
            <a:pPr algn="ctr"/>
            <a:endParaRPr lang="hu-HU" sz="2800" i="1" dirty="0"/>
          </a:p>
          <a:p>
            <a:pPr algn="ctr"/>
            <a:endParaRPr lang="hu-HU" sz="2800" i="1" dirty="0"/>
          </a:p>
          <a:p>
            <a:pPr algn="ctr"/>
            <a:endParaRPr lang="hu-HU" sz="2800" i="1" dirty="0"/>
          </a:p>
          <a:p>
            <a:pPr algn="ctr"/>
            <a:endParaRPr lang="hu-HU" sz="2800" i="1" dirty="0"/>
          </a:p>
          <a:p>
            <a:pPr algn="ctr"/>
            <a:endParaRPr lang="hu-HU" sz="2800" i="1" dirty="0"/>
          </a:p>
          <a:p>
            <a:pPr algn="ctr"/>
            <a:endParaRPr lang="hu-HU" sz="2800" i="1" dirty="0"/>
          </a:p>
          <a:p>
            <a:pPr algn="ctr"/>
            <a:endParaRPr lang="hu-HU" sz="2800" i="1" dirty="0"/>
          </a:p>
          <a:p>
            <a:pPr algn="ctr"/>
            <a:endParaRPr lang="hu-HU" sz="2800" i="1" dirty="0"/>
          </a:p>
          <a:p>
            <a:pPr algn="ctr"/>
            <a:endParaRPr lang="hu-HU" sz="2800" i="1" dirty="0"/>
          </a:p>
          <a:p>
            <a:pPr algn="ctr"/>
            <a:endParaRPr lang="hu-HU" sz="2800" i="1" dirty="0"/>
          </a:p>
          <a:p>
            <a:pPr algn="ctr"/>
            <a:endParaRPr lang="hu-HU" sz="2800" i="1" dirty="0"/>
          </a:p>
        </p:txBody>
      </p:sp>
    </p:spTree>
    <p:extLst>
      <p:ext uri="{BB962C8B-B14F-4D97-AF65-F5344CB8AC3E}">
        <p14:creationId xmlns:p14="http://schemas.microsoft.com/office/powerpoint/2010/main" val="1561489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CCA096C6-C68F-40D7-890A-7BADE89B73AE}"/>
              </a:ext>
            </a:extLst>
          </p:cNvPr>
          <p:cNvSpPr txBox="1"/>
          <p:nvPr/>
        </p:nvSpPr>
        <p:spPr>
          <a:xfrm>
            <a:off x="1" y="0"/>
            <a:ext cx="12030892" cy="7017306"/>
          </a:xfrm>
          <a:prstGeom prst="rect">
            <a:avLst/>
          </a:prstGeom>
          <a:solidFill>
            <a:schemeClr val="accent2">
              <a:lumMod val="40000"/>
              <a:lumOff val="60000"/>
            </a:schemeClr>
          </a:solidFill>
        </p:spPr>
        <p:txBody>
          <a:bodyPr wrap="square" rtlCol="0">
            <a:spAutoFit/>
          </a:bodyPr>
          <a:lstStyle/>
          <a:p>
            <a:r>
              <a:rPr lang="hu-HU" sz="3200" b="1" dirty="0"/>
              <a:t>           </a:t>
            </a:r>
          </a:p>
          <a:p>
            <a:pPr algn="ctr"/>
            <a:r>
              <a:rPr lang="hu-HU" sz="2800" b="1" dirty="0"/>
              <a:t>Néhány példa a nem Parsons-i paradigmára</a:t>
            </a:r>
          </a:p>
          <a:p>
            <a:pPr algn="just"/>
            <a:endParaRPr lang="hu-HU" sz="2800" dirty="0"/>
          </a:p>
          <a:p>
            <a:pPr marL="457200" indent="-457200" algn="just">
              <a:buAutoNum type="arabicPeriod"/>
            </a:pPr>
            <a:r>
              <a:rPr lang="hu-HU" sz="2600" b="1" i="1" dirty="0"/>
              <a:t>Történeti kutatások</a:t>
            </a:r>
          </a:p>
          <a:p>
            <a:pPr algn="just"/>
            <a:endParaRPr lang="hu-HU" sz="2600" b="1" i="1" dirty="0"/>
          </a:p>
          <a:p>
            <a:pPr algn="just"/>
            <a:r>
              <a:rPr lang="hu-HU" sz="2600" b="0" i="0" u="none" strike="noStrike" baseline="0" dirty="0"/>
              <a:t>A családszerkezetet és a háztartásszerkezetet mindig befolyásolták </a:t>
            </a:r>
          </a:p>
          <a:p>
            <a:pPr algn="just"/>
            <a:r>
              <a:rPr lang="hu-HU" sz="2600" b="0" i="0" u="none" strike="noStrike" baseline="0" dirty="0"/>
              <a:t>az egyéni és a családi életszakaszok (</a:t>
            </a:r>
            <a:r>
              <a:rPr lang="en-US" sz="2600" b="0" i="1" u="none" strike="noStrike" baseline="0" dirty="0"/>
              <a:t>life course</a:t>
            </a:r>
            <a:r>
              <a:rPr lang="en-US" sz="2600" b="0" i="0" u="none" strike="noStrike" baseline="0" dirty="0"/>
              <a:t>, the </a:t>
            </a:r>
            <a:r>
              <a:rPr lang="en-US" sz="2600" b="0" i="1" u="none" strike="noStrike" baseline="0" dirty="0"/>
              <a:t>family course</a:t>
            </a:r>
            <a:r>
              <a:rPr lang="hu-HU" sz="2600" i="1" dirty="0"/>
              <a:t> –</a:t>
            </a:r>
          </a:p>
          <a:p>
            <a:pPr algn="just"/>
            <a:r>
              <a:rPr lang="hu-HU" sz="2600" i="1" dirty="0"/>
              <a:t> </a:t>
            </a:r>
            <a:r>
              <a:rPr lang="en-US" sz="2600" b="0" i="0" u="none" strike="noStrike" baseline="0" dirty="0" err="1"/>
              <a:t>Hareven</a:t>
            </a:r>
            <a:r>
              <a:rPr lang="en-US" sz="2600" b="0" i="0" u="none" strike="noStrike" baseline="0" dirty="0"/>
              <a:t> 1978</a:t>
            </a:r>
            <a:r>
              <a:rPr lang="hu-HU" sz="2600" b="0" i="0" u="none" strike="noStrike" baseline="0" dirty="0"/>
              <a:t>,</a:t>
            </a:r>
            <a:r>
              <a:rPr lang="en-US" sz="2600" b="0" i="0" u="none" strike="noStrike" baseline="0" dirty="0"/>
              <a:t> 2000).</a:t>
            </a:r>
            <a:endParaRPr lang="hu-HU" sz="2600" b="0" i="0" u="none" strike="noStrike" baseline="0" dirty="0"/>
          </a:p>
          <a:p>
            <a:pPr algn="just"/>
            <a:endParaRPr lang="hu-HU" sz="2600" b="0" i="0" u="none" strike="noStrike" baseline="0" dirty="0"/>
          </a:p>
          <a:p>
            <a:pPr algn="just"/>
            <a:r>
              <a:rPr lang="hu-HU" sz="2600" b="1" i="0" u="none" strike="noStrike" baseline="0" dirty="0"/>
              <a:t>2</a:t>
            </a:r>
            <a:r>
              <a:rPr lang="hu-HU" sz="2600" b="0" i="0" u="none" strike="noStrike" baseline="0" dirty="0"/>
              <a:t>. </a:t>
            </a:r>
            <a:r>
              <a:rPr lang="hu-HU" sz="2600" b="1" i="1" u="none" strike="noStrike" baseline="0" dirty="0"/>
              <a:t>Szociológiai kutatások</a:t>
            </a:r>
          </a:p>
          <a:p>
            <a:pPr algn="just"/>
            <a:r>
              <a:rPr lang="hu-HU" sz="2600" b="0" i="0" u="none" strike="noStrike" baseline="0" dirty="0"/>
              <a:t>A modernizáció </a:t>
            </a:r>
            <a:r>
              <a:rPr lang="hu-HU" sz="2600" dirty="0"/>
              <a:t>– a változó együttélés ellenére - </a:t>
            </a:r>
            <a:r>
              <a:rPr lang="hu-HU" sz="2600" b="0" i="0" u="none" strike="noStrike" baseline="0" dirty="0"/>
              <a:t>nem szigetelte el </a:t>
            </a:r>
          </a:p>
          <a:p>
            <a:pPr algn="just"/>
            <a:r>
              <a:rPr lang="hu-HU" sz="2600" b="0" i="0" u="none" strike="noStrike" baseline="0" dirty="0"/>
              <a:t>a nukleáris kiscsaládot a rokonságtól</a:t>
            </a:r>
            <a:r>
              <a:rPr lang="en-US" sz="2600" b="0" i="0" u="none" strike="noStrike" baseline="0" dirty="0"/>
              <a:t>.</a:t>
            </a:r>
            <a:endParaRPr lang="hu-HU" sz="2600" b="0" i="0" u="none" strike="noStrike" baseline="0" dirty="0"/>
          </a:p>
          <a:p>
            <a:pPr marL="342900" indent="-342900" algn="just">
              <a:buFont typeface="Arial" panose="020B0604020202020204" pitchFamily="34" charset="0"/>
              <a:buChar char="•"/>
            </a:pPr>
            <a:r>
              <a:rPr lang="hu-HU" sz="2600" dirty="0"/>
              <a:t>Különélő család és rokonság , de </a:t>
            </a:r>
          </a:p>
          <a:p>
            <a:pPr marL="342900" indent="-342900" algn="just">
              <a:buFont typeface="Courier New" panose="02070309020205020404" pitchFamily="49" charset="0"/>
              <a:buChar char="o"/>
            </a:pPr>
            <a:r>
              <a:rPr lang="hu-HU" sz="2600" dirty="0"/>
              <a:t>funkcionális interakciók (</a:t>
            </a:r>
            <a:r>
              <a:rPr lang="en-US" sz="2600" b="0" i="1" u="none" strike="noStrike" baseline="0" dirty="0"/>
              <a:t>functional interaction </a:t>
            </a:r>
            <a:r>
              <a:rPr lang="hu-HU" sz="2600" dirty="0"/>
              <a:t>–</a:t>
            </a:r>
            <a:r>
              <a:rPr lang="en-US" sz="2600" b="0" i="0" u="none" strike="noStrike" baseline="0" dirty="0"/>
              <a:t>Anderson</a:t>
            </a:r>
            <a:r>
              <a:rPr lang="hu-HU" sz="2600" b="0" i="0" u="none" strike="noStrike" baseline="0" dirty="0"/>
              <a:t> </a:t>
            </a:r>
            <a:r>
              <a:rPr lang="en-US" sz="2600" b="0" i="0" u="none" strike="noStrike" baseline="0" dirty="0"/>
              <a:t>1971) </a:t>
            </a:r>
            <a:endParaRPr lang="hu-HU" sz="2600" b="0" i="0" u="none" strike="noStrike" baseline="0" dirty="0"/>
          </a:p>
          <a:p>
            <a:pPr marL="342900" indent="-342900" algn="just">
              <a:buFont typeface="Courier New" panose="02070309020205020404" pitchFamily="49" charset="0"/>
              <a:buChar char="o"/>
            </a:pPr>
            <a:r>
              <a:rPr lang="hu-HU" sz="2600" dirty="0"/>
              <a:t>módosított kiterjedt család (</a:t>
            </a:r>
            <a:r>
              <a:rPr lang="en-US" sz="2600" b="0" i="1" u="none" strike="noStrike" baseline="0" dirty="0"/>
              <a:t>modified extensive family </a:t>
            </a:r>
            <a:r>
              <a:rPr lang="hu-HU" sz="2600" dirty="0"/>
              <a:t>-</a:t>
            </a:r>
            <a:r>
              <a:rPr lang="en-US" sz="2600" b="0" i="0" u="none" strike="noStrike" baseline="0" dirty="0" err="1"/>
              <a:t>Litwak</a:t>
            </a:r>
            <a:r>
              <a:rPr lang="en-US" sz="2600" b="0" i="0" u="none" strike="noStrike" baseline="0" dirty="0"/>
              <a:t> 1965). </a:t>
            </a:r>
            <a:endParaRPr lang="hu-HU" sz="2600" b="0" i="0" u="none" strike="noStrike" baseline="0" dirty="0"/>
          </a:p>
          <a:p>
            <a:pPr marL="342900" indent="-342900" algn="just">
              <a:buFont typeface="Courier New" panose="02070309020205020404" pitchFamily="49" charset="0"/>
              <a:buChar char="o"/>
            </a:pPr>
            <a:r>
              <a:rPr lang="hu-HU" sz="2600" dirty="0"/>
              <a:t>valódi és fiktív rokonság (</a:t>
            </a:r>
            <a:r>
              <a:rPr lang="en-US" sz="2600" b="0" i="1" u="none" strike="noStrike" baseline="0" dirty="0"/>
              <a:t>true and the fictive kin </a:t>
            </a:r>
            <a:r>
              <a:rPr lang="en-US" sz="2600" b="0" i="0" u="none" strike="noStrike" baseline="0" dirty="0"/>
              <a:t>Levi 1990</a:t>
            </a:r>
            <a:r>
              <a:rPr lang="hu-HU" sz="2600" b="0" i="0" u="none" strike="noStrike" baseline="0" dirty="0"/>
              <a:t>)</a:t>
            </a:r>
          </a:p>
          <a:p>
            <a:pPr algn="just"/>
            <a:endParaRPr lang="hu-HU" sz="2400" b="0" i="0" u="none" strike="noStrike" baseline="0" dirty="0"/>
          </a:p>
        </p:txBody>
      </p:sp>
    </p:spTree>
    <p:extLst>
      <p:ext uri="{BB962C8B-B14F-4D97-AF65-F5344CB8AC3E}">
        <p14:creationId xmlns:p14="http://schemas.microsoft.com/office/powerpoint/2010/main" val="2101949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FB9D29-FF07-4050-0589-2D24201015C6}"/>
              </a:ext>
            </a:extLst>
          </p:cNvPr>
          <p:cNvSpPr txBox="1"/>
          <p:nvPr/>
        </p:nvSpPr>
        <p:spPr>
          <a:xfrm>
            <a:off x="-1" y="117566"/>
            <a:ext cx="11625943" cy="7848302"/>
          </a:xfrm>
          <a:prstGeom prst="rect">
            <a:avLst/>
          </a:prstGeom>
          <a:noFill/>
        </p:spPr>
        <p:txBody>
          <a:bodyPr wrap="square">
            <a:spAutoFit/>
          </a:bodyPr>
          <a:lstStyle/>
          <a:p>
            <a:pPr algn="just"/>
            <a:r>
              <a:rPr lang="hu-HU" sz="1800" b="1" dirty="0"/>
              <a:t>3</a:t>
            </a:r>
            <a:r>
              <a:rPr lang="hu-HU" sz="2400" b="1" dirty="0"/>
              <a:t>. </a:t>
            </a:r>
            <a:r>
              <a:rPr lang="hu-HU" sz="2400" b="1" i="1" dirty="0"/>
              <a:t>Demográfiai és szociálpszichológiai kutatások</a:t>
            </a:r>
          </a:p>
          <a:p>
            <a:pPr algn="just"/>
            <a:r>
              <a:rPr lang="hu-HU" sz="2400" dirty="0"/>
              <a:t>Egyre hosszabb életkor -intergenerációs családok (Mabry, Giarusso és </a:t>
            </a:r>
          </a:p>
          <a:p>
            <a:pPr algn="just"/>
            <a:r>
              <a:rPr lang="hu-HU" sz="2400" dirty="0"/>
              <a:t>Bengston 2004) </a:t>
            </a:r>
            <a:r>
              <a:rPr lang="hu-HU" sz="2400" i="1" dirty="0"/>
              <a:t>Intergenerációs kapcsolatok</a:t>
            </a:r>
            <a:r>
              <a:rPr lang="hu-HU" sz="2400" dirty="0"/>
              <a:t>. </a:t>
            </a:r>
          </a:p>
          <a:p>
            <a:pPr algn="just"/>
            <a:r>
              <a:rPr lang="hu-HU" sz="2400" dirty="0"/>
              <a:t>Ötdimenziójú szolidaritás modell:</a:t>
            </a:r>
          </a:p>
          <a:p>
            <a:pPr algn="just"/>
            <a:r>
              <a:rPr lang="hu-HU" sz="2400" b="0" i="0" u="none" strike="noStrike" baseline="0" dirty="0"/>
              <a:t>1.</a:t>
            </a:r>
            <a:r>
              <a:rPr lang="en-US" sz="2400" b="0" i="0" u="none" strike="noStrike" baseline="0" dirty="0"/>
              <a:t>affectual, 2.associational, 3. consensual, 4. functional and </a:t>
            </a:r>
            <a:endParaRPr lang="hu-HU" sz="2400" b="0" i="0" u="none" strike="noStrike" baseline="0" dirty="0"/>
          </a:p>
          <a:p>
            <a:pPr algn="just"/>
            <a:r>
              <a:rPr lang="en-US" sz="2400" b="0" i="0" u="none" strike="noStrike" baseline="0" dirty="0"/>
              <a:t>5. normative solidarity.</a:t>
            </a:r>
          </a:p>
          <a:p>
            <a:pPr algn="just"/>
            <a:r>
              <a:rPr lang="en-US" sz="2400" b="0" i="1" u="none" strike="noStrike" baseline="0" dirty="0"/>
              <a:t>26</a:t>
            </a:r>
            <a:r>
              <a:rPr lang="hu-HU" sz="2400" b="0" i="1" u="none" strike="noStrike" baseline="0" dirty="0"/>
              <a:t> évet átfogó</a:t>
            </a:r>
            <a:r>
              <a:rPr lang="en-US" sz="2400" b="0" i="1" u="none" strike="noStrike" baseline="0" dirty="0"/>
              <a:t> </a:t>
            </a:r>
            <a:r>
              <a:rPr lang="en-US" sz="2400" b="0" i="1" u="none" strike="noStrike" baseline="0" dirty="0" err="1"/>
              <a:t>longitudin</a:t>
            </a:r>
            <a:r>
              <a:rPr lang="hu-HU" sz="2400" b="0" i="1" u="none" strike="noStrike" baseline="0" dirty="0"/>
              <a:t>ális kutatás (</a:t>
            </a:r>
            <a:r>
              <a:rPr lang="en-US" sz="2400" b="0" i="1" u="none" strike="noStrike" baseline="0" dirty="0"/>
              <a:t>1971 </a:t>
            </a:r>
            <a:r>
              <a:rPr lang="hu-HU" sz="2400" i="1" dirty="0"/>
              <a:t>-</a:t>
            </a:r>
            <a:r>
              <a:rPr lang="en-US" sz="2400" b="0" i="1" u="none" strike="noStrike" baseline="0" dirty="0"/>
              <a:t>1997</a:t>
            </a:r>
            <a:r>
              <a:rPr lang="hu-HU" sz="2400" b="0" i="1" u="none" strike="noStrike" baseline="0" dirty="0"/>
              <a:t>)</a:t>
            </a:r>
            <a:r>
              <a:rPr lang="hu-HU" sz="2400" i="1" dirty="0"/>
              <a:t> eredményei </a:t>
            </a:r>
          </a:p>
          <a:p>
            <a:pPr algn="just"/>
            <a:r>
              <a:rPr lang="hu-HU" sz="2400" i="1" dirty="0"/>
              <a:t>alapján a szolidaritás értékek meglehetősen állandóak</a:t>
            </a:r>
            <a:r>
              <a:rPr lang="hu-HU" sz="2400" dirty="0"/>
              <a:t>.</a:t>
            </a:r>
          </a:p>
          <a:p>
            <a:pPr algn="just"/>
            <a:r>
              <a:rPr lang="hu-HU" sz="2400" b="1" i="0" u="none" strike="noStrike" baseline="0" dirty="0"/>
              <a:t>4. </a:t>
            </a:r>
            <a:r>
              <a:rPr lang="hu-HU" sz="2400" b="1" i="1" u="none" strike="noStrike" baseline="0" dirty="0"/>
              <a:t>Narratív kutatások</a:t>
            </a:r>
          </a:p>
          <a:p>
            <a:pPr algn="just"/>
            <a:r>
              <a:rPr lang="hu-HU" sz="2400" b="0" i="1" u="none" strike="noStrike" baseline="0" dirty="0"/>
              <a:t>Intergenerációs szelf (</a:t>
            </a:r>
            <a:r>
              <a:rPr lang="en-US" sz="2400" b="0" i="1" u="none" strike="noStrike" baseline="0" dirty="0"/>
              <a:t>intergenerational self </a:t>
            </a:r>
            <a:r>
              <a:rPr lang="hu-HU" sz="2400" b="0" i="0" u="none" strike="noStrike" baseline="0"/>
              <a:t> - Fivush</a:t>
            </a:r>
            <a:r>
              <a:rPr lang="hu-HU" sz="2400" b="0" i="0" u="none" strike="noStrike" baseline="0" dirty="0"/>
              <a:t>, Bohanek </a:t>
            </a:r>
          </a:p>
          <a:p>
            <a:pPr algn="just"/>
            <a:r>
              <a:rPr lang="hu-HU" sz="2400" b="0" i="0" u="none" strike="noStrike" baseline="0" dirty="0"/>
              <a:t>&amp; Duke 2005) </a:t>
            </a:r>
            <a:endParaRPr lang="hu-HU" sz="2400" dirty="0"/>
          </a:p>
          <a:p>
            <a:pPr algn="just"/>
            <a:r>
              <a:rPr lang="hu-HU" sz="2400" dirty="0"/>
              <a:t>„A családtörténetek elmondásán és megosztásán keresztül a </a:t>
            </a:r>
          </a:p>
          <a:p>
            <a:pPr algn="just"/>
            <a:r>
              <a:rPr lang="hu-HU" sz="2400" dirty="0"/>
              <a:t>gyerekek az előző generációkhoz kötődve érzékelik saját énjüket. </a:t>
            </a:r>
          </a:p>
          <a:p>
            <a:pPr algn="just"/>
            <a:r>
              <a:rPr lang="hu-HU" sz="2400" dirty="0"/>
              <a:t>Azáltal, hogy az ember lehorgonyozza magát a családtörténetbe, </a:t>
            </a:r>
          </a:p>
          <a:p>
            <a:pPr algn="just"/>
            <a:r>
              <a:rPr lang="hu-HU" sz="2400" dirty="0"/>
              <a:t>biztonságérzete támad és érzékeli a helyet, mindez pedig </a:t>
            </a:r>
          </a:p>
          <a:p>
            <a:pPr algn="just"/>
            <a:r>
              <a:rPr lang="hu-HU" sz="2400" dirty="0"/>
              <a:t>segíti az önbizalom és az énkompetencia kialakulását.” </a:t>
            </a:r>
          </a:p>
          <a:p>
            <a:pPr algn="just"/>
            <a:r>
              <a:rPr lang="hu-HU" sz="2400" dirty="0"/>
              <a:t>(Fivush, Bohanek és Duke, 2005,9) </a:t>
            </a:r>
          </a:p>
          <a:p>
            <a:pPr algn="just"/>
            <a:endParaRPr lang="hu-HU" sz="2400" b="0" u="none" strike="noStrike" baseline="0" dirty="0"/>
          </a:p>
          <a:p>
            <a:pPr algn="just"/>
            <a:endParaRPr lang="hu-HU" sz="2400" b="0" u="none" strike="noStrike" baseline="0" dirty="0"/>
          </a:p>
          <a:p>
            <a:pPr algn="just"/>
            <a:r>
              <a:rPr lang="hu-HU" sz="2400" b="0" u="none" strike="noStrike" baseline="0" dirty="0"/>
              <a:t>Különböz</a:t>
            </a:r>
            <a:r>
              <a:rPr lang="hu-HU" sz="2400" dirty="0"/>
              <a:t>ő narratívák (család és családi történetek, intergenerációs </a:t>
            </a:r>
          </a:p>
          <a:p>
            <a:pPr algn="just"/>
            <a:r>
              <a:rPr lang="hu-HU" sz="2400" dirty="0"/>
              <a:t>történetek fajtái) - különböző funkciók</a:t>
            </a:r>
          </a:p>
        </p:txBody>
      </p:sp>
    </p:spTree>
    <p:extLst>
      <p:ext uri="{BB962C8B-B14F-4D97-AF65-F5344CB8AC3E}">
        <p14:creationId xmlns:p14="http://schemas.microsoft.com/office/powerpoint/2010/main" val="1971459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E978DB-C102-42C6-4D5A-CFA9AB7D998E}"/>
              </a:ext>
            </a:extLst>
          </p:cNvPr>
          <p:cNvSpPr txBox="1"/>
          <p:nvPr/>
        </p:nvSpPr>
        <p:spPr>
          <a:xfrm>
            <a:off x="0" y="0"/>
            <a:ext cx="12192000" cy="7417415"/>
          </a:xfrm>
          <a:prstGeom prst="rect">
            <a:avLst/>
          </a:prstGeom>
          <a:noFill/>
        </p:spPr>
        <p:txBody>
          <a:bodyPr wrap="square">
            <a:spAutoFit/>
          </a:bodyPr>
          <a:lstStyle/>
          <a:p>
            <a:pPr algn="just"/>
            <a:endParaRPr lang="hu-HU" sz="2800" b="1" dirty="0"/>
          </a:p>
          <a:p>
            <a:pPr algn="just"/>
            <a:r>
              <a:rPr lang="hu-HU" sz="2800" b="1" dirty="0"/>
              <a:t>  5</a:t>
            </a:r>
            <a:r>
              <a:rPr lang="hu-HU" sz="2800" dirty="0"/>
              <a:t>. </a:t>
            </a:r>
            <a:r>
              <a:rPr lang="hu-HU" sz="2800" b="1" i="1" dirty="0"/>
              <a:t>A szimbolikus család</a:t>
            </a:r>
          </a:p>
          <a:p>
            <a:pPr algn="just"/>
            <a:endParaRPr lang="hu-HU" sz="2800" b="1" i="1" dirty="0"/>
          </a:p>
          <a:p>
            <a:pPr algn="just"/>
            <a:r>
              <a:rPr lang="hu-HU" sz="2800" dirty="0">
                <a:effectLst/>
                <a:ea typeface="Calibri" panose="020F0502020204030204" pitchFamily="34" charset="0"/>
              </a:rPr>
              <a:t>   Gillis (1996, 2000, 2002, 2003) két családot említ: a </a:t>
            </a:r>
            <a:r>
              <a:rPr lang="hu-HU" sz="2800" i="1" dirty="0">
                <a:effectLst/>
                <a:ea typeface="Calibri" panose="020F0502020204030204" pitchFamily="34" charset="0"/>
              </a:rPr>
              <a:t>fizikai </a:t>
            </a:r>
          </a:p>
          <a:p>
            <a:pPr algn="just"/>
            <a:r>
              <a:rPr lang="hu-HU" sz="2800" i="1" dirty="0">
                <a:ea typeface="Calibri" panose="020F0502020204030204" pitchFamily="34" charset="0"/>
              </a:rPr>
              <a:t>   </a:t>
            </a:r>
            <a:r>
              <a:rPr lang="hu-HU" sz="2800" dirty="0">
                <a:effectLst/>
                <a:ea typeface="Calibri" panose="020F0502020204030204" pitchFamily="34" charset="0"/>
              </a:rPr>
              <a:t>családot, amelyikkel együtt élünk, továbbá a </a:t>
            </a:r>
          </a:p>
          <a:p>
            <a:pPr algn="just"/>
            <a:r>
              <a:rPr lang="hu-HU" sz="2800" i="1" dirty="0">
                <a:ea typeface="Calibri" panose="020F0502020204030204" pitchFamily="34" charset="0"/>
              </a:rPr>
              <a:t>   </a:t>
            </a:r>
            <a:r>
              <a:rPr lang="hu-HU" sz="2800" i="1" dirty="0">
                <a:effectLst/>
                <a:ea typeface="Calibri" panose="020F0502020204030204" pitchFamily="34" charset="0"/>
              </a:rPr>
              <a:t>virtuális/szimbolikus </a:t>
            </a:r>
            <a:r>
              <a:rPr lang="hu-HU" sz="2800" dirty="0">
                <a:effectLst/>
                <a:ea typeface="Calibri" panose="020F0502020204030204" pitchFamily="34" charset="0"/>
              </a:rPr>
              <a:t>családot, amely   éltet bennünket, </a:t>
            </a:r>
          </a:p>
          <a:p>
            <a:pPr algn="just"/>
            <a:r>
              <a:rPr lang="hu-HU" sz="2800" dirty="0">
                <a:ea typeface="Calibri" panose="020F0502020204030204" pitchFamily="34" charset="0"/>
              </a:rPr>
              <a:t>   </a:t>
            </a:r>
            <a:r>
              <a:rPr lang="hu-HU" sz="2800" dirty="0">
                <a:effectLst/>
                <a:ea typeface="Calibri" panose="020F0502020204030204" pitchFamily="34" charset="0"/>
              </a:rPr>
              <a:t>például úgy, hogy az emlékezet révén az identitásunkat</a:t>
            </a:r>
          </a:p>
          <a:p>
            <a:pPr algn="just"/>
            <a:r>
              <a:rPr lang="hu-HU" sz="2800" dirty="0">
                <a:effectLst/>
                <a:ea typeface="Calibri" panose="020F0502020204030204" pitchFamily="34" charset="0"/>
              </a:rPr>
              <a:t>   formálja, az anticipációval pedig az összetartozás érzését tartja </a:t>
            </a:r>
          </a:p>
          <a:p>
            <a:pPr algn="just"/>
            <a:r>
              <a:rPr lang="hu-HU" sz="2800" dirty="0">
                <a:ea typeface="Calibri" panose="020F0502020204030204" pitchFamily="34" charset="0"/>
              </a:rPr>
              <a:t>   </a:t>
            </a:r>
            <a:r>
              <a:rPr lang="hu-HU" sz="2800" dirty="0">
                <a:effectLst/>
                <a:ea typeface="Calibri" panose="020F0502020204030204" pitchFamily="34" charset="0"/>
              </a:rPr>
              <a:t>fenn.</a:t>
            </a:r>
          </a:p>
          <a:p>
            <a:pPr algn="just"/>
            <a:r>
              <a:rPr lang="hu-HU" sz="2800" dirty="0">
                <a:effectLst/>
                <a:ea typeface="Calibri" panose="020F0502020204030204" pitchFamily="34" charset="0"/>
              </a:rPr>
              <a:t>   Gillishez képest az általam kidolgozott </a:t>
            </a:r>
            <a:r>
              <a:rPr lang="hu-HU" sz="2800" i="1" dirty="0">
                <a:effectLst/>
                <a:ea typeface="Calibri" panose="020F0502020204030204" pitchFamily="34" charset="0"/>
              </a:rPr>
              <a:t>kiterjesztett szimbolikus</a:t>
            </a:r>
          </a:p>
          <a:p>
            <a:pPr algn="just"/>
            <a:r>
              <a:rPr lang="hu-HU" sz="2800" i="1" dirty="0">
                <a:effectLst/>
                <a:ea typeface="Calibri" panose="020F0502020204030204" pitchFamily="34" charset="0"/>
              </a:rPr>
              <a:t>   családelmélet</a:t>
            </a:r>
            <a:r>
              <a:rPr lang="hu-HU" sz="2800" dirty="0">
                <a:effectLst/>
                <a:ea typeface="Calibri" panose="020F0502020204030204" pitchFamily="34" charset="0"/>
              </a:rPr>
              <a:t> három különböző </a:t>
            </a:r>
            <a:r>
              <a:rPr lang="hu-HU" sz="2800" i="1" dirty="0">
                <a:effectLst/>
                <a:ea typeface="Calibri" panose="020F0502020204030204" pitchFamily="34" charset="0"/>
              </a:rPr>
              <a:t>funkciójú</a:t>
            </a:r>
            <a:r>
              <a:rPr lang="hu-HU" sz="2800" dirty="0">
                <a:effectLst/>
                <a:ea typeface="Calibri" panose="020F0502020204030204" pitchFamily="34" charset="0"/>
              </a:rPr>
              <a:t> családformát </a:t>
            </a:r>
          </a:p>
          <a:p>
            <a:pPr algn="just"/>
            <a:r>
              <a:rPr lang="hu-HU" sz="2800" dirty="0">
                <a:ea typeface="Calibri" panose="020F0502020204030204" pitchFamily="34" charset="0"/>
              </a:rPr>
              <a:t>   </a:t>
            </a:r>
            <a:r>
              <a:rPr lang="hu-HU" sz="2800" dirty="0">
                <a:effectLst/>
                <a:ea typeface="Calibri" panose="020F0502020204030204" pitchFamily="34" charset="0"/>
              </a:rPr>
              <a:t>különböztet meg: 1) a rokonságot is magába foglaló </a:t>
            </a:r>
          </a:p>
          <a:p>
            <a:pPr algn="just"/>
            <a:r>
              <a:rPr lang="hu-HU" sz="2800" i="1" dirty="0">
                <a:ea typeface="Calibri" panose="020F0502020204030204" pitchFamily="34" charset="0"/>
              </a:rPr>
              <a:t>   </a:t>
            </a:r>
            <a:r>
              <a:rPr lang="hu-HU" sz="2800" i="1" dirty="0">
                <a:effectLst/>
                <a:ea typeface="Calibri" panose="020F0502020204030204" pitchFamily="34" charset="0"/>
              </a:rPr>
              <a:t>tágabb családi rendszert, </a:t>
            </a:r>
            <a:r>
              <a:rPr lang="hu-HU" sz="2800" dirty="0">
                <a:effectLst/>
                <a:ea typeface="Calibri" panose="020F0502020204030204" pitchFamily="34" charset="0"/>
              </a:rPr>
              <a:t>2)</a:t>
            </a:r>
            <a:r>
              <a:rPr lang="hu-HU" sz="2800" i="1" dirty="0">
                <a:effectLst/>
                <a:ea typeface="Calibri" panose="020F0502020204030204" pitchFamily="34" charset="0"/>
              </a:rPr>
              <a:t> a családi tudattalant </a:t>
            </a:r>
            <a:r>
              <a:rPr lang="hu-HU" sz="2800" dirty="0">
                <a:effectLst/>
                <a:ea typeface="Calibri" panose="020F0502020204030204" pitchFamily="34" charset="0"/>
              </a:rPr>
              <a:t>és</a:t>
            </a:r>
            <a:r>
              <a:rPr lang="hu-HU" sz="2800" i="1" dirty="0">
                <a:effectLst/>
                <a:ea typeface="Calibri" panose="020F0502020204030204" pitchFamily="34" charset="0"/>
              </a:rPr>
              <a:t> </a:t>
            </a:r>
          </a:p>
          <a:p>
            <a:pPr algn="just"/>
            <a:r>
              <a:rPr lang="hu-HU" sz="2800" i="1" dirty="0">
                <a:ea typeface="Calibri" panose="020F0502020204030204" pitchFamily="34" charset="0"/>
              </a:rPr>
              <a:t>   </a:t>
            </a:r>
            <a:r>
              <a:rPr lang="hu-HU" sz="2800" dirty="0">
                <a:effectLst/>
                <a:ea typeface="Calibri" panose="020F0502020204030204" pitchFamily="34" charset="0"/>
              </a:rPr>
              <a:t>3)</a:t>
            </a:r>
            <a:r>
              <a:rPr lang="hu-HU" sz="2800" i="1" dirty="0">
                <a:effectLst/>
                <a:ea typeface="Calibri" panose="020F0502020204030204" pitchFamily="34" charset="0"/>
              </a:rPr>
              <a:t> a szimbolikus családot</a:t>
            </a:r>
            <a:r>
              <a:rPr lang="hu-HU" sz="2800" dirty="0">
                <a:effectLst/>
                <a:ea typeface="Calibri" panose="020F0502020204030204" pitchFamily="34" charset="0"/>
              </a:rPr>
              <a:t>, mint konstruktumot. </a:t>
            </a:r>
          </a:p>
          <a:p>
            <a:pPr algn="just"/>
            <a:r>
              <a:rPr lang="hu-HU" sz="2800" dirty="0">
                <a:ea typeface="Calibri" panose="020F0502020204030204" pitchFamily="34" charset="0"/>
              </a:rPr>
              <a:t>  </a:t>
            </a:r>
            <a:r>
              <a:rPr lang="hu-HU" sz="2800" dirty="0">
                <a:effectLst/>
                <a:ea typeface="Calibri" panose="020F0502020204030204" pitchFamily="34" charset="0"/>
              </a:rPr>
              <a:t>  </a:t>
            </a:r>
            <a:r>
              <a:rPr lang="hu-HU" sz="2800" i="1" dirty="0">
                <a:effectLst/>
                <a:ea typeface="Calibri" panose="020F0502020204030204" pitchFamily="34" charset="0"/>
              </a:rPr>
              <a:t>A kölcsönös függésben álló családformák gyakran   </a:t>
            </a:r>
          </a:p>
          <a:p>
            <a:pPr algn="just"/>
            <a:r>
              <a:rPr lang="hu-HU" sz="2800" i="1" dirty="0">
                <a:effectLst/>
                <a:ea typeface="Calibri" panose="020F0502020204030204" pitchFamily="34" charset="0"/>
              </a:rPr>
              <a:t>   átfedik vagy átmetszik egymást.</a:t>
            </a:r>
          </a:p>
          <a:p>
            <a:pPr algn="just"/>
            <a:r>
              <a:rPr lang="hu-HU" sz="2800" dirty="0">
                <a:ea typeface="Calibri" panose="020F0502020204030204" pitchFamily="34" charset="0"/>
              </a:rPr>
              <a:t> </a:t>
            </a:r>
            <a:r>
              <a:rPr lang="hu-HU" sz="2800" dirty="0">
                <a:effectLst/>
                <a:ea typeface="Calibri" panose="020F0502020204030204" pitchFamily="34" charset="0"/>
              </a:rPr>
              <a:t> </a:t>
            </a:r>
            <a:endParaRPr lang="hu-HU" sz="2800" dirty="0"/>
          </a:p>
        </p:txBody>
      </p:sp>
    </p:spTree>
    <p:extLst>
      <p:ext uri="{BB962C8B-B14F-4D97-AF65-F5344CB8AC3E}">
        <p14:creationId xmlns:p14="http://schemas.microsoft.com/office/powerpoint/2010/main" val="871914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D490F1D1-1129-4D05-96E3-1DDC3A089B99}"/>
              </a:ext>
            </a:extLst>
          </p:cNvPr>
          <p:cNvSpPr txBox="1"/>
          <p:nvPr/>
        </p:nvSpPr>
        <p:spPr>
          <a:xfrm>
            <a:off x="0" y="-1"/>
            <a:ext cx="12192000" cy="6342743"/>
          </a:xfrm>
          <a:prstGeom prst="rect">
            <a:avLst/>
          </a:prstGeom>
          <a:noFill/>
        </p:spPr>
        <p:txBody>
          <a:bodyPr wrap="square" rtlCol="0">
            <a:spAutoFit/>
          </a:bodyPr>
          <a:lstStyle/>
          <a:p>
            <a:pPr algn="ctr"/>
            <a:endParaRPr lang="hu-HU" sz="3200" b="1" dirty="0"/>
          </a:p>
          <a:p>
            <a:pPr algn="ctr"/>
            <a:r>
              <a:rPr lang="hu-HU" sz="3200" b="1" dirty="0"/>
              <a:t>Kutatási előzmények</a:t>
            </a:r>
          </a:p>
          <a:p>
            <a:endParaRPr lang="hu-HU" sz="2800" dirty="0"/>
          </a:p>
          <a:p>
            <a:r>
              <a:rPr lang="hu-HU" sz="2800" dirty="0"/>
              <a:t>Előkutatás         	1996-97 120 félig-strukturált interjú                     		      			 Kodolányi János Főiskola hallgatói</a:t>
            </a:r>
          </a:p>
          <a:p>
            <a:r>
              <a:rPr lang="hu-HU" sz="2800" dirty="0"/>
              <a:t>OTKA kutatás       2001-2005  </a:t>
            </a:r>
            <a:r>
              <a:rPr lang="hu-HU" sz="2800" i="1" dirty="0"/>
              <a:t>Modernitás és család</a:t>
            </a:r>
            <a:r>
              <a:rPr lang="hu-HU" sz="2800" dirty="0"/>
              <a:t>-országos 					           reprezentatív minta</a:t>
            </a:r>
          </a:p>
          <a:p>
            <a:r>
              <a:rPr lang="hu-HU" sz="2800" dirty="0"/>
              <a:t>2 szakasz        	 596 többgenerációs kérdőív</a:t>
            </a:r>
          </a:p>
          <a:p>
            <a:r>
              <a:rPr lang="hu-HU" sz="2800" dirty="0"/>
              <a:t>                          	 85 interjú - 25 család</a:t>
            </a:r>
          </a:p>
          <a:p>
            <a:r>
              <a:rPr lang="hu-HU" sz="2800" dirty="0"/>
              <a:t>OTKA kutatás   	 2005-2009  </a:t>
            </a:r>
            <a:r>
              <a:rPr lang="hu-HU" sz="2800" i="1" dirty="0"/>
              <a:t>A kultúraazonos pedagógia felé</a:t>
            </a:r>
          </a:p>
          <a:p>
            <a:r>
              <a:rPr lang="hu-HU" sz="2800" dirty="0"/>
              <a:t>                                50 interjú   14 roma család</a:t>
            </a:r>
          </a:p>
          <a:p>
            <a:r>
              <a:rPr lang="hu-HU" sz="2800" dirty="0"/>
              <a:t>                                3 település (Bp. és két falu –Nógrád és Zala megye)</a:t>
            </a:r>
          </a:p>
          <a:p>
            <a:pPr algn="just"/>
            <a:r>
              <a:rPr lang="hu-HU" sz="2800" dirty="0"/>
              <a:t>NKP kutatás részeként    </a:t>
            </a:r>
          </a:p>
          <a:p>
            <a:pPr algn="just"/>
            <a:r>
              <a:rPr lang="hu-HU" sz="2800" dirty="0"/>
              <a:t>2019-2021 1455 fő kérdőív –országos reprezentatív minta</a:t>
            </a:r>
          </a:p>
        </p:txBody>
      </p:sp>
    </p:spTree>
    <p:extLst>
      <p:ext uri="{BB962C8B-B14F-4D97-AF65-F5344CB8AC3E}">
        <p14:creationId xmlns:p14="http://schemas.microsoft.com/office/powerpoint/2010/main" val="334236929"/>
      </p:ext>
    </p:extLst>
  </p:cSld>
  <p:clrMapOvr>
    <a:masterClrMapping/>
  </p:clrMapOvr>
</p:sld>
</file>

<file path=ppt/theme/theme1.xml><?xml version="1.0" encoding="utf-8"?>
<a:theme xmlns:a="http://schemas.openxmlformats.org/drawingml/2006/main" name="BohemianVTI">
  <a:themeElements>
    <a:clrScheme name="AnalogousFromLightSeedRightStep">
      <a:dk1>
        <a:srgbClr val="000000"/>
      </a:dk1>
      <a:lt1>
        <a:srgbClr val="FFFFFF"/>
      </a:lt1>
      <a:dk2>
        <a:srgbClr val="413324"/>
      </a:dk2>
      <a:lt2>
        <a:srgbClr val="E2E7E8"/>
      </a:lt2>
      <a:accent1>
        <a:srgbClr val="D39089"/>
      </a:accent1>
      <a:accent2>
        <a:srgbClr val="C79A6B"/>
      </a:accent2>
      <a:accent3>
        <a:srgbClr val="AAA66F"/>
      </a:accent3>
      <a:accent4>
        <a:srgbClr val="91AB5F"/>
      </a:accent4>
      <a:accent5>
        <a:srgbClr val="80AE72"/>
      </a:accent5>
      <a:accent6>
        <a:srgbClr val="63B371"/>
      </a:accent6>
      <a:hlink>
        <a:srgbClr val="588C92"/>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TotalTime>
  <Words>2874</Words>
  <Application>Microsoft Office PowerPoint</Application>
  <PresentationFormat>Widescreen</PresentationFormat>
  <Paragraphs>324</Paragraphs>
  <Slides>28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AJensonPro-It</vt:lpstr>
      <vt:lpstr>Arial</vt:lpstr>
      <vt:lpstr>Avenir Next LT Pro</vt:lpstr>
      <vt:lpstr>Calibri</vt:lpstr>
      <vt:lpstr>Cambria</vt:lpstr>
      <vt:lpstr>Courier New</vt:lpstr>
      <vt:lpstr>Gill Sans Nova</vt:lpstr>
      <vt:lpstr>Modern Love</vt:lpstr>
      <vt:lpstr>Times New Roman</vt:lpstr>
      <vt:lpstr>BohemianVTI</vt:lpstr>
      <vt:lpstr>Boreczky Ágnes A kiterjesztett szimbolikus család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Boreczky Ágnes A kiterjesztett szimbolikus család</dc:title>
  <dc:creator>Agnes Boreczky</dc:creator>
  <cp:lastModifiedBy>Agnes Boreczky</cp:lastModifiedBy>
  <cp:revision>50</cp:revision>
  <dcterms:created xsi:type="dcterms:W3CDTF">2023-03-18T09:47:46Z</dcterms:created>
  <dcterms:modified xsi:type="dcterms:W3CDTF">2023-03-20T13:00:17Z</dcterms:modified>
</cp:coreProperties>
</file>