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5"/>
  </p:notesMasterIdLst>
  <p:handoutMasterIdLst>
    <p:handoutMasterId r:id="rId26"/>
  </p:handoutMasterIdLst>
  <p:sldIdLst>
    <p:sldId id="350" r:id="rId5"/>
    <p:sldId id="373" r:id="rId6"/>
    <p:sldId id="374" r:id="rId7"/>
    <p:sldId id="372" r:id="rId8"/>
    <p:sldId id="355" r:id="rId9"/>
    <p:sldId id="375" r:id="rId10"/>
    <p:sldId id="357" r:id="rId11"/>
    <p:sldId id="378" r:id="rId12"/>
    <p:sldId id="379" r:id="rId13"/>
    <p:sldId id="382" r:id="rId14"/>
    <p:sldId id="365" r:id="rId15"/>
    <p:sldId id="366" r:id="rId16"/>
    <p:sldId id="376" r:id="rId17"/>
    <p:sldId id="367" r:id="rId18"/>
    <p:sldId id="369" r:id="rId19"/>
    <p:sldId id="270" r:id="rId20"/>
    <p:sldId id="275" r:id="rId21"/>
    <p:sldId id="364" r:id="rId22"/>
    <p:sldId id="370" r:id="rId23"/>
    <p:sldId id="343" r:id="rId24"/>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929555-38D0-4B6D-AB79-9346F530250D}" v="82" dt="2023-11-25T21:42:41.0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88725" autoAdjust="0"/>
  </p:normalViewPr>
  <p:slideViewPr>
    <p:cSldViewPr snapToGrid="0">
      <p:cViewPr varScale="1">
        <p:scale>
          <a:sx n="37" d="100"/>
          <a:sy n="37" d="100"/>
        </p:scale>
        <p:origin x="880" y="24"/>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n-GB" smtClean="0"/>
              <a:t>‹#›</a:t>
            </a:fld>
            <a:endParaRPr lang="en-GB"/>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1-28T14:54:15.478"/>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1 0,'4'0,"-1"1,1 0,-1-1,1 1,0 1,5 1,6 3,610 161,-11-80,7-38,-269-24,1352 145,-1442-135,687 87,-1-31,362-23,-860-88,-13-33,-334 39,-32 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1-28T14:54:15.902"/>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1 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1-28T14:54:22.605"/>
    </inkml:context>
    <inkml:brush xml:id="br0">
      <inkml:brushProperty name="width" value="0.3" units="cm"/>
      <inkml:brushProperty name="height" value="0.6" units="cm"/>
      <inkml:brushProperty name="color" value="#FFFFFF"/>
      <inkml:brushProperty name="tip" value="rectangle"/>
      <inkml:brushProperty name="rasterOp" value="maskPen"/>
      <inkml:brushProperty name="ignorePressure" value="1"/>
    </inkml:brush>
  </inkml:definitions>
  <inkml:trace contextRef="#ctx0" brushRef="#br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A15AE-E040-4F31-96C6-FD066D034FFB}" type="datetime1">
              <a:rPr lang="en-GB" smtClean="0"/>
              <a:pPr/>
              <a:t>28/11/2023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en-GB" noProof="0" smtClean="0"/>
              <a:t>‹#›</a:t>
            </a:fld>
            <a:endParaRPr lang="en-GB"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a:t>
            </a:fld>
            <a:endParaRPr lang="en-GB"/>
          </a:p>
        </p:txBody>
      </p:sp>
    </p:spTree>
    <p:extLst>
      <p:ext uri="{BB962C8B-B14F-4D97-AF65-F5344CB8AC3E}">
        <p14:creationId xmlns:p14="http://schemas.microsoft.com/office/powerpoint/2010/main" val="334658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10</a:t>
            </a:fld>
            <a:endParaRPr lang="en-GB"/>
          </a:p>
        </p:txBody>
      </p:sp>
    </p:spTree>
    <p:extLst>
      <p:ext uri="{BB962C8B-B14F-4D97-AF65-F5344CB8AC3E}">
        <p14:creationId xmlns:p14="http://schemas.microsoft.com/office/powerpoint/2010/main" val="2675734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11</a:t>
            </a:fld>
            <a:endParaRPr lang="en-GB"/>
          </a:p>
        </p:txBody>
      </p:sp>
    </p:spTree>
    <p:extLst>
      <p:ext uri="{BB962C8B-B14F-4D97-AF65-F5344CB8AC3E}">
        <p14:creationId xmlns:p14="http://schemas.microsoft.com/office/powerpoint/2010/main" val="1214329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12</a:t>
            </a:fld>
            <a:endParaRPr lang="en-GB"/>
          </a:p>
        </p:txBody>
      </p:sp>
    </p:spTree>
    <p:extLst>
      <p:ext uri="{BB962C8B-B14F-4D97-AF65-F5344CB8AC3E}">
        <p14:creationId xmlns:p14="http://schemas.microsoft.com/office/powerpoint/2010/main" val="3825268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13</a:t>
            </a:fld>
            <a:endParaRPr lang="en-GB"/>
          </a:p>
        </p:txBody>
      </p:sp>
    </p:spTree>
    <p:extLst>
      <p:ext uri="{BB962C8B-B14F-4D97-AF65-F5344CB8AC3E}">
        <p14:creationId xmlns:p14="http://schemas.microsoft.com/office/powerpoint/2010/main" val="166474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14</a:t>
            </a:fld>
            <a:endParaRPr lang="en-GB"/>
          </a:p>
        </p:txBody>
      </p:sp>
    </p:spTree>
    <p:extLst>
      <p:ext uri="{BB962C8B-B14F-4D97-AF65-F5344CB8AC3E}">
        <p14:creationId xmlns:p14="http://schemas.microsoft.com/office/powerpoint/2010/main" val="1736128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15</a:t>
            </a:fld>
            <a:endParaRPr lang="en-GB"/>
          </a:p>
        </p:txBody>
      </p:sp>
    </p:spTree>
    <p:extLst>
      <p:ext uri="{BB962C8B-B14F-4D97-AF65-F5344CB8AC3E}">
        <p14:creationId xmlns:p14="http://schemas.microsoft.com/office/powerpoint/2010/main" val="2760348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18</a:t>
            </a:fld>
            <a:endParaRPr lang="en-GB"/>
          </a:p>
        </p:txBody>
      </p:sp>
    </p:spTree>
    <p:extLst>
      <p:ext uri="{BB962C8B-B14F-4D97-AF65-F5344CB8AC3E}">
        <p14:creationId xmlns:p14="http://schemas.microsoft.com/office/powerpoint/2010/main" val="1805860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19</a:t>
            </a:fld>
            <a:endParaRPr lang="en-GB"/>
          </a:p>
        </p:txBody>
      </p:sp>
    </p:spTree>
    <p:extLst>
      <p:ext uri="{BB962C8B-B14F-4D97-AF65-F5344CB8AC3E}">
        <p14:creationId xmlns:p14="http://schemas.microsoft.com/office/powerpoint/2010/main" val="3009749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a:p>
        </p:txBody>
      </p:sp>
      <p:sp>
        <p:nvSpPr>
          <p:cNvPr id="4" name="Slide Number Placeholder 3"/>
          <p:cNvSpPr>
            <a:spLocks noGrp="1"/>
          </p:cNvSpPr>
          <p:nvPr>
            <p:ph type="sldNum" sz="quarter" idx="5"/>
          </p:nvPr>
        </p:nvSpPr>
        <p:spPr/>
        <p:txBody>
          <a:bodyPr rtlCol="0"/>
          <a:lstStyle/>
          <a:p>
            <a:pPr rtl="0"/>
            <a:fld id="{A89C7E07-3C67-C64C-8DA0-0404F6303970}" type="slidenum">
              <a:rPr lang="en-GB" smtClean="0"/>
              <a:t>20</a:t>
            </a:fld>
            <a:endParaRPr lang="en-GB"/>
          </a:p>
        </p:txBody>
      </p:sp>
    </p:spTree>
    <p:extLst>
      <p:ext uri="{BB962C8B-B14F-4D97-AF65-F5344CB8AC3E}">
        <p14:creationId xmlns:p14="http://schemas.microsoft.com/office/powerpoint/2010/main" val="1823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2</a:t>
            </a:fld>
            <a:endParaRPr lang="en-GB"/>
          </a:p>
        </p:txBody>
      </p:sp>
    </p:spTree>
    <p:extLst>
      <p:ext uri="{BB962C8B-B14F-4D97-AF65-F5344CB8AC3E}">
        <p14:creationId xmlns:p14="http://schemas.microsoft.com/office/powerpoint/2010/main" val="136826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3</a:t>
            </a:fld>
            <a:endParaRPr lang="en-GB"/>
          </a:p>
        </p:txBody>
      </p:sp>
    </p:spTree>
    <p:extLst>
      <p:ext uri="{BB962C8B-B14F-4D97-AF65-F5344CB8AC3E}">
        <p14:creationId xmlns:p14="http://schemas.microsoft.com/office/powerpoint/2010/main" val="2578077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4</a:t>
            </a:fld>
            <a:endParaRPr lang="en-GB"/>
          </a:p>
        </p:txBody>
      </p:sp>
    </p:spTree>
    <p:extLst>
      <p:ext uri="{BB962C8B-B14F-4D97-AF65-F5344CB8AC3E}">
        <p14:creationId xmlns:p14="http://schemas.microsoft.com/office/powerpoint/2010/main" val="1968977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rtl="0"/>
            <a:fld id="{A89C7E07-3C67-C64C-8DA0-0404F6303970}" type="slidenum">
              <a:rPr lang="en-GB" smtClean="0"/>
              <a:t>5</a:t>
            </a:fld>
            <a:endParaRPr lang="en-GB"/>
          </a:p>
        </p:txBody>
      </p:sp>
    </p:spTree>
    <p:extLst>
      <p:ext uri="{BB962C8B-B14F-4D97-AF65-F5344CB8AC3E}">
        <p14:creationId xmlns:p14="http://schemas.microsoft.com/office/powerpoint/2010/main" val="952895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rtl="0"/>
            <a:fld id="{A89C7E07-3C67-C64C-8DA0-0404F6303970}" type="slidenum">
              <a:rPr lang="en-GB" smtClean="0"/>
              <a:t>6</a:t>
            </a:fld>
            <a:endParaRPr lang="en-GB"/>
          </a:p>
        </p:txBody>
      </p:sp>
    </p:spTree>
    <p:extLst>
      <p:ext uri="{BB962C8B-B14F-4D97-AF65-F5344CB8AC3E}">
        <p14:creationId xmlns:p14="http://schemas.microsoft.com/office/powerpoint/2010/main" val="3103689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7</a:t>
            </a:fld>
            <a:endParaRPr lang="en-GB"/>
          </a:p>
        </p:txBody>
      </p:sp>
    </p:spTree>
    <p:extLst>
      <p:ext uri="{BB962C8B-B14F-4D97-AF65-F5344CB8AC3E}">
        <p14:creationId xmlns:p14="http://schemas.microsoft.com/office/powerpoint/2010/main" val="3691751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8</a:t>
            </a:fld>
            <a:endParaRPr lang="en-GB"/>
          </a:p>
        </p:txBody>
      </p:sp>
    </p:spTree>
    <p:extLst>
      <p:ext uri="{BB962C8B-B14F-4D97-AF65-F5344CB8AC3E}">
        <p14:creationId xmlns:p14="http://schemas.microsoft.com/office/powerpoint/2010/main" val="2789980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9</a:t>
            </a:fld>
            <a:endParaRPr lang="en-GB"/>
          </a:p>
        </p:txBody>
      </p:sp>
    </p:spTree>
    <p:extLst>
      <p:ext uri="{BB962C8B-B14F-4D97-AF65-F5344CB8AC3E}">
        <p14:creationId xmlns:p14="http://schemas.microsoft.com/office/powerpoint/2010/main" val="984296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en-US" noProof="0"/>
              <a:t>Click to edit Master title style</a:t>
            </a:r>
            <a:endParaRPr lang="en-GB" noProof="0"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A50089D8-B600-41DB-9999-8C2A01ED399C}" type="datetime3">
              <a:rPr lang="en-GB" noProof="0" smtClean="0">
                <a:latin typeface="+mn-lt"/>
              </a:rPr>
              <a:t>28 November, 2023</a:t>
            </a:fld>
            <a:endParaRPr lang="en-GB" noProof="0" dirty="0">
              <a:latin typeface="+mn-lt"/>
            </a:endParaRPr>
          </a:p>
        </p:txBody>
      </p:sp>
      <p:sp>
        <p:nvSpPr>
          <p:cNvPr id="3" name="Footer Placeholder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4A13366F-028B-4800-B5B7-FEE1F33CC125}" type="datetime3">
              <a:rPr lang="en-GB" noProof="0" smtClean="0">
                <a:latin typeface="+mn-lt"/>
              </a:rPr>
              <a:t>28 November, 2023</a:t>
            </a:fld>
            <a:endParaRPr lang="en-GB" noProof="0" dirty="0">
              <a:latin typeface="+mn-lt"/>
            </a:endParaRPr>
          </a:p>
        </p:txBody>
      </p:sp>
      <p:sp>
        <p:nvSpPr>
          <p:cNvPr id="3" name="Footer Placeholder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F410E551-193A-4B17-B56C-4E9034210C33}" type="datetime3">
              <a:rPr lang="en-GB" noProof="0" smtClean="0">
                <a:latin typeface="+mn-lt"/>
              </a:rPr>
              <a:t>28 November, 2023</a:t>
            </a:fld>
            <a:endParaRPr lang="en-GB" noProof="0" dirty="0">
              <a:latin typeface="+mn-lt"/>
            </a:endParaRPr>
          </a:p>
        </p:txBody>
      </p:sp>
      <p:sp>
        <p:nvSpPr>
          <p:cNvPr id="5" name="Footer Placeholder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p>
            <a:pPr rtl="0"/>
            <a:r>
              <a:rPr lang="en-GB" noProof="0" dirty="0"/>
              <a:t>Annual Review</a:t>
            </a:r>
            <a:endParaRPr lang="en-GB" b="0" noProof="0" dirty="0"/>
          </a:p>
        </p:txBody>
      </p:sp>
      <p:sp>
        <p:nvSpPr>
          <p:cNvPr id="6" name="Slide Number Placeholder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en-US" noProof="0"/>
              <a:t>Click icon to add picture</a:t>
            </a:r>
            <a:endParaRPr lang="en-GB" noProof="0"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2B886-69B9-D2AC-ABCE-E9C24D8BB46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204541-CBCB-547B-05C8-A2A3A08B5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179E63-CFB4-42C2-1585-3E224D49AC85}"/>
              </a:ext>
            </a:extLst>
          </p:cNvPr>
          <p:cNvSpPr>
            <a:spLocks noGrp="1"/>
          </p:cNvSpPr>
          <p:nvPr>
            <p:ph type="dt" sz="half" idx="10"/>
          </p:nvPr>
        </p:nvSpPr>
        <p:spPr/>
        <p:txBody>
          <a:bodyPr/>
          <a:lstStyle/>
          <a:p>
            <a:fld id="{EC33C40A-7AFC-47DF-9F0E-6DE1EE3D8ED9}" type="datetimeFigureOut">
              <a:rPr lang="en-GB" smtClean="0"/>
              <a:t>28/11/2023</a:t>
            </a:fld>
            <a:endParaRPr lang="en-GB"/>
          </a:p>
        </p:txBody>
      </p:sp>
      <p:sp>
        <p:nvSpPr>
          <p:cNvPr id="5" name="Footer Placeholder 4">
            <a:extLst>
              <a:ext uri="{FF2B5EF4-FFF2-40B4-BE49-F238E27FC236}">
                <a16:creationId xmlns:a16="http://schemas.microsoft.com/office/drawing/2014/main" id="{C30D3384-A367-73F6-2266-27FC9A1138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8CF9FA-F4A6-2729-F7F5-19759BE25657}"/>
              </a:ext>
            </a:extLst>
          </p:cNvPr>
          <p:cNvSpPr>
            <a:spLocks noGrp="1"/>
          </p:cNvSpPr>
          <p:nvPr>
            <p:ph type="sldNum" sz="quarter" idx="12"/>
          </p:nvPr>
        </p:nvSpPr>
        <p:spPr/>
        <p:txBody>
          <a:bodyPr/>
          <a:lstStyle/>
          <a:p>
            <a:fld id="{527DDE03-514C-4B9C-8CFB-30D56EABE192}" type="slidenum">
              <a:rPr lang="en-GB" smtClean="0"/>
              <a:t>‹#›</a:t>
            </a:fld>
            <a:endParaRPr lang="en-GB"/>
          </a:p>
        </p:txBody>
      </p:sp>
    </p:spTree>
    <p:extLst>
      <p:ext uri="{BB962C8B-B14F-4D97-AF65-F5344CB8AC3E}">
        <p14:creationId xmlns:p14="http://schemas.microsoft.com/office/powerpoint/2010/main" val="428797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en-US" noProof="0"/>
              <a:t>Click to edit Master title style</a:t>
            </a:r>
            <a:endParaRPr lang="en-GB" noProof="0"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8D8829A2-EC21-492A-96F1-E4D6BAE15B8F}" type="datetime3">
              <a:rPr lang="en-GB" noProof="0" smtClean="0">
                <a:latin typeface="+mn-lt"/>
              </a:rPr>
              <a:t>28 November, 2023</a:t>
            </a:fld>
            <a:endParaRPr lang="en-GB" noProof="0" dirty="0">
              <a:latin typeface="+mn-lt"/>
            </a:endParaRPr>
          </a:p>
        </p:txBody>
      </p:sp>
      <p:sp>
        <p:nvSpPr>
          <p:cNvPr id="3" name="Footer Placeholder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en-US" noProof="0"/>
              <a:t>Click icon to add picture</a:t>
            </a:r>
            <a:endParaRPr lang="en-GB" noProof="0"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24EB8A1B-A86B-4FB3-8073-A7D0CD4A3523}" type="datetime3">
              <a:rPr lang="en-GB" noProof="0" smtClean="0">
                <a:latin typeface="+mn-lt"/>
              </a:rPr>
              <a:t>28 November, 2023</a:t>
            </a:fld>
            <a:endParaRPr lang="en-GB" noProof="0" dirty="0">
              <a:latin typeface="+mn-lt"/>
            </a:endParaRPr>
          </a:p>
        </p:txBody>
      </p:sp>
      <p:sp>
        <p:nvSpPr>
          <p:cNvPr id="3" name="Footer Placeholder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en-US" noProof="0"/>
              <a:t>Click icon to add picture</a:t>
            </a:r>
            <a:endParaRPr lang="en-GB" noProof="0"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en-US" noProof="0"/>
              <a:t>Click to edit Master title style</a:t>
            </a:r>
            <a:endParaRPr lang="en-GB" noProof="0"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en-US" noProof="0"/>
              <a:t>Click icon to add chart</a:t>
            </a:r>
            <a:endParaRPr lang="en-GB" noProof="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2" name="Date Placeholder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467378CC-D61E-4353-AF0D-2529968A412E}" type="datetime3">
              <a:rPr lang="en-GB" noProof="0" smtClean="0">
                <a:latin typeface="+mn-lt"/>
              </a:rPr>
              <a:t>28 November, 2023</a:t>
            </a:fld>
            <a:endParaRPr lang="en-GB" noProof="0">
              <a:latin typeface="+mn-lt"/>
            </a:endParaRPr>
          </a:p>
        </p:txBody>
      </p:sp>
      <p:sp>
        <p:nvSpPr>
          <p:cNvPr id="3" name="Footer Placeholder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en-US" noProof="0"/>
              <a:t>Click icon to add table</a:t>
            </a:r>
            <a:endParaRPr lang="en-GB" noProof="0"/>
          </a:p>
        </p:txBody>
      </p:sp>
      <p:sp>
        <p:nvSpPr>
          <p:cNvPr id="2" name="Date Placeholder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8582E008-1056-4D4C-BE78-3DD12AA5D930}" type="datetime3">
              <a:rPr lang="en-GB" noProof="0" smtClean="0">
                <a:latin typeface="+mn-lt"/>
              </a:rPr>
              <a:t>28 November, 2023</a:t>
            </a:fld>
            <a:endParaRPr lang="en-GB" noProof="0">
              <a:latin typeface="+mn-lt"/>
            </a:endParaRPr>
          </a:p>
        </p:txBody>
      </p:sp>
      <p:sp>
        <p:nvSpPr>
          <p:cNvPr id="3" name="Footer Placeholder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en-US" noProof="0"/>
              <a:t>Click to edit Master title style</a:t>
            </a:r>
            <a:endParaRPr lang="en-GB" noProof="0"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n-GB" sz="20000" b="1" noProof="0"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en-US" noProof="0"/>
              <a:t>Click icon to add picture</a:t>
            </a:r>
            <a:endParaRPr lang="en-GB" noProof="0"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en-US" noProof="0"/>
              <a:t>Click icon to add picture</a:t>
            </a:r>
            <a:endParaRPr lang="en-GB" noProof="0"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en-US" noProof="0"/>
              <a:t>Click icon to add picture</a:t>
            </a:r>
            <a:endParaRPr lang="en-GB" noProof="0"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en-US" noProof="0"/>
              <a:t>Click icon to add picture</a:t>
            </a:r>
            <a:endParaRPr lang="en-GB" noProof="0" dirty="0"/>
          </a:p>
        </p:txBody>
      </p:sp>
      <p:sp>
        <p:nvSpPr>
          <p:cNvPr id="2" name="Date Placeholder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FC9958C2-C276-4C64-A104-6F04FA6EF0FA}" type="datetime3">
              <a:rPr lang="en-GB" noProof="0" smtClean="0">
                <a:latin typeface="+mn-lt"/>
              </a:rPr>
              <a:t>28 November, 2023</a:t>
            </a:fld>
            <a:endParaRPr lang="en-GB" noProof="0" dirty="0">
              <a:latin typeface="+mn-lt"/>
            </a:endParaRPr>
          </a:p>
        </p:txBody>
      </p:sp>
      <p:sp>
        <p:nvSpPr>
          <p:cNvPr id="3" name="Footer Placeholder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Date Placeholder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7BC575A0-CCCB-47E3-8EC7-74A9316FF87E}" type="datetime3">
              <a:rPr lang="en-GB" noProof="0" smtClean="0">
                <a:latin typeface="+mn-lt"/>
              </a:rPr>
              <a:t>28 November, 2023</a:t>
            </a:fld>
            <a:endParaRPr lang="en-GB" noProof="0">
              <a:latin typeface="+mn-lt"/>
            </a:endParaRPr>
          </a:p>
        </p:txBody>
      </p:sp>
      <p:sp>
        <p:nvSpPr>
          <p:cNvPr id="3" name="Footer Placeholder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5C916B29-2759-43AF-A2CC-C366F5871974}" type="datetime3">
              <a:rPr lang="en-GB" noProof="0" smtClean="0">
                <a:latin typeface="+mn-lt"/>
              </a:rPr>
              <a:t>28 November, 2023</a:t>
            </a:fld>
            <a:endParaRPr lang="en-GB" noProof="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pPr rtl="0"/>
            <a:r>
              <a:rPr lang="en-GB" noProof="0"/>
              <a:t>Annual Review</a:t>
            </a:r>
            <a:endParaRPr lang="en-GB" b="0" noProof="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 id="2147483694" r:id="rId14"/>
  </p:sldLayoutIdLst>
  <p:hf hdr="0" ftr="0" dt="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6.emf"/></Relationships>
</file>

<file path=ppt/slides/_rels/slide1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doi.org/10.7829/9789633863664"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customXml" Target="../ink/ink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customXml" Target="../ink/ink1.xml"/><Relationship Id="rId4" Type="http://schemas.openxmlformats.org/officeDocument/2006/relationships/image" Target="../media/image4.png"/><Relationship Id="rId9" Type="http://schemas.openxmlformats.org/officeDocument/2006/relationships/customXml" Target="../ink/ink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295935" y="1372896"/>
            <a:ext cx="5491570" cy="1514019"/>
          </a:xfrm>
        </p:spPr>
        <p:txBody>
          <a:bodyPr rtlCol="0"/>
          <a:lstStyle/>
          <a:p>
            <a:pPr rtl="0"/>
            <a:r>
              <a:rPr lang="en-GB" sz="3200" dirty="0"/>
              <a:t>Arab immigrants' acculturation in Hungary:</a:t>
            </a:r>
            <a:br>
              <a:rPr lang="en-GB" sz="3200" dirty="0"/>
            </a:br>
            <a:r>
              <a:rPr lang="en-GB" sz="3200" dirty="0"/>
              <a:t>The role of competitive and cooperative relations</a:t>
            </a:r>
          </a:p>
        </p:txBody>
      </p:sp>
      <p:sp>
        <p:nvSpPr>
          <p:cNvPr id="3" name="Text Placeholder 2">
            <a:extLst>
              <a:ext uri="{FF2B5EF4-FFF2-40B4-BE49-F238E27FC236}">
                <a16:creationId xmlns:a16="http://schemas.microsoft.com/office/drawing/2014/main" id="{F18E61D8-31A3-2D45-8E25-CBE846E26E1C}"/>
              </a:ext>
            </a:extLst>
          </p:cNvPr>
          <p:cNvSpPr>
            <a:spLocks noGrp="1"/>
          </p:cNvSpPr>
          <p:nvPr>
            <p:ph type="body" sz="quarter" idx="11"/>
          </p:nvPr>
        </p:nvSpPr>
        <p:spPr>
          <a:xfrm>
            <a:off x="6367055" y="3279841"/>
            <a:ext cx="5491570" cy="953337"/>
          </a:xfrm>
        </p:spPr>
        <p:txBody>
          <a:bodyPr rtlCol="0"/>
          <a:lstStyle/>
          <a:p>
            <a:pPr rtl="0"/>
            <a:r>
              <a:rPr lang="en-GB" dirty="0">
                <a:latin typeface="+mj-lt"/>
              </a:rPr>
              <a:t>Mariem Jebali</a:t>
            </a:r>
            <a:endParaRPr lang="en-GB" dirty="0"/>
          </a:p>
          <a:p>
            <a:pPr rtl="0"/>
            <a:r>
              <a:rPr lang="en-GB" dirty="0">
                <a:solidFill>
                  <a:schemeClr val="bg1"/>
                </a:solidFill>
              </a:rPr>
              <a:t>PhD student, ELTE PPK PDI</a:t>
            </a:r>
          </a:p>
          <a:p>
            <a:pPr rtl="0"/>
            <a:endParaRPr lang="en-GB" dirty="0"/>
          </a:p>
        </p:txBody>
      </p:sp>
      <p:pic>
        <p:nvPicPr>
          <p:cNvPr id="4" name="Picture 3">
            <a:extLst>
              <a:ext uri="{FF2B5EF4-FFF2-40B4-BE49-F238E27FC236}">
                <a16:creationId xmlns:a16="http://schemas.microsoft.com/office/drawing/2014/main" id="{EEF1CA8B-CDA3-9706-E0E8-735937734CC8}"/>
              </a:ext>
            </a:extLst>
          </p:cNvPr>
          <p:cNvPicPr>
            <a:picLocks noChangeAspect="1"/>
          </p:cNvPicPr>
          <p:nvPr/>
        </p:nvPicPr>
        <p:blipFill rotWithShape="1">
          <a:blip r:embed="rId3"/>
          <a:srcRect t="12980" b="13417"/>
          <a:stretch/>
        </p:blipFill>
        <p:spPr>
          <a:xfrm>
            <a:off x="1" y="0"/>
            <a:ext cx="6096000" cy="595901"/>
          </a:xfrm>
          <a:prstGeom prst="rect">
            <a:avLst/>
          </a:prstGeom>
        </p:spPr>
      </p:pic>
      <p:pic>
        <p:nvPicPr>
          <p:cNvPr id="5" name="Picture 4">
            <a:extLst>
              <a:ext uri="{FF2B5EF4-FFF2-40B4-BE49-F238E27FC236}">
                <a16:creationId xmlns:a16="http://schemas.microsoft.com/office/drawing/2014/main" id="{501446EC-BCB7-2038-D8B3-CD15F7AA9938}"/>
              </a:ext>
            </a:extLst>
          </p:cNvPr>
          <p:cNvPicPr>
            <a:picLocks noChangeAspect="1"/>
          </p:cNvPicPr>
          <p:nvPr/>
        </p:nvPicPr>
        <p:blipFill>
          <a:blip r:embed="rId4"/>
          <a:stretch>
            <a:fillRect/>
          </a:stretch>
        </p:blipFill>
        <p:spPr>
          <a:xfrm>
            <a:off x="0" y="5976363"/>
            <a:ext cx="2042160" cy="881637"/>
          </a:xfrm>
          <a:prstGeom prst="rect">
            <a:avLst/>
          </a:prstGeom>
        </p:spPr>
      </p:pic>
      <p:sp>
        <p:nvSpPr>
          <p:cNvPr id="6" name="Text Placeholder 2">
            <a:extLst>
              <a:ext uri="{FF2B5EF4-FFF2-40B4-BE49-F238E27FC236}">
                <a16:creationId xmlns:a16="http://schemas.microsoft.com/office/drawing/2014/main" id="{83380644-0505-3A0A-A646-F7DDB04C18A2}"/>
              </a:ext>
            </a:extLst>
          </p:cNvPr>
          <p:cNvSpPr txBox="1">
            <a:spLocks/>
          </p:cNvSpPr>
          <p:nvPr/>
        </p:nvSpPr>
        <p:spPr>
          <a:xfrm>
            <a:off x="6367055" y="4531767"/>
            <a:ext cx="5491570" cy="953337"/>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b="0" i="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mj-lt"/>
              </a:rPr>
              <a:t>Prof. </a:t>
            </a:r>
            <a:r>
              <a:rPr lang="en-GB" dirty="0" err="1">
                <a:latin typeface="+mj-lt"/>
              </a:rPr>
              <a:t>Márta</a:t>
            </a:r>
            <a:r>
              <a:rPr lang="en-GB" dirty="0">
                <a:latin typeface="+mj-lt"/>
              </a:rPr>
              <a:t> </a:t>
            </a:r>
            <a:r>
              <a:rPr lang="en-GB" dirty="0" err="1">
                <a:latin typeface="+mj-lt"/>
              </a:rPr>
              <a:t>Fülöp</a:t>
            </a:r>
            <a:r>
              <a:rPr lang="en-GB" dirty="0">
                <a:latin typeface="+mj-lt"/>
              </a:rPr>
              <a:t>, DSc</a:t>
            </a:r>
            <a:r>
              <a:rPr lang="en-GB" dirty="0"/>
              <a:t> </a:t>
            </a:r>
          </a:p>
          <a:p>
            <a:r>
              <a:rPr lang="en-GB" dirty="0">
                <a:solidFill>
                  <a:schemeClr val="bg1"/>
                </a:solidFill>
              </a:rPr>
              <a:t>HUN-REN Institute of Cognitive Neuroscience </a:t>
            </a:r>
          </a:p>
          <a:p>
            <a:r>
              <a:rPr lang="en-GB" dirty="0">
                <a:solidFill>
                  <a:schemeClr val="bg1"/>
                </a:solidFill>
              </a:rPr>
              <a:t>and Psychology, Research Centre of Natural Sciences</a:t>
            </a:r>
          </a:p>
        </p:txBody>
      </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10</a:t>
            </a:fld>
            <a:endParaRPr lang="en-GB"/>
          </a:p>
        </p:txBody>
      </p:sp>
      <p:sp>
        <p:nvSpPr>
          <p:cNvPr id="5" name="Title 2">
            <a:extLst>
              <a:ext uri="{FF2B5EF4-FFF2-40B4-BE49-F238E27FC236}">
                <a16:creationId xmlns:a16="http://schemas.microsoft.com/office/drawing/2014/main" id="{655F1A05-3809-32B8-A882-501EC0269C50}"/>
              </a:ext>
            </a:extLst>
          </p:cNvPr>
          <p:cNvSpPr>
            <a:spLocks noGrp="1"/>
          </p:cNvSpPr>
          <p:nvPr>
            <p:ph type="title"/>
          </p:nvPr>
        </p:nvSpPr>
        <p:spPr>
          <a:xfrm>
            <a:off x="971550" y="1734626"/>
            <a:ext cx="4941477" cy="610863"/>
          </a:xfrm>
        </p:spPr>
        <p:txBody>
          <a:bodyPr rtlCol="0" anchor="b">
            <a:normAutofit fontScale="90000"/>
          </a:bodyPr>
          <a:lstStyle/>
          <a:p>
            <a:pPr rtl="0"/>
            <a:r>
              <a:rPr lang="en-GB" dirty="0"/>
              <a:t>Results: </a:t>
            </a:r>
            <a:br>
              <a:rPr lang="en-GB" dirty="0"/>
            </a:br>
            <a:endParaRPr lang="en-GB" dirty="0"/>
          </a:p>
        </p:txBody>
      </p:sp>
      <p:pic>
        <p:nvPicPr>
          <p:cNvPr id="6" name="Picture 5">
            <a:extLst>
              <a:ext uri="{FF2B5EF4-FFF2-40B4-BE49-F238E27FC236}">
                <a16:creationId xmlns:a16="http://schemas.microsoft.com/office/drawing/2014/main" id="{AB553103-1767-0A5D-E188-6865E802807A}"/>
              </a:ext>
            </a:extLst>
          </p:cNvPr>
          <p:cNvPicPr>
            <a:picLocks noChangeAspect="1"/>
          </p:cNvPicPr>
          <p:nvPr/>
        </p:nvPicPr>
        <p:blipFill>
          <a:blip r:embed="rId3"/>
          <a:stretch>
            <a:fillRect/>
          </a:stretch>
        </p:blipFill>
        <p:spPr>
          <a:xfrm>
            <a:off x="3851397" y="613972"/>
            <a:ext cx="3169861" cy="2609039"/>
          </a:xfrm>
          <a:prstGeom prst="rect">
            <a:avLst/>
          </a:prstGeom>
        </p:spPr>
      </p:pic>
      <p:pic>
        <p:nvPicPr>
          <p:cNvPr id="8" name="Picture 7">
            <a:extLst>
              <a:ext uri="{FF2B5EF4-FFF2-40B4-BE49-F238E27FC236}">
                <a16:creationId xmlns:a16="http://schemas.microsoft.com/office/drawing/2014/main" id="{EAED3F9E-3ED4-C0AF-6C02-9642526CFC5E}"/>
              </a:ext>
            </a:extLst>
          </p:cNvPr>
          <p:cNvPicPr>
            <a:picLocks noChangeAspect="1"/>
          </p:cNvPicPr>
          <p:nvPr/>
        </p:nvPicPr>
        <p:blipFill>
          <a:blip r:embed="rId4"/>
          <a:stretch>
            <a:fillRect/>
          </a:stretch>
        </p:blipFill>
        <p:spPr>
          <a:xfrm>
            <a:off x="7586931" y="613971"/>
            <a:ext cx="3836344" cy="2609039"/>
          </a:xfrm>
          <a:prstGeom prst="rect">
            <a:avLst/>
          </a:prstGeom>
        </p:spPr>
      </p:pic>
      <p:pic>
        <p:nvPicPr>
          <p:cNvPr id="9" name="Picture 8">
            <a:extLst>
              <a:ext uri="{FF2B5EF4-FFF2-40B4-BE49-F238E27FC236}">
                <a16:creationId xmlns:a16="http://schemas.microsoft.com/office/drawing/2014/main" id="{9B4E4B8A-0DD6-E7D4-E939-150D808C96B7}"/>
              </a:ext>
            </a:extLst>
          </p:cNvPr>
          <p:cNvPicPr>
            <a:picLocks noChangeAspect="1"/>
          </p:cNvPicPr>
          <p:nvPr/>
        </p:nvPicPr>
        <p:blipFill>
          <a:blip r:embed="rId5"/>
          <a:stretch>
            <a:fillRect/>
          </a:stretch>
        </p:blipFill>
        <p:spPr>
          <a:xfrm>
            <a:off x="3851397" y="3634990"/>
            <a:ext cx="3369720" cy="2705736"/>
          </a:xfrm>
          <a:prstGeom prst="rect">
            <a:avLst/>
          </a:prstGeom>
        </p:spPr>
      </p:pic>
      <p:pic>
        <p:nvPicPr>
          <p:cNvPr id="10" name="Picture 9">
            <a:extLst>
              <a:ext uri="{FF2B5EF4-FFF2-40B4-BE49-F238E27FC236}">
                <a16:creationId xmlns:a16="http://schemas.microsoft.com/office/drawing/2014/main" id="{E0ED3718-D872-DCA0-8A73-23238161F996}"/>
              </a:ext>
            </a:extLst>
          </p:cNvPr>
          <p:cNvPicPr>
            <a:picLocks noChangeAspect="1"/>
          </p:cNvPicPr>
          <p:nvPr/>
        </p:nvPicPr>
        <p:blipFill>
          <a:blip r:embed="rId6"/>
          <a:stretch>
            <a:fillRect/>
          </a:stretch>
        </p:blipFill>
        <p:spPr>
          <a:xfrm>
            <a:off x="7955950" y="3634989"/>
            <a:ext cx="3467325" cy="2786979"/>
          </a:xfrm>
          <a:prstGeom prst="rect">
            <a:avLst/>
          </a:prstGeom>
        </p:spPr>
      </p:pic>
    </p:spTree>
    <p:extLst>
      <p:ext uri="{BB962C8B-B14F-4D97-AF65-F5344CB8AC3E}">
        <p14:creationId xmlns:p14="http://schemas.microsoft.com/office/powerpoint/2010/main" val="2546708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EF0FD3-33AC-4CF9-1FB8-BB5BF90E4BEC}"/>
              </a:ext>
            </a:extLst>
          </p:cNvPr>
          <p:cNvPicPr>
            <a:picLocks noChangeAspect="1"/>
          </p:cNvPicPr>
          <p:nvPr/>
        </p:nvPicPr>
        <p:blipFill>
          <a:blip r:embed="rId3"/>
          <a:stretch>
            <a:fillRect/>
          </a:stretch>
        </p:blipFill>
        <p:spPr>
          <a:xfrm>
            <a:off x="5963920" y="31722"/>
            <a:ext cx="6115005" cy="6671299"/>
          </a:xfrm>
          <a:prstGeom prst="rect">
            <a:avLst/>
          </a:prstGeom>
        </p:spPr>
      </p:pic>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354423" y="802619"/>
            <a:ext cx="4941477" cy="610863"/>
          </a:xfrm>
        </p:spPr>
        <p:txBody>
          <a:bodyPr rtlCol="0" anchor="b">
            <a:normAutofit fontScale="90000"/>
          </a:bodyPr>
          <a:lstStyle/>
          <a:p>
            <a:pPr rtl="0"/>
            <a:r>
              <a:rPr lang="en-GB" dirty="0"/>
              <a:t>Results: </a:t>
            </a:r>
            <a:br>
              <a:rPr lang="en-GB" dirty="0"/>
            </a:br>
            <a:r>
              <a:rPr lang="en-GB" dirty="0"/>
              <a:t>“Hungary”</a:t>
            </a:r>
          </a:p>
        </p:txBody>
      </p:sp>
      <p:sp>
        <p:nvSpPr>
          <p:cNvPr id="26" name="Text Placeholder 3">
            <a:extLst>
              <a:ext uri="{FF2B5EF4-FFF2-40B4-BE49-F238E27FC236}">
                <a16:creationId xmlns:a16="http://schemas.microsoft.com/office/drawing/2014/main" id="{AB4D4473-5ED3-67AE-BED7-13F3561D4049}"/>
              </a:ext>
            </a:extLst>
          </p:cNvPr>
          <p:cNvSpPr>
            <a:spLocks noGrp="1"/>
          </p:cNvSpPr>
          <p:nvPr>
            <p:ph type="body" sz="quarter" idx="11"/>
          </p:nvPr>
        </p:nvSpPr>
        <p:spPr>
          <a:xfrm>
            <a:off x="428313" y="2050244"/>
            <a:ext cx="5383207" cy="3034351"/>
          </a:xfrm>
        </p:spPr>
        <p:txBody>
          <a:bodyPr/>
          <a:lstStyle/>
          <a:p>
            <a:pPr marL="285750" indent="-285750">
              <a:buFont typeface="Arial" panose="020B0604020202020204" pitchFamily="34" charset="0"/>
              <a:buChar char="•"/>
            </a:pPr>
            <a:r>
              <a:rPr lang="en-GB" dirty="0"/>
              <a:t>The responses from the Arab participants could be grouped into 8 categories (divided into </a:t>
            </a:r>
            <a:r>
              <a:rPr lang="en-GB" b="1" dirty="0"/>
              <a:t>Pull</a:t>
            </a:r>
            <a:r>
              <a:rPr lang="en-GB" dirty="0"/>
              <a:t> VS. </a:t>
            </a:r>
            <a:r>
              <a:rPr lang="en-GB" b="1" dirty="0"/>
              <a:t>Push</a:t>
            </a:r>
            <a:r>
              <a:rPr lang="en-GB" dirty="0"/>
              <a:t>). 7 categories belonged to the Pull factors with 71.69% of all associations. Only 3 categories were identified for the push Factors with only 28.31% of the associations </a:t>
            </a:r>
          </a:p>
          <a:p>
            <a:pPr marL="285750" indent="-285750">
              <a:buFont typeface="Arial" panose="020B0604020202020204" pitchFamily="34" charset="0"/>
              <a:buChar char="•"/>
            </a:pPr>
            <a:r>
              <a:rPr lang="en-GB" dirty="0"/>
              <a:t>The most dominant category, Social advantages (19.88%), followed by Home/Social Inclusion(17.17%) of the associations. </a:t>
            </a:r>
          </a:p>
          <a:p>
            <a:pPr marL="285750" indent="-285750">
              <a:buFont typeface="Arial" panose="020B0604020202020204" pitchFamily="34" charset="0"/>
              <a:buChar char="•"/>
            </a:pPr>
            <a:r>
              <a:rPr lang="en-GB" dirty="0"/>
              <a:t>Therefore, pull factors such as the social advantages, social inclusion, positive attributes, and safety mostly attracts the participants to remain in Hungary compared to the negative emotions  (14.16%), social exclusion (5.72%),and weather (4.82%) that can deter Arabs from remaining in Hungary. </a:t>
            </a:r>
          </a:p>
          <a:p>
            <a:endParaRPr lang="en-US" dirty="0"/>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6"/>
          </p:nvPr>
        </p:nvSpPr>
        <p:spPr>
          <a:xfrm>
            <a:off x="971550" y="6332220"/>
            <a:ext cx="523240" cy="247651"/>
          </a:xfrm>
        </p:spPr>
        <p:txBody>
          <a:bodyPr rtlCol="0" anchor="t">
            <a:normAutofit/>
          </a:bodyPr>
          <a:lstStyle/>
          <a:p>
            <a:pPr rtl="0">
              <a:spcAft>
                <a:spcPts val="600"/>
              </a:spcAft>
            </a:pPr>
            <a:fld id="{294A09A9-5501-47C1-A89A-A340965A2BE2}" type="slidenum">
              <a:rPr lang="en-GB" smtClean="0"/>
              <a:pPr rtl="0">
                <a:spcAft>
                  <a:spcPts val="600"/>
                </a:spcAft>
              </a:pPr>
              <a:t>11</a:t>
            </a:fld>
            <a:endParaRPr lang="en-GB"/>
          </a:p>
        </p:txBody>
      </p:sp>
      <p:sp>
        <p:nvSpPr>
          <p:cNvPr id="18" name="TextBox 17">
            <a:extLst>
              <a:ext uri="{FF2B5EF4-FFF2-40B4-BE49-F238E27FC236}">
                <a16:creationId xmlns:a16="http://schemas.microsoft.com/office/drawing/2014/main" id="{E6095525-B002-9E31-8F95-797198AA8137}"/>
              </a:ext>
            </a:extLst>
          </p:cNvPr>
          <p:cNvSpPr txBox="1"/>
          <p:nvPr/>
        </p:nvSpPr>
        <p:spPr>
          <a:xfrm>
            <a:off x="5431346" y="4974507"/>
            <a:ext cx="3764281" cy="606256"/>
          </a:xfrm>
          <a:prstGeom prst="rect">
            <a:avLst/>
          </a:prstGeom>
          <a:noFill/>
        </p:spPr>
        <p:txBody>
          <a:bodyPr wrap="square">
            <a:spAutoFit/>
          </a:bodyPr>
          <a:lstStyle/>
          <a:p>
            <a:pPr algn="ctr">
              <a:lnSpc>
                <a:spcPct val="107000"/>
              </a:lnSpc>
              <a:spcAft>
                <a:spcPts val="800"/>
              </a:spcAft>
            </a:pP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Table</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1</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Participants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categories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of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associations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Hungary</a:t>
            </a:r>
            <a:endParaRPr lang="en-GB"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3343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0DAF4D7-CC58-6B7D-00D1-8B26358B6CD2}"/>
              </a:ext>
            </a:extLst>
          </p:cNvPr>
          <p:cNvPicPr>
            <a:picLocks noChangeAspect="1"/>
          </p:cNvPicPr>
          <p:nvPr/>
        </p:nvPicPr>
        <p:blipFill>
          <a:blip r:embed="rId3"/>
          <a:stretch>
            <a:fillRect/>
          </a:stretch>
        </p:blipFill>
        <p:spPr>
          <a:xfrm>
            <a:off x="6482080" y="66040"/>
            <a:ext cx="5527040" cy="6725920"/>
          </a:xfrm>
          <a:prstGeom prst="rect">
            <a:avLst/>
          </a:prstGeom>
        </p:spPr>
      </p:pic>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284481" y="802619"/>
            <a:ext cx="5621020" cy="687307"/>
          </a:xfrm>
        </p:spPr>
        <p:txBody>
          <a:bodyPr rtlCol="0" anchor="b">
            <a:normAutofit fontScale="90000"/>
          </a:bodyPr>
          <a:lstStyle/>
          <a:p>
            <a:pPr rtl="0"/>
            <a:r>
              <a:rPr lang="en-GB" dirty="0"/>
              <a:t>Results: </a:t>
            </a:r>
            <a:br>
              <a:rPr lang="en-GB" dirty="0"/>
            </a:br>
            <a:r>
              <a:rPr lang="en-GB" dirty="0"/>
              <a:t>“</a:t>
            </a:r>
            <a:r>
              <a:rPr lang="en-GB" sz="44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Country of Origin”</a:t>
            </a:r>
            <a:endParaRPr lang="en-GB" dirty="0"/>
          </a:p>
        </p:txBody>
      </p:sp>
      <p:sp>
        <p:nvSpPr>
          <p:cNvPr id="26" name="Text Placeholder 3">
            <a:extLst>
              <a:ext uri="{FF2B5EF4-FFF2-40B4-BE49-F238E27FC236}">
                <a16:creationId xmlns:a16="http://schemas.microsoft.com/office/drawing/2014/main" id="{AB4D4473-5ED3-67AE-BED7-13F3561D4049}"/>
              </a:ext>
            </a:extLst>
          </p:cNvPr>
          <p:cNvSpPr>
            <a:spLocks noGrp="1"/>
          </p:cNvSpPr>
          <p:nvPr>
            <p:ph type="body" sz="quarter" idx="11"/>
          </p:nvPr>
        </p:nvSpPr>
        <p:spPr>
          <a:xfrm>
            <a:off x="428313" y="2050244"/>
            <a:ext cx="5281608" cy="3034351"/>
          </a:xfrm>
        </p:spPr>
        <p:txBody>
          <a:bodyPr/>
          <a:lstStyle/>
          <a:p>
            <a:pPr marL="285750" indent="-285750">
              <a:buFont typeface="Arial" panose="020B0604020202020204" pitchFamily="34" charset="0"/>
              <a:buChar char="•"/>
            </a:pPr>
            <a:r>
              <a:rPr lang="en-GB" dirty="0"/>
              <a:t>The responses from the Arab participants could be grouped into 9 categories (divided into </a:t>
            </a:r>
            <a:r>
              <a:rPr lang="en-GB" b="1" dirty="0"/>
              <a:t>Pull</a:t>
            </a:r>
            <a:r>
              <a:rPr lang="en-GB" dirty="0"/>
              <a:t> VS. </a:t>
            </a:r>
            <a:r>
              <a:rPr lang="en-GB" b="1" dirty="0"/>
              <a:t>Push</a:t>
            </a:r>
            <a:r>
              <a:rPr lang="en-GB" dirty="0"/>
              <a:t>). 5 categories belonged to the Pull factors with the majority 92.75% of all associations. The remaining 7.25% is divided between the 4 Push categories .</a:t>
            </a:r>
          </a:p>
          <a:p>
            <a:pPr marL="285750" indent="-285750">
              <a:buFont typeface="Arial" panose="020B0604020202020204" pitchFamily="34" charset="0"/>
              <a:buChar char="•"/>
            </a:pPr>
            <a:r>
              <a:rPr lang="en-GB" dirty="0"/>
              <a:t>The three dominant categories, Positive attributes/emotions (30.05%), Home (20.21%), Family and connections (20.73%) covered 70.99 % of the associations. </a:t>
            </a:r>
          </a:p>
          <a:p>
            <a:pPr marL="285750" indent="-285750">
              <a:buFont typeface="Arial" panose="020B0604020202020204" pitchFamily="34" charset="0"/>
              <a:buChar char="•"/>
            </a:pPr>
            <a:r>
              <a:rPr lang="en-GB" dirty="0"/>
              <a:t>In case of country of Origin, the pull factors also dominates the evocation of the participants and accentuating their sense of belonging and loyalty to their home country.  </a:t>
            </a:r>
            <a:r>
              <a:rPr lang="hu-HU" dirty="0"/>
              <a:t> </a:t>
            </a:r>
            <a:endParaRPr lang="en-US" dirty="0"/>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6"/>
          </p:nvPr>
        </p:nvSpPr>
        <p:spPr>
          <a:xfrm>
            <a:off x="971550" y="6332220"/>
            <a:ext cx="523240" cy="247651"/>
          </a:xfrm>
        </p:spPr>
        <p:txBody>
          <a:bodyPr rtlCol="0" anchor="t">
            <a:normAutofit/>
          </a:bodyPr>
          <a:lstStyle/>
          <a:p>
            <a:pPr rtl="0">
              <a:spcAft>
                <a:spcPts val="600"/>
              </a:spcAft>
            </a:pPr>
            <a:fld id="{294A09A9-5501-47C1-A89A-A340965A2BE2}" type="slidenum">
              <a:rPr lang="en-GB" smtClean="0"/>
              <a:pPr rtl="0">
                <a:spcAft>
                  <a:spcPts val="600"/>
                </a:spcAft>
              </a:pPr>
              <a:t>12</a:t>
            </a:fld>
            <a:endParaRPr lang="en-GB"/>
          </a:p>
        </p:txBody>
      </p:sp>
      <p:sp>
        <p:nvSpPr>
          <p:cNvPr id="18" name="TextBox 17">
            <a:extLst>
              <a:ext uri="{FF2B5EF4-FFF2-40B4-BE49-F238E27FC236}">
                <a16:creationId xmlns:a16="http://schemas.microsoft.com/office/drawing/2014/main" id="{E6095525-B002-9E31-8F95-797198AA8137}"/>
              </a:ext>
            </a:extLst>
          </p:cNvPr>
          <p:cNvSpPr txBox="1"/>
          <p:nvPr/>
        </p:nvSpPr>
        <p:spPr>
          <a:xfrm>
            <a:off x="9519920" y="2293939"/>
            <a:ext cx="2596750" cy="869725"/>
          </a:xfrm>
          <a:prstGeom prst="rect">
            <a:avLst/>
          </a:prstGeom>
          <a:noFill/>
        </p:spPr>
        <p:txBody>
          <a:bodyPr wrap="square">
            <a:spAutoFit/>
          </a:bodyPr>
          <a:lstStyle/>
          <a:p>
            <a:pPr algn="ctr">
              <a:lnSpc>
                <a:spcPct val="107000"/>
              </a:lnSpc>
              <a:spcAft>
                <a:spcPts val="800"/>
              </a:spcAft>
            </a:pP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Table</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2</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Participants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categories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of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associations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Country of Origin</a:t>
            </a:r>
            <a:endParaRPr lang="en-GB"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9524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6"/>
          </p:nvPr>
        </p:nvSpPr>
        <p:spPr>
          <a:xfrm>
            <a:off x="971550" y="6332220"/>
            <a:ext cx="523240" cy="247651"/>
          </a:xfrm>
        </p:spPr>
        <p:txBody>
          <a:bodyPr rtlCol="0" anchor="t">
            <a:normAutofit/>
          </a:bodyPr>
          <a:lstStyle/>
          <a:p>
            <a:pPr rtl="0">
              <a:spcAft>
                <a:spcPts val="600"/>
              </a:spcAft>
            </a:pPr>
            <a:fld id="{294A09A9-5501-47C1-A89A-A340965A2BE2}" type="slidenum">
              <a:rPr lang="en-GB" smtClean="0"/>
              <a:pPr rtl="0">
                <a:spcAft>
                  <a:spcPts val="600"/>
                </a:spcAft>
              </a:pPr>
              <a:t>13</a:t>
            </a:fld>
            <a:endParaRPr lang="en-GB"/>
          </a:p>
        </p:txBody>
      </p:sp>
      <p:sp>
        <p:nvSpPr>
          <p:cNvPr id="2" name="Title 2">
            <a:extLst>
              <a:ext uri="{FF2B5EF4-FFF2-40B4-BE49-F238E27FC236}">
                <a16:creationId xmlns:a16="http://schemas.microsoft.com/office/drawing/2014/main" id="{6318E49B-DE37-5260-9B00-26E016736FE5}"/>
              </a:ext>
            </a:extLst>
          </p:cNvPr>
          <p:cNvSpPr txBox="1">
            <a:spLocks/>
          </p:cNvSpPr>
          <p:nvPr/>
        </p:nvSpPr>
        <p:spPr>
          <a:xfrm>
            <a:off x="3618775" y="599045"/>
            <a:ext cx="5621020" cy="687307"/>
          </a:xfrm>
          <a:prstGeom prst="rect">
            <a:avLst/>
          </a:prstGeom>
        </p:spPr>
        <p:txBody>
          <a:bodyPr vert="horz" lIns="0" tIns="0" rIns="0" bIns="0" rtlCol="0" anchor="b" anchorCtr="0">
            <a:normAutofit fontScale="60000" lnSpcReduction="20000"/>
          </a:bodyPr>
          <a:lst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r>
              <a:rPr lang="en-GB" dirty="0"/>
            </a:br>
            <a:r>
              <a:rPr lang="en-GB" dirty="0"/>
              <a:t>Hungary Vs. “</a:t>
            </a:r>
            <a:r>
              <a:rPr lang="en-GB" kern="100" dirty="0">
                <a:latin typeface="Times New Roman" panose="02020603050405020304" pitchFamily="18" charset="0"/>
                <a:ea typeface="Calibri" panose="020F0502020204030204" pitchFamily="34" charset="0"/>
                <a:cs typeface="Times New Roman" panose="02020603050405020304" pitchFamily="18" charset="0"/>
              </a:rPr>
              <a:t>Country of Origin”</a:t>
            </a:r>
            <a:endParaRPr lang="en-GB" dirty="0"/>
          </a:p>
        </p:txBody>
      </p:sp>
      <p:sp>
        <p:nvSpPr>
          <p:cNvPr id="5" name="Text Placeholder 4">
            <a:extLst>
              <a:ext uri="{FF2B5EF4-FFF2-40B4-BE49-F238E27FC236}">
                <a16:creationId xmlns:a16="http://schemas.microsoft.com/office/drawing/2014/main" id="{FD2BD106-8C50-1EAF-D656-3CAFE139BA0F}"/>
              </a:ext>
            </a:extLst>
          </p:cNvPr>
          <p:cNvSpPr>
            <a:spLocks noGrp="1"/>
          </p:cNvSpPr>
          <p:nvPr>
            <p:ph type="body" sz="quarter" idx="11"/>
          </p:nvPr>
        </p:nvSpPr>
        <p:spPr>
          <a:xfrm>
            <a:off x="952499" y="2289363"/>
            <a:ext cx="9766301" cy="2795232"/>
          </a:xfrm>
        </p:spPr>
        <p:txBody>
          <a:bodyPr/>
          <a:lstStyle/>
          <a:p>
            <a:pPr marL="285750" indent="-285750">
              <a:buFont typeface="Arial" panose="020B0604020202020204" pitchFamily="34" charset="0"/>
              <a:buChar char="•"/>
            </a:pPr>
            <a:r>
              <a:rPr lang="en-GB" sz="1800" dirty="0"/>
              <a:t>For both Hungary and the country of Origin, the participants expressed far more pull factors than push ones, this is indicates their ongoing sense of belonging to their countries, and their attraction to remain in Hungary. </a:t>
            </a:r>
          </a:p>
          <a:p>
            <a:pPr marL="285750" indent="-285750">
              <a:buFont typeface="Arial" panose="020B0604020202020204" pitchFamily="34" charset="0"/>
              <a:buChar char="•"/>
            </a:pPr>
            <a:r>
              <a:rPr lang="en-GB" sz="1800" dirty="0"/>
              <a:t>However, the participants evoked far more pull factors towards Hungary (28.31%), with a special focus on their social exclusion and environmental challenges, than towards their own countries (7.25%), focusing more on the political and economical challenges, </a:t>
            </a:r>
          </a:p>
          <a:p>
            <a:pPr marL="285750" indent="-285750">
              <a:buFont typeface="Arial" panose="020B0604020202020204" pitchFamily="34" charset="0"/>
              <a:buChar char="•"/>
            </a:pPr>
            <a:r>
              <a:rPr lang="en-GB" sz="1800" dirty="0"/>
              <a:t>Our participants perceive both Hungary and their own countries in a positive light but their answers suggest that they do not believe Hungarians are welcoming towards Arabs and they are not feeling socially included within the Hungarian society.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788036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428910" y="762212"/>
            <a:ext cx="4941477" cy="610863"/>
          </a:xfrm>
        </p:spPr>
        <p:txBody>
          <a:bodyPr rtlCol="0" anchor="b">
            <a:normAutofit fontScale="90000"/>
          </a:bodyPr>
          <a:lstStyle/>
          <a:p>
            <a:pPr rtl="0"/>
            <a:r>
              <a:rPr lang="en-GB" dirty="0"/>
              <a:t>Results: </a:t>
            </a:r>
            <a:br>
              <a:rPr lang="en-GB" dirty="0"/>
            </a:br>
            <a:r>
              <a:rPr lang="en-GB" dirty="0"/>
              <a:t>“Competition”</a:t>
            </a:r>
          </a:p>
        </p:txBody>
      </p:sp>
      <p:sp>
        <p:nvSpPr>
          <p:cNvPr id="26" name="Text Placeholder 3">
            <a:extLst>
              <a:ext uri="{FF2B5EF4-FFF2-40B4-BE49-F238E27FC236}">
                <a16:creationId xmlns:a16="http://schemas.microsoft.com/office/drawing/2014/main" id="{AB4D4473-5ED3-67AE-BED7-13F3561D4049}"/>
              </a:ext>
            </a:extLst>
          </p:cNvPr>
          <p:cNvSpPr>
            <a:spLocks noGrp="1"/>
          </p:cNvSpPr>
          <p:nvPr>
            <p:ph type="body" sz="quarter" idx="11"/>
          </p:nvPr>
        </p:nvSpPr>
        <p:spPr>
          <a:xfrm>
            <a:off x="428313" y="2050244"/>
            <a:ext cx="5047789" cy="3034351"/>
          </a:xfrm>
        </p:spPr>
        <p:txBody>
          <a:bodyPr/>
          <a:lstStyle/>
          <a:p>
            <a:pPr marL="285750" indent="-285750">
              <a:buFont typeface="Arial" panose="020B0604020202020204" pitchFamily="34" charset="0"/>
              <a:buChar char="•"/>
            </a:pPr>
            <a:r>
              <a:rPr lang="en-GB" dirty="0"/>
              <a:t>The most dominant category, </a:t>
            </a:r>
            <a:r>
              <a:rPr lang="en-GB" b="1" dirty="0"/>
              <a:t>motivation</a:t>
            </a:r>
            <a:r>
              <a:rPr lang="en-GB" dirty="0"/>
              <a:t>, covered more than a third (37.34%) of the associations followed by </a:t>
            </a:r>
            <a:r>
              <a:rPr lang="en-GB" b="1" dirty="0"/>
              <a:t>winning</a:t>
            </a:r>
            <a:r>
              <a:rPr lang="en-GB" dirty="0"/>
              <a:t> (17.53%). </a:t>
            </a:r>
          </a:p>
          <a:p>
            <a:pPr marL="285750" indent="-285750">
              <a:buFont typeface="Arial" panose="020B0604020202020204" pitchFamily="34" charset="0"/>
              <a:buChar char="•"/>
            </a:pPr>
            <a:r>
              <a:rPr lang="hu-HU" dirty="0"/>
              <a:t>The </a:t>
            </a:r>
            <a:r>
              <a:rPr lang="hu-HU" dirty="0" err="1"/>
              <a:t>subjective</a:t>
            </a:r>
            <a:r>
              <a:rPr lang="hu-HU" dirty="0"/>
              <a:t> </a:t>
            </a:r>
            <a:r>
              <a:rPr lang="hu-HU" dirty="0" err="1"/>
              <a:t>meaning</a:t>
            </a:r>
            <a:r>
              <a:rPr lang="hu-HU" dirty="0"/>
              <a:t> of </a:t>
            </a:r>
            <a:r>
              <a:rPr lang="hu-HU" dirty="0" err="1"/>
              <a:t>competition</a:t>
            </a:r>
            <a:r>
              <a:rPr lang="hu-HU" dirty="0"/>
              <a:t> </a:t>
            </a:r>
            <a:r>
              <a:rPr lang="en-GB" dirty="0"/>
              <a:t>is </a:t>
            </a:r>
            <a:r>
              <a:rPr lang="hu-HU" dirty="0" err="1"/>
              <a:t>overwhelming</a:t>
            </a:r>
            <a:r>
              <a:rPr lang="hu-HU" dirty="0"/>
              <a:t> </a:t>
            </a:r>
            <a:r>
              <a:rPr lang="hu-HU" dirty="0" err="1"/>
              <a:t>ly</a:t>
            </a:r>
            <a:r>
              <a:rPr lang="hu-HU" dirty="0"/>
              <a:t> </a:t>
            </a:r>
            <a:r>
              <a:rPr lang="en-GB" dirty="0"/>
              <a:t> positive</a:t>
            </a:r>
            <a:r>
              <a:rPr lang="hu-HU" dirty="0"/>
              <a:t>, </a:t>
            </a:r>
            <a:r>
              <a:rPr lang="hu-HU" dirty="0" err="1"/>
              <a:t>only</a:t>
            </a:r>
            <a:r>
              <a:rPr lang="hu-HU" dirty="0"/>
              <a:t> </a:t>
            </a:r>
            <a:r>
              <a:rPr lang="en-GB" dirty="0"/>
              <a:t>3.90% of </a:t>
            </a:r>
            <a:r>
              <a:rPr lang="hu-HU" dirty="0" err="1"/>
              <a:t>the</a:t>
            </a:r>
            <a:r>
              <a:rPr lang="hu-HU" dirty="0"/>
              <a:t> </a:t>
            </a:r>
            <a:r>
              <a:rPr lang="hu-HU" dirty="0" err="1"/>
              <a:t>associations</a:t>
            </a:r>
            <a:r>
              <a:rPr lang="hu-HU" dirty="0"/>
              <a:t> </a:t>
            </a:r>
            <a:r>
              <a:rPr lang="hu-HU" dirty="0" err="1"/>
              <a:t>have</a:t>
            </a:r>
            <a:r>
              <a:rPr lang="hu-HU" dirty="0"/>
              <a:t> </a:t>
            </a:r>
            <a:r>
              <a:rPr lang="hu-HU" dirty="0" err="1"/>
              <a:t>negative</a:t>
            </a:r>
            <a:r>
              <a:rPr lang="hu-HU" dirty="0"/>
              <a:t> </a:t>
            </a:r>
            <a:r>
              <a:rPr lang="hu-HU" dirty="0" err="1"/>
              <a:t>connotation</a:t>
            </a:r>
            <a:r>
              <a:rPr lang="en-GB" dirty="0"/>
              <a:t>.  </a:t>
            </a:r>
          </a:p>
          <a:p>
            <a:pPr marL="285750" indent="-285750">
              <a:buFont typeface="Arial" panose="020B0604020202020204" pitchFamily="34" charset="0"/>
              <a:buChar char="•"/>
            </a:pPr>
            <a:r>
              <a:rPr lang="hu-HU" dirty="0" err="1"/>
              <a:t>According</a:t>
            </a:r>
            <a:r>
              <a:rPr lang="hu-HU" dirty="0"/>
              <a:t> </a:t>
            </a:r>
            <a:r>
              <a:rPr lang="hu-HU" dirty="0" err="1"/>
              <a:t>to</a:t>
            </a:r>
            <a:r>
              <a:rPr lang="hu-HU" dirty="0"/>
              <a:t> </a:t>
            </a:r>
            <a:r>
              <a:rPr lang="hu-HU" dirty="0" err="1"/>
              <a:t>the</a:t>
            </a:r>
            <a:r>
              <a:rPr lang="hu-HU" dirty="0"/>
              <a:t> </a:t>
            </a:r>
            <a:r>
              <a:rPr lang="hu-HU" dirty="0" err="1"/>
              <a:t>categories</a:t>
            </a:r>
            <a:r>
              <a:rPr lang="hu-HU" dirty="0"/>
              <a:t>, </a:t>
            </a:r>
            <a:r>
              <a:rPr lang="en-GB" dirty="0"/>
              <a:t>Arabs </a:t>
            </a:r>
            <a:r>
              <a:rPr lang="hu-HU" dirty="0" err="1"/>
              <a:t>consider</a:t>
            </a:r>
            <a:r>
              <a:rPr lang="hu-HU" dirty="0"/>
              <a:t> </a:t>
            </a:r>
            <a:r>
              <a:rPr lang="hu-HU" dirty="0" err="1"/>
              <a:t>competition</a:t>
            </a:r>
            <a:r>
              <a:rPr lang="hu-HU" dirty="0"/>
              <a:t> </a:t>
            </a:r>
            <a:r>
              <a:rPr lang="hu-HU" dirty="0" err="1"/>
              <a:t>to</a:t>
            </a:r>
            <a:r>
              <a:rPr lang="hu-HU" dirty="0"/>
              <a:t> be a </a:t>
            </a:r>
            <a:r>
              <a:rPr lang="hu-HU" dirty="0" err="1"/>
              <a:t>motivating</a:t>
            </a:r>
            <a:r>
              <a:rPr lang="hu-HU" dirty="0"/>
              <a:t> </a:t>
            </a:r>
            <a:r>
              <a:rPr lang="hu-HU" dirty="0" err="1"/>
              <a:t>process</a:t>
            </a:r>
            <a:r>
              <a:rPr lang="hu-HU" dirty="0"/>
              <a:t>, </a:t>
            </a:r>
            <a:r>
              <a:rPr lang="hu-HU" dirty="0" err="1"/>
              <a:t>requiring</a:t>
            </a:r>
            <a:r>
              <a:rPr lang="hu-HU" dirty="0"/>
              <a:t> </a:t>
            </a:r>
            <a:r>
              <a:rPr lang="hu-HU" dirty="0" err="1"/>
              <a:t>hard</a:t>
            </a:r>
            <a:r>
              <a:rPr lang="hu-HU" dirty="0"/>
              <a:t> </a:t>
            </a:r>
            <a:r>
              <a:rPr lang="hu-HU" dirty="0" err="1"/>
              <a:t>work</a:t>
            </a:r>
            <a:r>
              <a:rPr lang="en-GB" dirty="0"/>
              <a:t> </a:t>
            </a:r>
            <a:r>
              <a:rPr lang="hu-HU" dirty="0" err="1"/>
              <a:t>leadiung</a:t>
            </a:r>
            <a:r>
              <a:rPr lang="hu-HU" dirty="0"/>
              <a:t> </a:t>
            </a:r>
            <a:r>
              <a:rPr lang="hu-HU" dirty="0" err="1"/>
              <a:t>to</a:t>
            </a:r>
            <a:r>
              <a:rPr lang="hu-HU" dirty="0"/>
              <a:t> </a:t>
            </a:r>
            <a:r>
              <a:rPr lang="en-GB" dirty="0"/>
              <a:t>self improvement and with the main goal of win</a:t>
            </a:r>
            <a:r>
              <a:rPr lang="hu-HU" dirty="0"/>
              <a:t>n</a:t>
            </a:r>
            <a:r>
              <a:rPr lang="en-GB" dirty="0" err="1"/>
              <a:t>ing</a:t>
            </a:r>
            <a:r>
              <a:rPr lang="en-GB" dirty="0"/>
              <a:t>. </a:t>
            </a:r>
          </a:p>
          <a:p>
            <a:pPr marL="285750" indent="-285750">
              <a:buFont typeface="Arial" panose="020B0604020202020204" pitchFamily="34" charset="0"/>
              <a:buChar char="•"/>
            </a:pPr>
            <a:r>
              <a:rPr lang="en-GB" dirty="0"/>
              <a:t>Their words with the highest weight refer mainly to challenge (6.17%), motivation (4.55%), success (5.52%), wining (3.90%). This essentially paint competition as a drive for success and constant improvement</a:t>
            </a:r>
          </a:p>
          <a:p>
            <a:pPr marL="285750" indent="-285750">
              <a:buFont typeface="Arial" panose="020B0604020202020204" pitchFamily="34" charset="0"/>
              <a:buChar char="•"/>
            </a:pPr>
            <a:endParaRPr lang="en-GB" dirty="0"/>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6"/>
          </p:nvPr>
        </p:nvSpPr>
        <p:spPr>
          <a:xfrm>
            <a:off x="971550" y="6332220"/>
            <a:ext cx="523240" cy="247651"/>
          </a:xfrm>
        </p:spPr>
        <p:txBody>
          <a:bodyPr rtlCol="0" anchor="t">
            <a:normAutofit/>
          </a:bodyPr>
          <a:lstStyle/>
          <a:p>
            <a:pPr rtl="0">
              <a:spcAft>
                <a:spcPts val="600"/>
              </a:spcAft>
            </a:pPr>
            <a:fld id="{294A09A9-5501-47C1-A89A-A340965A2BE2}" type="slidenum">
              <a:rPr lang="en-GB" smtClean="0"/>
              <a:pPr rtl="0">
                <a:spcAft>
                  <a:spcPts val="600"/>
                </a:spcAft>
              </a:pPr>
              <a:t>14</a:t>
            </a:fld>
            <a:endParaRPr lang="en-GB"/>
          </a:p>
        </p:txBody>
      </p:sp>
      <p:pic>
        <p:nvPicPr>
          <p:cNvPr id="10" name="Picture 9">
            <a:extLst>
              <a:ext uri="{FF2B5EF4-FFF2-40B4-BE49-F238E27FC236}">
                <a16:creationId xmlns:a16="http://schemas.microsoft.com/office/drawing/2014/main" id="{7A1DCD43-7CC7-1E6D-E6CB-E5F526D9C670}"/>
              </a:ext>
            </a:extLst>
          </p:cNvPr>
          <p:cNvPicPr>
            <a:picLocks noChangeAspect="1"/>
          </p:cNvPicPr>
          <p:nvPr/>
        </p:nvPicPr>
        <p:blipFill rotWithShape="1">
          <a:blip r:embed="rId3"/>
          <a:srcRect b="52186"/>
          <a:stretch/>
        </p:blipFill>
        <p:spPr>
          <a:xfrm>
            <a:off x="5541314" y="142134"/>
            <a:ext cx="3378200" cy="6096635"/>
          </a:xfrm>
          <a:prstGeom prst="rect">
            <a:avLst/>
          </a:prstGeom>
        </p:spPr>
      </p:pic>
      <p:sp>
        <p:nvSpPr>
          <p:cNvPr id="18" name="TextBox 17">
            <a:extLst>
              <a:ext uri="{FF2B5EF4-FFF2-40B4-BE49-F238E27FC236}">
                <a16:creationId xmlns:a16="http://schemas.microsoft.com/office/drawing/2014/main" id="{E6095525-B002-9E31-8F95-797198AA8137}"/>
              </a:ext>
            </a:extLst>
          </p:cNvPr>
          <p:cNvSpPr txBox="1"/>
          <p:nvPr/>
        </p:nvSpPr>
        <p:spPr>
          <a:xfrm>
            <a:off x="5348273" y="6256325"/>
            <a:ext cx="3764281" cy="606256"/>
          </a:xfrm>
          <a:prstGeom prst="rect">
            <a:avLst/>
          </a:prstGeom>
          <a:noFill/>
        </p:spPr>
        <p:txBody>
          <a:bodyPr wrap="square">
            <a:spAutoFit/>
          </a:bodyPr>
          <a:lstStyle/>
          <a:p>
            <a:pPr algn="ctr">
              <a:lnSpc>
                <a:spcPct val="107000"/>
              </a:lnSpc>
              <a:spcAft>
                <a:spcPts val="800"/>
              </a:spcAft>
            </a:pP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Table</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3</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Participants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categories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of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associations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Competition</a:t>
            </a:r>
            <a:endParaRPr lang="en-GB"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D77F8C5C-832A-8E3F-5957-9D44DFB61D4C}"/>
              </a:ext>
            </a:extLst>
          </p:cNvPr>
          <p:cNvPicPr>
            <a:picLocks noChangeAspect="1"/>
          </p:cNvPicPr>
          <p:nvPr/>
        </p:nvPicPr>
        <p:blipFill rotWithShape="1">
          <a:blip r:embed="rId4"/>
          <a:srcRect t="47807"/>
          <a:stretch/>
        </p:blipFill>
        <p:spPr>
          <a:xfrm>
            <a:off x="8984726" y="341513"/>
            <a:ext cx="3069286" cy="6238358"/>
          </a:xfrm>
          <a:prstGeom prst="rect">
            <a:avLst/>
          </a:prstGeom>
        </p:spPr>
      </p:pic>
    </p:spTree>
    <p:extLst>
      <p:ext uri="{BB962C8B-B14F-4D97-AF65-F5344CB8AC3E}">
        <p14:creationId xmlns:p14="http://schemas.microsoft.com/office/powerpoint/2010/main" val="393847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39315B-8AAE-A946-ABBF-894F2E4B1338}"/>
              </a:ext>
            </a:extLst>
          </p:cNvPr>
          <p:cNvSpPr>
            <a:spLocks noGrp="1"/>
          </p:cNvSpPr>
          <p:nvPr>
            <p:ph type="title"/>
          </p:nvPr>
        </p:nvSpPr>
        <p:spPr>
          <a:xfrm>
            <a:off x="428910" y="762212"/>
            <a:ext cx="4941477" cy="610863"/>
          </a:xfrm>
        </p:spPr>
        <p:txBody>
          <a:bodyPr rtlCol="0" anchor="b">
            <a:normAutofit fontScale="90000"/>
          </a:bodyPr>
          <a:lstStyle/>
          <a:p>
            <a:pPr rtl="0"/>
            <a:r>
              <a:rPr lang="en-GB" dirty="0"/>
              <a:t>Results: </a:t>
            </a:r>
            <a:br>
              <a:rPr lang="en-GB" dirty="0"/>
            </a:br>
            <a:r>
              <a:rPr lang="en-GB" dirty="0"/>
              <a:t>“Cooperation”</a:t>
            </a:r>
          </a:p>
        </p:txBody>
      </p:sp>
      <p:sp>
        <p:nvSpPr>
          <p:cNvPr id="26" name="Text Placeholder 3">
            <a:extLst>
              <a:ext uri="{FF2B5EF4-FFF2-40B4-BE49-F238E27FC236}">
                <a16:creationId xmlns:a16="http://schemas.microsoft.com/office/drawing/2014/main" id="{AB4D4473-5ED3-67AE-BED7-13F3561D4049}"/>
              </a:ext>
            </a:extLst>
          </p:cNvPr>
          <p:cNvSpPr>
            <a:spLocks noGrp="1"/>
          </p:cNvSpPr>
          <p:nvPr>
            <p:ph type="body" sz="quarter" idx="11"/>
          </p:nvPr>
        </p:nvSpPr>
        <p:spPr>
          <a:xfrm>
            <a:off x="428313" y="2418081"/>
            <a:ext cx="5047789" cy="2255520"/>
          </a:xfrm>
        </p:spPr>
        <p:txBody>
          <a:bodyPr/>
          <a:lstStyle/>
          <a:p>
            <a:pPr marL="285750" indent="-285750">
              <a:buFont typeface="Arial" panose="020B0604020202020204" pitchFamily="34" charset="0"/>
              <a:buChar char="•"/>
            </a:pPr>
            <a:r>
              <a:rPr lang="en-GB" dirty="0"/>
              <a:t>The most dominant categories are, </a:t>
            </a:r>
            <a:r>
              <a:rPr lang="en-GB" b="1" dirty="0"/>
              <a:t>Support and Help </a:t>
            </a:r>
            <a:r>
              <a:rPr lang="en-GB" dirty="0"/>
              <a:t>(35.08%) and </a:t>
            </a:r>
            <a:r>
              <a:rPr lang="en-GB" b="1" dirty="0"/>
              <a:t>Social relationships </a:t>
            </a:r>
            <a:r>
              <a:rPr lang="en-GB" dirty="0"/>
              <a:t>(30.16) that covered more than half of the associations.</a:t>
            </a:r>
          </a:p>
          <a:p>
            <a:pPr marL="285750" indent="-285750">
              <a:buFont typeface="Arial" panose="020B0604020202020204" pitchFamily="34" charset="0"/>
              <a:buChar char="•"/>
            </a:pPr>
            <a:r>
              <a:rPr lang="en-GB" dirty="0"/>
              <a:t>Compared to competition, our participants evoked less associations when discussing cooperation. </a:t>
            </a:r>
          </a:p>
          <a:p>
            <a:pPr marL="285750" indent="-285750">
              <a:buFont typeface="Arial" panose="020B0604020202020204" pitchFamily="34" charset="0"/>
              <a:buChar char="•"/>
            </a:pPr>
            <a:r>
              <a:rPr lang="en-GB" dirty="0"/>
              <a:t>Both competition and cooperation were perceived as motivation towards success and goal attainment. </a:t>
            </a:r>
          </a:p>
          <a:p>
            <a:pPr marL="285750" indent="-285750">
              <a:buFont typeface="Arial" panose="020B0604020202020204" pitchFamily="34" charset="0"/>
              <a:buChar char="•"/>
            </a:pPr>
            <a:r>
              <a:rPr lang="en-GB" dirty="0"/>
              <a:t>Participants believe that competition and cooperation can be used conjointly to achieve success and reach their goals.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6" name="Slide Number Placeholder 5">
            <a:extLst>
              <a:ext uri="{FF2B5EF4-FFF2-40B4-BE49-F238E27FC236}">
                <a16:creationId xmlns:a16="http://schemas.microsoft.com/office/drawing/2014/main" id="{54AEFD4E-3C68-714D-803E-EF85A323B95F}"/>
              </a:ext>
            </a:extLst>
          </p:cNvPr>
          <p:cNvSpPr>
            <a:spLocks noGrp="1"/>
          </p:cNvSpPr>
          <p:nvPr>
            <p:ph type="sldNum" sz="quarter" idx="16"/>
          </p:nvPr>
        </p:nvSpPr>
        <p:spPr>
          <a:xfrm>
            <a:off x="971550" y="6332220"/>
            <a:ext cx="523240" cy="247651"/>
          </a:xfrm>
        </p:spPr>
        <p:txBody>
          <a:bodyPr rtlCol="0" anchor="t">
            <a:normAutofit/>
          </a:bodyPr>
          <a:lstStyle/>
          <a:p>
            <a:pPr rtl="0">
              <a:spcAft>
                <a:spcPts val="600"/>
              </a:spcAft>
            </a:pPr>
            <a:fld id="{294A09A9-5501-47C1-A89A-A340965A2BE2}" type="slidenum">
              <a:rPr lang="en-GB" smtClean="0"/>
              <a:pPr rtl="0">
                <a:spcAft>
                  <a:spcPts val="600"/>
                </a:spcAft>
              </a:pPr>
              <a:t>15</a:t>
            </a:fld>
            <a:endParaRPr lang="en-GB"/>
          </a:p>
        </p:txBody>
      </p:sp>
      <p:sp>
        <p:nvSpPr>
          <p:cNvPr id="18" name="TextBox 17">
            <a:extLst>
              <a:ext uri="{FF2B5EF4-FFF2-40B4-BE49-F238E27FC236}">
                <a16:creationId xmlns:a16="http://schemas.microsoft.com/office/drawing/2014/main" id="{E6095525-B002-9E31-8F95-797198AA8137}"/>
              </a:ext>
            </a:extLst>
          </p:cNvPr>
          <p:cNvSpPr txBox="1"/>
          <p:nvPr/>
        </p:nvSpPr>
        <p:spPr>
          <a:xfrm>
            <a:off x="5460171" y="5725964"/>
            <a:ext cx="3764281" cy="606256"/>
          </a:xfrm>
          <a:prstGeom prst="rect">
            <a:avLst/>
          </a:prstGeom>
          <a:noFill/>
        </p:spPr>
        <p:txBody>
          <a:bodyPr wrap="square">
            <a:spAutoFit/>
          </a:bodyPr>
          <a:lstStyle/>
          <a:p>
            <a:pPr algn="ctr">
              <a:lnSpc>
                <a:spcPct val="107000"/>
              </a:lnSpc>
              <a:spcAft>
                <a:spcPts val="800"/>
              </a:spcAft>
            </a:pP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Table</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4</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Participants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categories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of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associations</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hu-HU" sz="1600" b="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a:t>
            </a:r>
            <a:r>
              <a:rPr lang="hu-HU"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Cooperation</a:t>
            </a:r>
            <a:endParaRPr lang="en-GB"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70564A9-670F-53B8-EA4E-9FF07F08829C}"/>
              </a:ext>
            </a:extLst>
          </p:cNvPr>
          <p:cNvPicPr>
            <a:picLocks noChangeAspect="1"/>
          </p:cNvPicPr>
          <p:nvPr/>
        </p:nvPicPr>
        <p:blipFill rotWithShape="1">
          <a:blip r:embed="rId3"/>
          <a:srcRect b="44091"/>
          <a:stretch/>
        </p:blipFill>
        <p:spPr>
          <a:xfrm>
            <a:off x="5588000" y="264239"/>
            <a:ext cx="3524554" cy="5154941"/>
          </a:xfrm>
          <a:prstGeom prst="rect">
            <a:avLst/>
          </a:prstGeom>
        </p:spPr>
      </p:pic>
      <p:pic>
        <p:nvPicPr>
          <p:cNvPr id="8" name="Picture 7">
            <a:extLst>
              <a:ext uri="{FF2B5EF4-FFF2-40B4-BE49-F238E27FC236}">
                <a16:creationId xmlns:a16="http://schemas.microsoft.com/office/drawing/2014/main" id="{56C6C19E-FC84-AAE0-5450-B914C3217DA3}"/>
              </a:ext>
            </a:extLst>
          </p:cNvPr>
          <p:cNvPicPr>
            <a:picLocks noChangeAspect="1"/>
          </p:cNvPicPr>
          <p:nvPr/>
        </p:nvPicPr>
        <p:blipFill rotWithShape="1">
          <a:blip r:embed="rId4"/>
          <a:srcRect t="56088"/>
          <a:stretch/>
        </p:blipFill>
        <p:spPr>
          <a:xfrm>
            <a:off x="9224452" y="2050244"/>
            <a:ext cx="2835606" cy="4048760"/>
          </a:xfrm>
          <a:prstGeom prst="rect">
            <a:avLst/>
          </a:prstGeom>
        </p:spPr>
      </p:pic>
    </p:spTree>
    <p:extLst>
      <p:ext uri="{BB962C8B-B14F-4D97-AF65-F5344CB8AC3E}">
        <p14:creationId xmlns:p14="http://schemas.microsoft.com/office/powerpoint/2010/main" val="2212541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0885EB4-5106-A8BD-EBB2-5B8930E330DD}"/>
              </a:ext>
            </a:extLst>
          </p:cNvPr>
          <p:cNvSpPr txBox="1">
            <a:spLocks/>
          </p:cNvSpPr>
          <p:nvPr/>
        </p:nvSpPr>
        <p:spPr>
          <a:xfrm>
            <a:off x="20320" y="2437245"/>
            <a:ext cx="7465747" cy="16019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2800" dirty="0">
              <a:solidFill>
                <a:srgbClr val="00B050"/>
              </a:solidFill>
            </a:endParaRPr>
          </a:p>
        </p:txBody>
      </p:sp>
      <p:sp>
        <p:nvSpPr>
          <p:cNvPr id="8" name="Title 1">
            <a:extLst>
              <a:ext uri="{FF2B5EF4-FFF2-40B4-BE49-F238E27FC236}">
                <a16:creationId xmlns:a16="http://schemas.microsoft.com/office/drawing/2014/main" id="{293F49A4-EE56-099D-9D98-CF89C012677E}"/>
              </a:ext>
            </a:extLst>
          </p:cNvPr>
          <p:cNvSpPr txBox="1">
            <a:spLocks/>
          </p:cNvSpPr>
          <p:nvPr/>
        </p:nvSpPr>
        <p:spPr>
          <a:xfrm>
            <a:off x="450439" y="305150"/>
            <a:ext cx="7465747" cy="16019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solidFill>
                  <a:srgbClr val="00B050"/>
                </a:solidFill>
              </a:rPr>
              <a:t>In-Group Competition</a:t>
            </a:r>
          </a:p>
        </p:txBody>
      </p:sp>
      <p:sp>
        <p:nvSpPr>
          <p:cNvPr id="11" name="TextBox 10">
            <a:extLst>
              <a:ext uri="{FF2B5EF4-FFF2-40B4-BE49-F238E27FC236}">
                <a16:creationId xmlns:a16="http://schemas.microsoft.com/office/drawing/2014/main" id="{C292BBFD-ADF8-1F22-88FC-AA58A3228025}"/>
              </a:ext>
            </a:extLst>
          </p:cNvPr>
          <p:cNvSpPr txBox="1"/>
          <p:nvPr/>
        </p:nvSpPr>
        <p:spPr>
          <a:xfrm>
            <a:off x="756920" y="1951672"/>
            <a:ext cx="10678160" cy="147732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dirty="0"/>
              <a:t>“…after I came here to study, my uncle sent his son to study in Germany, he finished medical school there and now he is a successful doctor and he still lives there, growing up we were always compared to each other as we were closest in age, I was 3 years older than him, to be honest I was jealous of him as he managed to finish university and pursue his dream of becoming a doctor, I always felt that I disappointed my father when I quit school, even though it was not my dream to become a doctor…” </a:t>
            </a:r>
            <a:r>
              <a:rPr lang="en-GB" b="1" dirty="0"/>
              <a:t>(Male, 53 years old)</a:t>
            </a:r>
          </a:p>
        </p:txBody>
      </p:sp>
      <p:sp>
        <p:nvSpPr>
          <p:cNvPr id="2" name="Title 1">
            <a:extLst>
              <a:ext uri="{FF2B5EF4-FFF2-40B4-BE49-F238E27FC236}">
                <a16:creationId xmlns:a16="http://schemas.microsoft.com/office/drawing/2014/main" id="{F392B984-148D-A2C5-2771-3FAB30B609FB}"/>
              </a:ext>
            </a:extLst>
          </p:cNvPr>
          <p:cNvSpPr txBox="1">
            <a:spLocks/>
          </p:cNvSpPr>
          <p:nvPr/>
        </p:nvSpPr>
        <p:spPr>
          <a:xfrm>
            <a:off x="6350000" y="3158104"/>
            <a:ext cx="7465747" cy="16019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solidFill>
                  <a:srgbClr val="00B050"/>
                </a:solidFill>
              </a:rPr>
              <a:t>Out-Group Competition</a:t>
            </a:r>
          </a:p>
        </p:txBody>
      </p:sp>
      <p:sp>
        <p:nvSpPr>
          <p:cNvPr id="3" name="TextBox 2">
            <a:extLst>
              <a:ext uri="{FF2B5EF4-FFF2-40B4-BE49-F238E27FC236}">
                <a16:creationId xmlns:a16="http://schemas.microsoft.com/office/drawing/2014/main" id="{A73B8903-ECFB-4CB3-89C0-822EB23E28A8}"/>
              </a:ext>
            </a:extLst>
          </p:cNvPr>
          <p:cNvSpPr txBox="1"/>
          <p:nvPr/>
        </p:nvSpPr>
        <p:spPr>
          <a:xfrm>
            <a:off x="450439" y="4244526"/>
            <a:ext cx="11663680" cy="230832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dirty="0"/>
              <a:t>“I would say that the Hungarian I compete with since I came here was my brother in law, or my wife’s sister’s  husband, I always felt that I was </a:t>
            </a:r>
            <a:r>
              <a:rPr lang="en-GB" b="1" dirty="0"/>
              <a:t>compared</a:t>
            </a:r>
            <a:r>
              <a:rPr lang="en-GB" dirty="0"/>
              <a:t> to him in every aspect, my in laws of course preferred him more, not only because he was Hungarians and thus easier to accept, but also because he had a stable job as an accountant so I always felt that I was being pitted against him and I always proved to be a failure when compared to him. As you know Arab men, we are the providers of the house we need to be able to take care of our families financially, so me staying home when I first came here made me feel emasculated and created a lot of tension with my in laws as well as her family which led to our separation. I believe even until today I am being compared to him and the same goes for my wife, as her sister married a much successful and acceptable man so she just felt bad and pushed me away because of that”. </a:t>
            </a:r>
            <a:r>
              <a:rPr lang="en-GB" b="1" dirty="0"/>
              <a:t>(Male,37 years old)</a:t>
            </a:r>
          </a:p>
        </p:txBody>
      </p:sp>
    </p:spTree>
    <p:extLst>
      <p:ext uri="{BB962C8B-B14F-4D97-AF65-F5344CB8AC3E}">
        <p14:creationId xmlns:p14="http://schemas.microsoft.com/office/powerpoint/2010/main" val="2865952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0885EB4-5106-A8BD-EBB2-5B8930E330DD}"/>
              </a:ext>
            </a:extLst>
          </p:cNvPr>
          <p:cNvSpPr txBox="1">
            <a:spLocks/>
          </p:cNvSpPr>
          <p:nvPr/>
        </p:nvSpPr>
        <p:spPr>
          <a:xfrm>
            <a:off x="6536346" y="2877494"/>
            <a:ext cx="7465747" cy="16019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solidFill>
                  <a:srgbClr val="00B050"/>
                </a:solidFill>
              </a:rPr>
              <a:t>Out-Group Cooperation</a:t>
            </a:r>
          </a:p>
        </p:txBody>
      </p:sp>
      <p:sp>
        <p:nvSpPr>
          <p:cNvPr id="8" name="Title 1">
            <a:extLst>
              <a:ext uri="{FF2B5EF4-FFF2-40B4-BE49-F238E27FC236}">
                <a16:creationId xmlns:a16="http://schemas.microsoft.com/office/drawing/2014/main" id="{293F49A4-EE56-099D-9D98-CF89C012677E}"/>
              </a:ext>
            </a:extLst>
          </p:cNvPr>
          <p:cNvSpPr txBox="1">
            <a:spLocks/>
          </p:cNvSpPr>
          <p:nvPr/>
        </p:nvSpPr>
        <p:spPr>
          <a:xfrm>
            <a:off x="247239" y="237980"/>
            <a:ext cx="7465747" cy="16019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solidFill>
                  <a:srgbClr val="00B050"/>
                </a:solidFill>
              </a:rPr>
              <a:t>In-Group Cooperation</a:t>
            </a:r>
          </a:p>
        </p:txBody>
      </p:sp>
      <p:sp>
        <p:nvSpPr>
          <p:cNvPr id="4" name="TextBox 3">
            <a:extLst>
              <a:ext uri="{FF2B5EF4-FFF2-40B4-BE49-F238E27FC236}">
                <a16:creationId xmlns:a16="http://schemas.microsoft.com/office/drawing/2014/main" id="{F5DA1BF4-617E-8B1F-850C-2925A6000B47}"/>
              </a:ext>
            </a:extLst>
          </p:cNvPr>
          <p:cNvSpPr txBox="1"/>
          <p:nvPr/>
        </p:nvSpPr>
        <p:spPr>
          <a:xfrm>
            <a:off x="1219200" y="4069477"/>
            <a:ext cx="9050020"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dirty="0"/>
              <a:t>“With my first wife’s family, I was still a young man looking to plant his roots and establish a successful future, sol I did receive a lot of support from my wife who was my point of reference in the country, and her father who helped me with finding my first job in the country, I did not speak the language really well at the time, so finding a job was really not that easy, however my father in law spoke with a friend of his who had small trading company who was open to hire me with a good and fair salary. “ (Male, 53 years old)</a:t>
            </a:r>
          </a:p>
        </p:txBody>
      </p:sp>
      <p:sp>
        <p:nvSpPr>
          <p:cNvPr id="6" name="TextBox 5">
            <a:extLst>
              <a:ext uri="{FF2B5EF4-FFF2-40B4-BE49-F238E27FC236}">
                <a16:creationId xmlns:a16="http://schemas.microsoft.com/office/drawing/2014/main" id="{D9277253-7462-3243-1E3F-671593277258}"/>
              </a:ext>
            </a:extLst>
          </p:cNvPr>
          <p:cNvSpPr txBox="1"/>
          <p:nvPr/>
        </p:nvSpPr>
        <p:spPr>
          <a:xfrm>
            <a:off x="1219200" y="1481571"/>
            <a:ext cx="9050020"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dirty="0"/>
              <a:t>“When I first moved her to study, my father supported me financially, paying for my university fees, my rent and everything else… I would have never moved here to Hungary if it was not for my family and my father paying for everything, even the idea of studying in Hungary was my father’s, and of course if it was not for my family’s moral support and encouragement to have a degree and pursue my dreams, I would have never been able to reach my goals and be where I am today.” (Male, 53 years old)</a:t>
            </a:r>
          </a:p>
        </p:txBody>
      </p:sp>
    </p:spTree>
    <p:extLst>
      <p:ext uri="{BB962C8B-B14F-4D97-AF65-F5344CB8AC3E}">
        <p14:creationId xmlns:p14="http://schemas.microsoft.com/office/powerpoint/2010/main" val="3471412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a:t>Summary</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p:txBody>
          <a:bodyPr rtlCol="0"/>
          <a:lstStyle/>
          <a:p>
            <a:pPr rtl="0"/>
            <a:r>
              <a:rPr lang="en-GB" dirty="0"/>
              <a:t>Hungary Vs Country of origin</a:t>
            </a:r>
          </a:p>
        </p:txBody>
      </p:sp>
      <p:sp>
        <p:nvSpPr>
          <p:cNvPr id="44" name="Text Placeholder 43">
            <a:extLst>
              <a:ext uri="{FF2B5EF4-FFF2-40B4-BE49-F238E27FC236}">
                <a16:creationId xmlns:a16="http://schemas.microsoft.com/office/drawing/2014/main" id="{906E4DF9-127F-4650-8BAA-2521A37885B0}"/>
              </a:ext>
            </a:extLst>
          </p:cNvPr>
          <p:cNvSpPr>
            <a:spLocks noGrp="1"/>
          </p:cNvSpPr>
          <p:nvPr>
            <p:ph type="body" sz="quarter" idx="10"/>
          </p:nvPr>
        </p:nvSpPr>
        <p:spPr>
          <a:xfrm>
            <a:off x="952500" y="2656903"/>
            <a:ext cx="4838700" cy="4077272"/>
          </a:xfrm>
        </p:spPr>
        <p:txBody>
          <a:bodyPr rtlCol="0"/>
          <a:lstStyle/>
          <a:p>
            <a:pPr marL="285750" indent="-285750" rtl="0">
              <a:buFont typeface="Arial" panose="020B0604020202020204" pitchFamily="34" charset="0"/>
              <a:buChar char="•"/>
            </a:pPr>
            <a:r>
              <a:rPr lang="en-GB" dirty="0"/>
              <a:t>The participants associated both Hungary and their country of origin </a:t>
            </a:r>
            <a:r>
              <a:rPr lang="en-GB" dirty="0" err="1"/>
              <a:t>i</a:t>
            </a:r>
            <a:r>
              <a:rPr lang="hu-HU" dirty="0"/>
              <a:t>n</a:t>
            </a:r>
            <a:r>
              <a:rPr lang="en-GB" dirty="0"/>
              <a:t> similar lights, in both cases the pull factors outweighed the push factors. However, the push factors for Hungary 28.31% are greater than those for all the participants home country (7.25%).</a:t>
            </a:r>
          </a:p>
          <a:p>
            <a:pPr marL="285750" indent="-285750" rtl="0">
              <a:buFont typeface="Arial" panose="020B0604020202020204" pitchFamily="34" charset="0"/>
              <a:buChar char="•"/>
            </a:pPr>
            <a:r>
              <a:rPr lang="en-GB" dirty="0"/>
              <a:t>Our participants, with longer residence period in Hungary, refers to both Hungary and their home country as “Home” and expressed their love and attachment to bot h countries suggesting that they managed to integrate into the Hungarian society and while maintaining their culture of origin. </a:t>
            </a:r>
            <a:endParaRPr lang="hu-HU" dirty="0"/>
          </a:p>
        </p:txBody>
      </p:sp>
      <p:sp>
        <p:nvSpPr>
          <p:cNvPr id="48" name="Text Placeholder 47">
            <a:extLst>
              <a:ext uri="{FF2B5EF4-FFF2-40B4-BE49-F238E27FC236}">
                <a16:creationId xmlns:a16="http://schemas.microsoft.com/office/drawing/2014/main" id="{CEBFC0C0-C506-47F0-AE21-8A46DB86644A}"/>
              </a:ext>
            </a:extLst>
          </p:cNvPr>
          <p:cNvSpPr>
            <a:spLocks noGrp="1"/>
          </p:cNvSpPr>
          <p:nvPr>
            <p:ph type="body" sz="quarter" idx="15"/>
          </p:nvPr>
        </p:nvSpPr>
        <p:spPr>
          <a:xfrm>
            <a:off x="6399646" y="3429000"/>
            <a:ext cx="5253873" cy="908340"/>
          </a:xfrm>
        </p:spPr>
        <p:txBody>
          <a:bodyPr rtlCol="0"/>
          <a:lstStyle/>
          <a:p>
            <a:pPr marL="285750" indent="-285750" rtl="0">
              <a:buFont typeface="Arial" panose="020B0604020202020204" pitchFamily="34" charset="0"/>
              <a:buChar char="•"/>
            </a:pPr>
            <a:r>
              <a:rPr lang="en-GB" dirty="0"/>
              <a:t>This hard work and strive for success through competition as well as cooperation is translated in the participants integration efforts along their personal life, career aspirations, and everyday life  activities in Hungary. </a:t>
            </a:r>
            <a:endParaRPr lang="hu-HU" dirty="0"/>
          </a:p>
        </p:txBody>
      </p:sp>
      <p:sp>
        <p:nvSpPr>
          <p:cNvPr id="51" name="Text Placeholder 50">
            <a:extLst>
              <a:ext uri="{FF2B5EF4-FFF2-40B4-BE49-F238E27FC236}">
                <a16:creationId xmlns:a16="http://schemas.microsoft.com/office/drawing/2014/main" id="{D582AC9C-B267-4C04-9E50-051DE433538C}"/>
              </a:ext>
            </a:extLst>
          </p:cNvPr>
          <p:cNvSpPr>
            <a:spLocks noGrp="1"/>
          </p:cNvSpPr>
          <p:nvPr>
            <p:ph type="body" sz="quarter" idx="18"/>
          </p:nvPr>
        </p:nvSpPr>
        <p:spPr/>
        <p:txBody>
          <a:bodyPr rtlCol="0"/>
          <a:lstStyle/>
          <a:p>
            <a:pPr rtl="0"/>
            <a:r>
              <a:rPr lang="en-GB" dirty="0"/>
              <a:t>Competition </a:t>
            </a:r>
          </a:p>
        </p:txBody>
      </p:sp>
      <p:sp>
        <p:nvSpPr>
          <p:cNvPr id="50" name="Text Placeholder 49">
            <a:extLst>
              <a:ext uri="{FF2B5EF4-FFF2-40B4-BE49-F238E27FC236}">
                <a16:creationId xmlns:a16="http://schemas.microsoft.com/office/drawing/2014/main" id="{C60A09F8-DA84-487F-81AC-337BE4A9F35B}"/>
              </a:ext>
            </a:extLst>
          </p:cNvPr>
          <p:cNvSpPr>
            <a:spLocks noGrp="1"/>
          </p:cNvSpPr>
          <p:nvPr>
            <p:ph type="body" sz="quarter" idx="17"/>
          </p:nvPr>
        </p:nvSpPr>
        <p:spPr/>
        <p:txBody>
          <a:bodyPr rtlCol="0"/>
          <a:lstStyle/>
          <a:p>
            <a:pPr marL="285750" indent="-285750" rtl="0">
              <a:buFont typeface="Arial" panose="020B0604020202020204" pitchFamily="34" charset="0"/>
              <a:buChar char="•"/>
            </a:pPr>
            <a:r>
              <a:rPr lang="en-GB" dirty="0"/>
              <a:t>The overall perception of </a:t>
            </a:r>
            <a:r>
              <a:rPr lang="en-GB" b="1" dirty="0"/>
              <a:t>Competition</a:t>
            </a:r>
            <a:r>
              <a:rPr lang="en-GB" dirty="0"/>
              <a:t> by all of our participants </a:t>
            </a:r>
            <a:r>
              <a:rPr lang="hu-HU" dirty="0"/>
              <a:t>is</a:t>
            </a:r>
            <a:r>
              <a:rPr lang="en-GB" dirty="0"/>
              <a:t> positive</a:t>
            </a:r>
            <a:r>
              <a:rPr lang="en-GB" dirty="0">
                <a:solidFill>
                  <a:srgbClr val="FF0000"/>
                </a:solidFill>
              </a:rPr>
              <a:t>. </a:t>
            </a:r>
            <a:r>
              <a:rPr lang="hu-HU" dirty="0">
                <a:solidFill>
                  <a:srgbClr val="FF0000"/>
                </a:solidFill>
              </a:rPr>
              <a:t> </a:t>
            </a:r>
            <a:endParaRPr lang="en-GB" dirty="0">
              <a:solidFill>
                <a:srgbClr val="FF0000"/>
              </a:solidFill>
            </a:endParaRP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18</a:t>
            </a:fld>
            <a:endParaRPr lang="en-GB"/>
          </a:p>
        </p:txBody>
      </p:sp>
      <p:sp>
        <p:nvSpPr>
          <p:cNvPr id="3" name="Text Placeholder 50">
            <a:extLst>
              <a:ext uri="{FF2B5EF4-FFF2-40B4-BE49-F238E27FC236}">
                <a16:creationId xmlns:a16="http://schemas.microsoft.com/office/drawing/2014/main" id="{C76C45F2-3A56-4D0D-4795-766BD4D1AD70}"/>
              </a:ext>
            </a:extLst>
          </p:cNvPr>
          <p:cNvSpPr txBox="1">
            <a:spLocks/>
          </p:cNvSpPr>
          <p:nvPr/>
        </p:nvSpPr>
        <p:spPr>
          <a:xfrm>
            <a:off x="6399647" y="4836160"/>
            <a:ext cx="4838700"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sz="1800" b="0" i="0" kern="1200" spc="0" baseline="0">
                <a:solidFill>
                  <a:schemeClr val="tx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Cooperation</a:t>
            </a:r>
          </a:p>
          <a:p>
            <a:endParaRPr lang="en-GB" dirty="0"/>
          </a:p>
        </p:txBody>
      </p:sp>
      <p:sp>
        <p:nvSpPr>
          <p:cNvPr id="4" name="Text Placeholder 49">
            <a:extLst>
              <a:ext uri="{FF2B5EF4-FFF2-40B4-BE49-F238E27FC236}">
                <a16:creationId xmlns:a16="http://schemas.microsoft.com/office/drawing/2014/main" id="{20E66A65-B1F7-8C65-6FD0-90DEE5B79238}"/>
              </a:ext>
            </a:extLst>
          </p:cNvPr>
          <p:cNvSpPr txBox="1">
            <a:spLocks/>
          </p:cNvSpPr>
          <p:nvPr/>
        </p:nvSpPr>
        <p:spPr>
          <a:xfrm>
            <a:off x="6399646" y="5152075"/>
            <a:ext cx="5081153" cy="57431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GB" dirty="0"/>
              <a:t>The participants perceive cooperation as a selfless act of support that, as is the case of competition, leads to success and a win-win between individuals. </a:t>
            </a:r>
          </a:p>
          <a:p>
            <a:pPr marL="285750" indent="-285750">
              <a:buFont typeface="Arial" panose="020B0604020202020204" pitchFamily="34" charset="0"/>
              <a:buChar char="•"/>
            </a:pPr>
            <a:r>
              <a:rPr lang="en-GB" dirty="0"/>
              <a:t>However, when compared to their home country, they believe cooperation in Hungary is not as common or as often. </a:t>
            </a:r>
            <a:endParaRPr lang="en-GB" dirty="0">
              <a:solidFill>
                <a:srgbClr val="FF0000"/>
              </a:solidFill>
            </a:endParaRPr>
          </a:p>
        </p:txBody>
      </p:sp>
    </p:spTree>
    <p:extLst>
      <p:ext uri="{BB962C8B-B14F-4D97-AF65-F5344CB8AC3E}">
        <p14:creationId xmlns:p14="http://schemas.microsoft.com/office/powerpoint/2010/main" val="643842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3F689-2E51-BF4F-AE47-7CEB7CC4C52A}"/>
              </a:ext>
            </a:extLst>
          </p:cNvPr>
          <p:cNvSpPr>
            <a:spLocks noGrp="1"/>
          </p:cNvSpPr>
          <p:nvPr>
            <p:ph type="title"/>
          </p:nvPr>
        </p:nvSpPr>
        <p:spPr>
          <a:xfrm>
            <a:off x="842103" y="804879"/>
            <a:ext cx="4941477" cy="610863"/>
          </a:xfrm>
        </p:spPr>
        <p:txBody>
          <a:bodyPr rtlCol="0"/>
          <a:lstStyle/>
          <a:p>
            <a:pPr rtl="0"/>
            <a:r>
              <a:rPr lang="en-GB" dirty="0"/>
              <a:t>References</a:t>
            </a:r>
          </a:p>
        </p:txBody>
      </p:sp>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1120774" y="2122824"/>
            <a:ext cx="10898505" cy="2795232"/>
          </a:xfrm>
        </p:spPr>
        <p:txBody>
          <a:bodyPr rtlCol="0"/>
          <a:lstStyle/>
          <a:p>
            <a:pPr marL="285750" indent="-285750" rtl="0">
              <a:buFont typeface="Wingdings" panose="05000000000000000000" pitchFamily="2" charset="2"/>
              <a:buChar char="§"/>
            </a:pPr>
            <a:r>
              <a:rPr lang="en-GB" sz="1800" dirty="0" err="1"/>
              <a:t>Büki</a:t>
            </a:r>
            <a:r>
              <a:rPr lang="en-GB" sz="1800" dirty="0"/>
              <a:t>, L. N. (2013). The role of competition in the integration of immigrants to the host society</a:t>
            </a:r>
          </a:p>
          <a:p>
            <a:pPr marL="285750" indent="-285750">
              <a:buFont typeface="Wingdings" panose="05000000000000000000" pitchFamily="2" charset="2"/>
              <a:buChar char="§"/>
            </a:pP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Csepeli</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G., &amp; </a:t>
            </a:r>
            <a:r>
              <a:rPr lang="en-GB" sz="1800" dirty="0" err="1">
                <a:effectLst/>
                <a:latin typeface="Calibri" panose="020F0502020204030204" pitchFamily="34" charset="0"/>
                <a:ea typeface="Times New Roman" panose="02020603050405020304" pitchFamily="18" charset="0"/>
                <a:cs typeface="Times New Roman" panose="02020603050405020304" pitchFamily="18" charset="0"/>
              </a:rPr>
              <a:t>Örkény</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 (2021). </a:t>
            </a:r>
            <a:r>
              <a:rPr lang="en-GB" sz="1800" i="1" dirty="0">
                <a:effectLst/>
                <a:latin typeface="Calibri" panose="020F0502020204030204" pitchFamily="34" charset="0"/>
                <a:ea typeface="Times New Roman" panose="02020603050405020304" pitchFamily="18" charset="0"/>
                <a:cs typeface="Times New Roman" panose="02020603050405020304" pitchFamily="18" charset="0"/>
              </a:rPr>
              <a:t>Nation and Migration: How Citizens in Europe Are Coping with Xenophobia</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Central European University Press. </a:t>
            </a:r>
            <a:r>
              <a:rPr lang="en-GB" sz="1800" dirty="0">
                <a:effectLst/>
                <a:latin typeface="Calibri" panose="020F0502020204030204" pitchFamily="34" charset="0"/>
                <a:ea typeface="Times New Roman" panose="02020603050405020304" pitchFamily="18" charset="0"/>
                <a:cs typeface="Times New Roman" panose="02020603050405020304" pitchFamily="18" charset="0"/>
                <a:hlinkClick r:id="rId3"/>
              </a:rPr>
              <a:t>https://doi.org/10.7829/9789633863664</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GB" sz="1800" dirty="0" err="1"/>
              <a:t>Szalay</a:t>
            </a:r>
            <a:r>
              <a:rPr lang="en-GB" sz="1800" dirty="0"/>
              <a:t>, L. B., Carroll, J. F. X., &amp; </a:t>
            </a:r>
            <a:r>
              <a:rPr lang="en-GB" sz="1800" dirty="0" err="1"/>
              <a:t>Tims</a:t>
            </a:r>
            <a:r>
              <a:rPr lang="en-GB" sz="1800" dirty="0"/>
              <a:t>, F. (1993). Rediscovering free associations for use in psychotherapy. Psychotherapy: Theory, Research, Practice, Training, 30(2), 344–356.</a:t>
            </a:r>
          </a:p>
          <a:p>
            <a:pPr marL="285750" indent="-285750" rtl="0">
              <a:buFont typeface="Wingdings" panose="05000000000000000000" pitchFamily="2" charset="2"/>
              <a:buChar char="§"/>
            </a:pPr>
            <a:r>
              <a:rPr lang="en-GB" sz="1800" dirty="0" err="1"/>
              <a:t>Vidra</a:t>
            </a:r>
            <a:r>
              <a:rPr lang="en-GB" sz="1800" dirty="0"/>
              <a:t>, Z. (2018). Dominant Counter-Narratives to Islamophobia – Hungary (No. 12).</a:t>
            </a:r>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19</a:t>
            </a:fld>
            <a:endParaRPr lang="en-GB"/>
          </a:p>
        </p:txBody>
      </p:sp>
    </p:spTree>
    <p:extLst>
      <p:ext uri="{BB962C8B-B14F-4D97-AF65-F5344CB8AC3E}">
        <p14:creationId xmlns:p14="http://schemas.microsoft.com/office/powerpoint/2010/main" val="1602551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3F689-2E51-BF4F-AE47-7CEB7CC4C52A}"/>
              </a:ext>
            </a:extLst>
          </p:cNvPr>
          <p:cNvSpPr>
            <a:spLocks noGrp="1"/>
          </p:cNvSpPr>
          <p:nvPr>
            <p:ph type="title"/>
          </p:nvPr>
        </p:nvSpPr>
        <p:spPr>
          <a:xfrm>
            <a:off x="842103" y="804879"/>
            <a:ext cx="4941477" cy="610863"/>
          </a:xfrm>
        </p:spPr>
        <p:txBody>
          <a:bodyPr rtlCol="0"/>
          <a:lstStyle/>
          <a:p>
            <a:pPr rtl="0"/>
            <a:r>
              <a:rPr lang="en-GB" dirty="0"/>
              <a:t>Introduction</a:t>
            </a:r>
          </a:p>
        </p:txBody>
      </p:sp>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2641599" y="2443653"/>
            <a:ext cx="9406965" cy="2860656"/>
          </a:xfrm>
        </p:spPr>
        <p:txBody>
          <a:bodyPr rtlCol="0"/>
          <a:lstStyle/>
          <a:p>
            <a:pPr marL="285750" indent="-285750" algn="just" rtl="0">
              <a:buFont typeface="Wingdings" panose="05000000000000000000" pitchFamily="2" charset="2"/>
              <a:buChar char="§"/>
            </a:pPr>
            <a:r>
              <a:rPr lang="en-GB" sz="1800" dirty="0"/>
              <a:t>There were approximately 12 000 immigrants of Arab ethnicity living in Hungary according to the latest </a:t>
            </a:r>
            <a:r>
              <a:rPr lang="en-GB" sz="1800" dirty="0" err="1"/>
              <a:t>Microcensus</a:t>
            </a:r>
            <a:r>
              <a:rPr lang="en-GB" sz="1800" dirty="0"/>
              <a:t> (2016). The number has been growing since significantly. </a:t>
            </a:r>
          </a:p>
          <a:p>
            <a:pPr marL="285750" indent="-285750" algn="just">
              <a:buFont typeface="Wingdings" panose="05000000000000000000" pitchFamily="2" charset="2"/>
              <a:buChar char="§"/>
            </a:pPr>
            <a:r>
              <a:rPr lang="en-GB" sz="1800" dirty="0"/>
              <a:t>The migrant crisis (2015-2016) changed peoples’ attitudes all over Europe, yet the Hungarian case is considered special as the government actively intensified its anti-immigration campaign initiated early in January 2015, prior to the outbreak of the migration crisis, as Hungarian prime minister Viktor Orbán stated that: “We [Hungarians] do not want to see minorities of significant size with different cultural characteristics and backgrounds among us. We want to keep Hungary as Hungary” (</a:t>
            </a:r>
            <a:r>
              <a:rPr lang="en-GB" sz="1800" dirty="0" err="1"/>
              <a:t>Barna</a:t>
            </a:r>
            <a:r>
              <a:rPr lang="en-GB" sz="1800" dirty="0"/>
              <a:t> &amp; </a:t>
            </a:r>
            <a:r>
              <a:rPr lang="en-GB" sz="1800" dirty="0" err="1"/>
              <a:t>Koltai</a:t>
            </a:r>
            <a:r>
              <a:rPr lang="en-GB" sz="1800" dirty="0"/>
              <a:t>, 2019).</a:t>
            </a:r>
          </a:p>
          <a:p>
            <a:pPr marL="285750" indent="-285750" algn="just">
              <a:buFont typeface="Wingdings" panose="05000000000000000000" pitchFamily="2" charset="2"/>
              <a:buChar char="§"/>
            </a:pPr>
            <a:endParaRPr lang="en-GB" sz="1800" dirty="0"/>
          </a:p>
          <a:p>
            <a:pPr marL="285750" indent="-285750" algn="just" rtl="0">
              <a:buFont typeface="Wingdings" panose="05000000000000000000" pitchFamily="2" charset="2"/>
              <a:buChar char="§"/>
            </a:pPr>
            <a:endParaRPr lang="en-GB" sz="1800" dirty="0"/>
          </a:p>
          <a:p>
            <a:pPr marL="285750" indent="-285750" algn="just" rtl="0">
              <a:buFont typeface="Wingdings" panose="05000000000000000000" pitchFamily="2" charset="2"/>
              <a:buChar char="§"/>
            </a:pPr>
            <a:endParaRPr lang="en-GB" sz="1800" dirty="0"/>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2</a:t>
            </a:fld>
            <a:endParaRPr lang="en-GB"/>
          </a:p>
        </p:txBody>
      </p:sp>
    </p:spTree>
    <p:extLst>
      <p:ext uri="{BB962C8B-B14F-4D97-AF65-F5344CB8AC3E}">
        <p14:creationId xmlns:p14="http://schemas.microsoft.com/office/powerpoint/2010/main" val="1607812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p:txBody>
          <a:bodyPr rtlCol="0"/>
          <a:lstStyle/>
          <a:p>
            <a:pPr rtl="0"/>
            <a:r>
              <a:rPr lang="en-GB"/>
              <a:t>Thank you</a:t>
            </a:r>
          </a:p>
        </p:txBody>
      </p:sp>
      <p:sp>
        <p:nvSpPr>
          <p:cNvPr id="11" name="Subtitle 10">
            <a:extLst>
              <a:ext uri="{FF2B5EF4-FFF2-40B4-BE49-F238E27FC236}">
                <a16:creationId xmlns:a16="http://schemas.microsoft.com/office/drawing/2014/main" id="{F0F25866-5DB1-334A-8037-692579FBDE39}"/>
              </a:ext>
            </a:extLst>
          </p:cNvPr>
          <p:cNvSpPr>
            <a:spLocks noGrp="1"/>
          </p:cNvSpPr>
          <p:nvPr>
            <p:ph type="subTitle" idx="1"/>
          </p:nvPr>
        </p:nvSpPr>
        <p:spPr>
          <a:xfrm>
            <a:off x="7288623" y="3424355"/>
            <a:ext cx="4903377" cy="1057791"/>
          </a:xfrm>
        </p:spPr>
        <p:txBody>
          <a:bodyPr rtlCol="0">
            <a:normAutofit/>
          </a:bodyPr>
          <a:lstStyle/>
          <a:p>
            <a:pPr rtl="0"/>
            <a:r>
              <a:rPr lang="en-GB" sz="2400" b="1" dirty="0"/>
              <a:t>Q&amp;A</a:t>
            </a:r>
          </a:p>
        </p:txBody>
      </p:sp>
      <p:sp>
        <p:nvSpPr>
          <p:cNvPr id="9" name="Text Placeholder 8">
            <a:extLst>
              <a:ext uri="{FF2B5EF4-FFF2-40B4-BE49-F238E27FC236}">
                <a16:creationId xmlns:a16="http://schemas.microsoft.com/office/drawing/2014/main" id="{76767661-63CB-A645-82F2-3B860E338B67}"/>
              </a:ext>
            </a:extLst>
          </p:cNvPr>
          <p:cNvSpPr>
            <a:spLocks noGrp="1"/>
          </p:cNvSpPr>
          <p:nvPr>
            <p:ph type="body" sz="quarter" idx="11"/>
          </p:nvPr>
        </p:nvSpPr>
        <p:spPr/>
        <p:txBody>
          <a:bodyPr rtlCol="0"/>
          <a:lstStyle/>
          <a:p>
            <a:pPr rtl="0"/>
            <a:r>
              <a:rPr lang="en-GB" b="1" dirty="0"/>
              <a:t>Mail:  </a:t>
            </a:r>
            <a:r>
              <a:rPr lang="en-GB" dirty="0"/>
              <a:t>  </a:t>
            </a:r>
          </a:p>
          <a:p>
            <a:pPr rtl="0"/>
            <a:r>
              <a:rPr lang="en-GB" dirty="0"/>
              <a:t>mariem@student.elte.hu</a:t>
            </a:r>
          </a:p>
        </p:txBody>
      </p:sp>
      <p:pic>
        <p:nvPicPr>
          <p:cNvPr id="8" name="Picture 7">
            <a:extLst>
              <a:ext uri="{FF2B5EF4-FFF2-40B4-BE49-F238E27FC236}">
                <a16:creationId xmlns:a16="http://schemas.microsoft.com/office/drawing/2014/main" id="{F65FD2C7-B140-CFEC-EF83-A44969BE5C89}"/>
              </a:ext>
            </a:extLst>
          </p:cNvPr>
          <p:cNvPicPr>
            <a:picLocks noChangeAspect="1"/>
          </p:cNvPicPr>
          <p:nvPr/>
        </p:nvPicPr>
        <p:blipFill>
          <a:blip r:embed="rId3"/>
          <a:stretch>
            <a:fillRect/>
          </a:stretch>
        </p:blipFill>
        <p:spPr>
          <a:xfrm>
            <a:off x="1064260" y="1867340"/>
            <a:ext cx="3081020" cy="3114031"/>
          </a:xfrm>
          <a:prstGeom prst="rect">
            <a:avLst/>
          </a:prstGeom>
        </p:spPr>
      </p:pic>
    </p:spTree>
    <p:extLst>
      <p:ext uri="{BB962C8B-B14F-4D97-AF65-F5344CB8AC3E}">
        <p14:creationId xmlns:p14="http://schemas.microsoft.com/office/powerpoint/2010/main" val="233667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2885440" y="2181552"/>
            <a:ext cx="8734424" cy="2860656"/>
          </a:xfrm>
        </p:spPr>
        <p:txBody>
          <a:bodyPr rtlCol="0"/>
          <a:lstStyle/>
          <a:p>
            <a:pPr marL="285750" indent="-285750" algn="just" rtl="0">
              <a:buFont typeface="Wingdings" panose="05000000000000000000" pitchFamily="2" charset="2"/>
              <a:buChar char="§"/>
            </a:pPr>
            <a:r>
              <a:rPr lang="en-GB" sz="1800" dirty="0"/>
              <a:t>Hungary serves as a transit country for various forms of migration, whether regular or irregular. Its geographical position, membership in the European Union (EU), and its relative prosperity make it an attractive destination for individuals from nearby nations, including those of Hungarian ethnicity. Being a member of the EU, certain borders of Hungary also constitute the external borders of the European Union.</a:t>
            </a:r>
          </a:p>
          <a:p>
            <a:pPr marL="285750" indent="-285750" algn="just" rtl="0">
              <a:buFont typeface="Wingdings" panose="05000000000000000000" pitchFamily="2" charset="2"/>
              <a:buChar char="§"/>
            </a:pPr>
            <a:r>
              <a:rPr lang="en-GB" sz="1800" dirty="0"/>
              <a:t>Prior to the construction of the border fences along the Hungary-Serbia and Hungary-Croatia borders (2015), Hungary was one of the main entry points into the EU for migrants seeking to gain access to other Member States. </a:t>
            </a:r>
          </a:p>
          <a:p>
            <a:pPr marL="285750" indent="-285750" algn="just" rtl="0">
              <a:buFont typeface="Wingdings" panose="05000000000000000000" pitchFamily="2" charset="2"/>
              <a:buChar char="§"/>
            </a:pPr>
            <a:r>
              <a:rPr lang="en-GB" sz="1800" dirty="0"/>
              <a:t>The Hungarian Government, in addition to the construction of border fences, has also enacted a series of legal amendments intended to reduce irregular migration through Hungary. Since their initial enactment in 2015, these measures have reduced asylum applications to Hungary, and decreased the number of irregular border crossings following their peak of 441,515 in 2015. Hungarian authorities apprehended around 122,000 illegal entrants in 2021.</a:t>
            </a:r>
          </a:p>
          <a:p>
            <a:pPr marL="285750" indent="-285750" algn="just">
              <a:buFont typeface="Wingdings" panose="05000000000000000000" pitchFamily="2" charset="2"/>
              <a:buChar char="§"/>
            </a:pPr>
            <a:endParaRPr lang="en-GB" sz="1800" dirty="0"/>
          </a:p>
          <a:p>
            <a:pPr marL="285750" indent="-285750" algn="just">
              <a:buFont typeface="Wingdings" panose="05000000000000000000" pitchFamily="2" charset="2"/>
              <a:buChar char="§"/>
            </a:pPr>
            <a:endParaRPr lang="en-GB" sz="1800" dirty="0"/>
          </a:p>
          <a:p>
            <a:pPr marL="285750" indent="-285750" algn="just">
              <a:buFont typeface="Wingdings" panose="05000000000000000000" pitchFamily="2" charset="2"/>
              <a:buChar char="§"/>
            </a:pPr>
            <a:endParaRPr lang="en-GB" sz="1800" dirty="0"/>
          </a:p>
          <a:p>
            <a:pPr marL="285750" indent="-285750" algn="just">
              <a:buFont typeface="Wingdings" panose="05000000000000000000" pitchFamily="2" charset="2"/>
              <a:buChar char="§"/>
            </a:pPr>
            <a:endParaRPr lang="en-GB" sz="1800" dirty="0"/>
          </a:p>
          <a:p>
            <a:pPr marL="285750" indent="-285750" algn="just" rtl="0">
              <a:buFont typeface="Wingdings" panose="05000000000000000000" pitchFamily="2" charset="2"/>
              <a:buChar char="§"/>
            </a:pPr>
            <a:endParaRPr lang="en-GB" sz="1800" dirty="0"/>
          </a:p>
          <a:p>
            <a:pPr marL="285750" indent="-285750" algn="just" rtl="0">
              <a:buFont typeface="Wingdings" panose="05000000000000000000" pitchFamily="2" charset="2"/>
              <a:buChar char="§"/>
            </a:pPr>
            <a:endParaRPr lang="en-GB" sz="1800" dirty="0"/>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3</a:t>
            </a:fld>
            <a:endParaRPr lang="en-GB"/>
          </a:p>
        </p:txBody>
      </p:sp>
    </p:spTree>
    <p:extLst>
      <p:ext uri="{BB962C8B-B14F-4D97-AF65-F5344CB8AC3E}">
        <p14:creationId xmlns:p14="http://schemas.microsoft.com/office/powerpoint/2010/main" val="2859535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2617694" y="1854200"/>
            <a:ext cx="9411745" cy="2860656"/>
          </a:xfrm>
        </p:spPr>
        <p:txBody>
          <a:bodyPr rtlCol="0"/>
          <a:lstStyle/>
          <a:p>
            <a:pPr marL="285750" indent="-285750" algn="just" rtl="0">
              <a:buFont typeface="Wingdings" panose="05000000000000000000" pitchFamily="2" charset="2"/>
              <a:buChar char="§"/>
            </a:pPr>
            <a:endParaRPr lang="en-GB" sz="1800" dirty="0"/>
          </a:p>
          <a:p>
            <a:pPr marL="285750" indent="-285750" algn="just">
              <a:buFont typeface="Wingdings" panose="05000000000000000000" pitchFamily="2" charset="2"/>
              <a:buChar char="§"/>
            </a:pPr>
            <a:r>
              <a:rPr lang="hu-HU" sz="1800" dirty="0"/>
              <a:t>A</a:t>
            </a:r>
            <a:r>
              <a:rPr lang="en-US" sz="1800" dirty="0" err="1"/>
              <a:t>ccording</a:t>
            </a:r>
            <a:r>
              <a:rPr lang="en-US" sz="1800" dirty="0"/>
              <a:t> to the Pew Research Center, 72 % of Hungarians had unfavorable views of Muslims in 2016 compared to the EU median of 43 percent,[even though (or rather because) Hungary has practically no Muslim population.</a:t>
            </a:r>
            <a:endParaRPr lang="en-GB" sz="1800" dirty="0"/>
          </a:p>
          <a:p>
            <a:pPr marL="285750" indent="-285750" algn="just">
              <a:buFont typeface="Wingdings" panose="05000000000000000000" pitchFamily="2" charset="2"/>
              <a:buChar char="§"/>
            </a:pPr>
            <a:r>
              <a:rPr lang="en-US" sz="1800" dirty="0"/>
              <a:t>Anti-immigration, anti-Arab and anti-Muslim sentiments, which hardly existed in Hungary before, are mainly based on the perceived cultural differences, and explained in the context of a war between cultures and civilizations. </a:t>
            </a:r>
            <a:endParaRPr lang="en-GB" sz="1800" dirty="0"/>
          </a:p>
          <a:p>
            <a:pPr marL="285750" indent="-285750" algn="just" rtl="0">
              <a:buFont typeface="Wingdings" panose="05000000000000000000" pitchFamily="2" charset="2"/>
              <a:buChar char="§"/>
            </a:pPr>
            <a:r>
              <a:rPr lang="en-GB" sz="1800" dirty="0"/>
              <a:t>Although the first generations of Arabs arriving in Hungary took place in the 1970s and 1980s, the research on this ethnic group in different domains is scarce and close to non-existent.</a:t>
            </a:r>
          </a:p>
          <a:p>
            <a:pPr marL="285750" indent="-285750" algn="just" rtl="0">
              <a:buFont typeface="Wingdings" panose="05000000000000000000" pitchFamily="2" charset="2"/>
              <a:buChar char="§"/>
            </a:pPr>
            <a:r>
              <a:rPr lang="en-GB" sz="1800" dirty="0"/>
              <a:t>The first generations of Arab came to Hungary to study through a scholarship program that was agreed upon between the communist regimes that included numerous Arabic countries such as Iraq, Syria, and Yemen at the time.</a:t>
            </a:r>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4</a:t>
            </a:fld>
            <a:endParaRPr lang="en-GB"/>
          </a:p>
        </p:txBody>
      </p:sp>
    </p:spTree>
    <p:extLst>
      <p:ext uri="{BB962C8B-B14F-4D97-AF65-F5344CB8AC3E}">
        <p14:creationId xmlns:p14="http://schemas.microsoft.com/office/powerpoint/2010/main" val="20312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585D56B-4D14-0AA2-BCB0-C0A02E07619B}"/>
              </a:ext>
            </a:extLst>
          </p:cNvPr>
          <p:cNvPicPr>
            <a:picLocks noChangeAspect="1"/>
          </p:cNvPicPr>
          <p:nvPr/>
        </p:nvPicPr>
        <p:blipFill>
          <a:blip r:embed="rId3"/>
          <a:stretch>
            <a:fillRect/>
          </a:stretch>
        </p:blipFill>
        <p:spPr>
          <a:xfrm>
            <a:off x="3144775" y="3985131"/>
            <a:ext cx="4879507" cy="2825368"/>
          </a:xfrm>
          <a:prstGeom prst="rect">
            <a:avLst/>
          </a:prstGeom>
        </p:spPr>
      </p:pic>
      <p:sp>
        <p:nvSpPr>
          <p:cNvPr id="9" name="Text Placeholder 3">
            <a:extLst>
              <a:ext uri="{FF2B5EF4-FFF2-40B4-BE49-F238E27FC236}">
                <a16:creationId xmlns:a16="http://schemas.microsoft.com/office/drawing/2014/main" id="{3C834114-A9B0-EB12-80D3-06747C0BAE7D}"/>
              </a:ext>
            </a:extLst>
          </p:cNvPr>
          <p:cNvSpPr>
            <a:spLocks noGrp="1"/>
          </p:cNvSpPr>
          <p:nvPr>
            <p:ph type="body" sz="quarter" idx="11"/>
          </p:nvPr>
        </p:nvSpPr>
        <p:spPr>
          <a:xfrm>
            <a:off x="711145" y="2475701"/>
            <a:ext cx="6197656" cy="3744123"/>
          </a:xfrm>
        </p:spPr>
        <p:txBody>
          <a:bodyPr/>
          <a:lstStyle/>
          <a:p>
            <a:pPr marL="285750" indent="-285750">
              <a:buFont typeface="Wingdings" panose="05000000000000000000" pitchFamily="2" charset="2"/>
              <a:buChar char="§"/>
            </a:pPr>
            <a:r>
              <a:rPr lang="en-GB" dirty="0"/>
              <a:t>Arab’s attachment to Hungary (4.57) surpasses both the solidarity with the diaspora at large (4.14) and their own ethnic group in Hungary (3). </a:t>
            </a:r>
          </a:p>
          <a:p>
            <a:pPr marL="285750" indent="-285750">
              <a:buFont typeface="Wingdings" panose="05000000000000000000" pitchFamily="2" charset="2"/>
              <a:buChar char="§"/>
            </a:pPr>
            <a:endParaRPr lang="en-GB" dirty="0"/>
          </a:p>
          <a:p>
            <a:endParaRPr lang="en-US" dirty="0"/>
          </a:p>
        </p:txBody>
      </p:sp>
      <p:sp>
        <p:nvSpPr>
          <p:cNvPr id="13" name="Slide Number Placeholder 5">
            <a:extLst>
              <a:ext uri="{FF2B5EF4-FFF2-40B4-BE49-F238E27FC236}">
                <a16:creationId xmlns:a16="http://schemas.microsoft.com/office/drawing/2014/main" id="{463FC510-AE08-1C91-AE84-BA7EF07D9FF5}"/>
              </a:ext>
            </a:extLst>
          </p:cNvPr>
          <p:cNvSpPr>
            <a:spLocks noGrp="1"/>
          </p:cNvSpPr>
          <p:nvPr>
            <p:ph type="sldNum" sz="quarter" idx="16"/>
          </p:nvPr>
        </p:nvSpPr>
        <p:spPr>
          <a:xfrm>
            <a:off x="971550" y="6332220"/>
            <a:ext cx="523240" cy="247651"/>
          </a:xfrm>
        </p:spPr>
        <p:txBody>
          <a:bodyPr/>
          <a:lstStyle/>
          <a:p>
            <a:pPr rtl="0">
              <a:spcAft>
                <a:spcPts val="600"/>
              </a:spcAft>
            </a:pPr>
            <a:fld id="{294A09A9-5501-47C1-A89A-A340965A2BE2}" type="slidenum">
              <a:rPr lang="en-GB" noProof="0" smtClean="0"/>
              <a:pPr rtl="0">
                <a:spcAft>
                  <a:spcPts val="600"/>
                </a:spcAft>
              </a:pPr>
              <a:t>5</a:t>
            </a:fld>
            <a:endParaRPr lang="en-GB" noProof="0"/>
          </a:p>
        </p:txBody>
      </p:sp>
      <p:sp>
        <p:nvSpPr>
          <p:cNvPr id="10" name="Title 1">
            <a:extLst>
              <a:ext uri="{FF2B5EF4-FFF2-40B4-BE49-F238E27FC236}">
                <a16:creationId xmlns:a16="http://schemas.microsoft.com/office/drawing/2014/main" id="{AE3C2538-D1EC-FA69-26E3-BE65257BB9D2}"/>
              </a:ext>
            </a:extLst>
          </p:cNvPr>
          <p:cNvSpPr>
            <a:spLocks noGrp="1"/>
          </p:cNvSpPr>
          <p:nvPr>
            <p:ph type="title"/>
          </p:nvPr>
        </p:nvSpPr>
        <p:spPr>
          <a:xfrm>
            <a:off x="711144" y="477704"/>
            <a:ext cx="5279408" cy="1128068"/>
          </a:xfrm>
        </p:spPr>
        <p:txBody>
          <a:bodyPr anchor="ctr">
            <a:normAutofit fontScale="90000"/>
          </a:bodyPr>
          <a:lstStyle/>
          <a:p>
            <a:pPr algn="ctr"/>
            <a:r>
              <a:rPr lang="en-GB" dirty="0"/>
              <a:t>Arab Migrants in Hungary</a:t>
            </a:r>
            <a:br>
              <a:rPr lang="en-GB" sz="3700" dirty="0"/>
            </a:br>
            <a:r>
              <a:rPr lang="en-GB" sz="2000" dirty="0"/>
              <a:t>(</a:t>
            </a:r>
            <a:r>
              <a:rPr lang="en-GB" sz="2000" dirty="0" err="1"/>
              <a:t>Csepeli</a:t>
            </a:r>
            <a:r>
              <a:rPr lang="en-GB" sz="2000" dirty="0"/>
              <a:t> &amp; </a:t>
            </a:r>
            <a:r>
              <a:rPr lang="en-GB" sz="2000" dirty="0" err="1"/>
              <a:t>Örkény</a:t>
            </a:r>
            <a:r>
              <a:rPr lang="en-GB" sz="2000" dirty="0"/>
              <a:t>, 2021)</a:t>
            </a:r>
            <a:endParaRPr lang="en-GB" sz="3700" dirty="0"/>
          </a:p>
        </p:txBody>
      </p:sp>
      <p:sp>
        <p:nvSpPr>
          <p:cNvPr id="2" name="TextBox 1">
            <a:extLst>
              <a:ext uri="{FF2B5EF4-FFF2-40B4-BE49-F238E27FC236}">
                <a16:creationId xmlns:a16="http://schemas.microsoft.com/office/drawing/2014/main" id="{0A7C90BE-1817-8E43-1A98-25233E1F54B0}"/>
              </a:ext>
            </a:extLst>
          </p:cNvPr>
          <p:cNvSpPr txBox="1"/>
          <p:nvPr/>
        </p:nvSpPr>
        <p:spPr>
          <a:xfrm>
            <a:off x="6766658" y="696254"/>
            <a:ext cx="5494317" cy="601511"/>
          </a:xfrm>
          <a:prstGeom prst="rect">
            <a:avLst/>
          </a:prstGeom>
          <a:noFill/>
        </p:spPr>
        <p:txBody>
          <a:bodyPr wrap="square">
            <a:spAutoFit/>
          </a:bodyPr>
          <a:lstStyle/>
          <a:p>
            <a:pPr algn="ctr">
              <a:lnSpc>
                <a:spcPct val="107000"/>
              </a:lnSpc>
              <a:spcAft>
                <a:spcPts val="800"/>
              </a:spcAft>
            </a:pP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Levels of attachment in various migrant groups (averages on a 7-point scale</a:t>
            </a:r>
          </a:p>
        </p:txBody>
      </p:sp>
      <p:pic>
        <p:nvPicPr>
          <p:cNvPr id="6" name="Picture 5">
            <a:extLst>
              <a:ext uri="{FF2B5EF4-FFF2-40B4-BE49-F238E27FC236}">
                <a16:creationId xmlns:a16="http://schemas.microsoft.com/office/drawing/2014/main" id="{D5632275-BF3A-7034-47D2-2923E4C0F323}"/>
              </a:ext>
            </a:extLst>
          </p:cNvPr>
          <p:cNvPicPr>
            <a:picLocks noChangeAspect="1"/>
          </p:cNvPicPr>
          <p:nvPr/>
        </p:nvPicPr>
        <p:blipFill>
          <a:blip r:embed="rId4"/>
          <a:stretch>
            <a:fillRect/>
          </a:stretch>
        </p:blipFill>
        <p:spPr>
          <a:xfrm>
            <a:off x="6835634" y="1266515"/>
            <a:ext cx="5356366" cy="3911127"/>
          </a:xfrm>
          <a:prstGeom prst="rect">
            <a:avLst/>
          </a:prstGeom>
        </p:spPr>
      </p:pic>
      <mc:AlternateContent xmlns:mc="http://schemas.openxmlformats.org/markup-compatibility/2006" xmlns:p14="http://schemas.microsoft.com/office/powerpoint/2010/main">
        <mc:Choice Requires="p14">
          <p:contentPart p14:bwMode="auto" r:id="rId5">
            <p14:nvContentPartPr>
              <p14:cNvPr id="12" name="Ink 11">
                <a:extLst>
                  <a:ext uri="{FF2B5EF4-FFF2-40B4-BE49-F238E27FC236}">
                    <a16:creationId xmlns:a16="http://schemas.microsoft.com/office/drawing/2014/main" id="{F4961AF0-03DC-3248-4973-8DA2CAFABBB1}"/>
                  </a:ext>
                </a:extLst>
              </p14:cNvPr>
              <p14:cNvContentPartPr/>
              <p14:nvPr/>
            </p14:nvContentPartPr>
            <p14:xfrm>
              <a:off x="4203893" y="4180021"/>
              <a:ext cx="3057840" cy="298440"/>
            </p14:xfrm>
          </p:contentPart>
        </mc:Choice>
        <mc:Fallback xmlns="">
          <p:pic>
            <p:nvPicPr>
              <p:cNvPr id="12" name="Ink 11">
                <a:extLst>
                  <a:ext uri="{FF2B5EF4-FFF2-40B4-BE49-F238E27FC236}">
                    <a16:creationId xmlns:a16="http://schemas.microsoft.com/office/drawing/2014/main" id="{F4961AF0-03DC-3248-4973-8DA2CAFABBB1}"/>
                  </a:ext>
                </a:extLst>
              </p:cNvPr>
              <p:cNvPicPr/>
              <p:nvPr/>
            </p:nvPicPr>
            <p:blipFill>
              <a:blip r:embed="rId6"/>
              <a:stretch>
                <a:fillRect/>
              </a:stretch>
            </p:blipFill>
            <p:spPr>
              <a:xfrm>
                <a:off x="4150253" y="4072021"/>
                <a:ext cx="3165480" cy="5140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4" name="Ink 13">
                <a:extLst>
                  <a:ext uri="{FF2B5EF4-FFF2-40B4-BE49-F238E27FC236}">
                    <a16:creationId xmlns:a16="http://schemas.microsoft.com/office/drawing/2014/main" id="{997283BA-8A42-0292-18FB-511C5A52FA67}"/>
                  </a:ext>
                </a:extLst>
              </p14:cNvPr>
              <p14:cNvContentPartPr/>
              <p14:nvPr/>
            </p14:nvContentPartPr>
            <p14:xfrm>
              <a:off x="3966293" y="4833061"/>
              <a:ext cx="360" cy="360"/>
            </p14:xfrm>
          </p:contentPart>
        </mc:Choice>
        <mc:Fallback xmlns="">
          <p:pic>
            <p:nvPicPr>
              <p:cNvPr id="14" name="Ink 13">
                <a:extLst>
                  <a:ext uri="{FF2B5EF4-FFF2-40B4-BE49-F238E27FC236}">
                    <a16:creationId xmlns:a16="http://schemas.microsoft.com/office/drawing/2014/main" id="{997283BA-8A42-0292-18FB-511C5A52FA67}"/>
                  </a:ext>
                </a:extLst>
              </p:cNvPr>
              <p:cNvPicPr/>
              <p:nvPr/>
            </p:nvPicPr>
            <p:blipFill>
              <a:blip r:embed="rId8"/>
              <a:stretch>
                <a:fillRect/>
              </a:stretch>
            </p:blipFill>
            <p:spPr>
              <a:xfrm>
                <a:off x="3912653" y="4725061"/>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82CB2585-7A8D-BD99-933A-BC0FE2FF9DE3}"/>
                  </a:ext>
                </a:extLst>
              </p14:cNvPr>
              <p14:cNvContentPartPr/>
              <p14:nvPr/>
            </p14:nvContentPartPr>
            <p14:xfrm>
              <a:off x="-1104667" y="1021021"/>
              <a:ext cx="360" cy="360"/>
            </p14:xfrm>
          </p:contentPart>
        </mc:Choice>
        <mc:Fallback xmlns="">
          <p:pic>
            <p:nvPicPr>
              <p:cNvPr id="15" name="Ink 14">
                <a:extLst>
                  <a:ext uri="{FF2B5EF4-FFF2-40B4-BE49-F238E27FC236}">
                    <a16:creationId xmlns:a16="http://schemas.microsoft.com/office/drawing/2014/main" id="{82CB2585-7A8D-BD99-933A-BC0FE2FF9DE3}"/>
                  </a:ext>
                </a:extLst>
              </p:cNvPr>
              <p:cNvPicPr/>
              <p:nvPr/>
            </p:nvPicPr>
            <p:blipFill>
              <a:blip r:embed="rId8"/>
              <a:stretch>
                <a:fillRect/>
              </a:stretch>
            </p:blipFill>
            <p:spPr>
              <a:xfrm>
                <a:off x="-1158307" y="913021"/>
                <a:ext cx="108000" cy="216000"/>
              </a:xfrm>
              <a:prstGeom prst="rect">
                <a:avLst/>
              </a:prstGeom>
            </p:spPr>
          </p:pic>
        </mc:Fallback>
      </mc:AlternateContent>
      <p:sp>
        <p:nvSpPr>
          <p:cNvPr id="16" name="TextBox 15">
            <a:extLst>
              <a:ext uri="{FF2B5EF4-FFF2-40B4-BE49-F238E27FC236}">
                <a16:creationId xmlns:a16="http://schemas.microsoft.com/office/drawing/2014/main" id="{3158F672-D141-DE48-D00D-085899E6D0F2}"/>
              </a:ext>
            </a:extLst>
          </p:cNvPr>
          <p:cNvSpPr txBox="1"/>
          <p:nvPr/>
        </p:nvSpPr>
        <p:spPr>
          <a:xfrm>
            <a:off x="6766658" y="5930927"/>
            <a:ext cx="5880541" cy="967573"/>
          </a:xfrm>
          <a:prstGeom prst="rect">
            <a:avLst/>
          </a:prstGeom>
          <a:noFill/>
        </p:spPr>
        <p:txBody>
          <a:bodyPr wrap="square">
            <a:spAutoFit/>
          </a:bodyPr>
          <a:lstStyle/>
          <a:p>
            <a:pPr algn="ctr">
              <a:lnSpc>
                <a:spcPct val="107000"/>
              </a:lnSpc>
              <a:spcAft>
                <a:spcPts val="800"/>
              </a:spcAft>
            </a:pP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social distance felt toward Hungarians, according to ethnicity of migrant group  (measured </a:t>
            </a:r>
          </a:p>
          <a:p>
            <a:pPr algn="ctr">
              <a:lnSpc>
                <a:spcPct val="107000"/>
              </a:lnSpc>
              <a:spcAft>
                <a:spcPts val="800"/>
              </a:spcAft>
            </a:pP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with the Bogardus scale)</a:t>
            </a:r>
          </a:p>
        </p:txBody>
      </p:sp>
    </p:spTree>
    <p:extLst>
      <p:ext uri="{BB962C8B-B14F-4D97-AF65-F5344CB8AC3E}">
        <p14:creationId xmlns:p14="http://schemas.microsoft.com/office/powerpoint/2010/main" val="420603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C834114-A9B0-EB12-80D3-06747C0BAE7D}"/>
              </a:ext>
            </a:extLst>
          </p:cNvPr>
          <p:cNvSpPr>
            <a:spLocks noGrp="1"/>
          </p:cNvSpPr>
          <p:nvPr>
            <p:ph type="body" sz="quarter" idx="11"/>
          </p:nvPr>
        </p:nvSpPr>
        <p:spPr>
          <a:xfrm>
            <a:off x="711144" y="2219812"/>
            <a:ext cx="6197656" cy="3934842"/>
          </a:xfrm>
        </p:spPr>
        <p:txBody>
          <a:bodyPr/>
          <a:lstStyle/>
          <a:p>
            <a:pPr marL="285750" indent="-285750">
              <a:buFont typeface="Wingdings" panose="05000000000000000000" pitchFamily="2" charset="2"/>
              <a:buChar char="§"/>
            </a:pPr>
            <a:r>
              <a:rPr lang="en-GB" dirty="0"/>
              <a:t>Arab, while most trusting toward fellow Arabs of their home country (3.8), have more faith in “Hungarians” (3.7) than in “Arabs living next door” (3.4). </a:t>
            </a:r>
          </a:p>
          <a:p>
            <a:pPr marL="285750" indent="-285750">
              <a:buFont typeface="Wingdings" panose="05000000000000000000" pitchFamily="2" charset="2"/>
              <a:buChar char="§"/>
            </a:pPr>
            <a:r>
              <a:rPr lang="en-GB" dirty="0"/>
              <a:t>The assimilationists: longer period of residency, attained the highest living standards. </a:t>
            </a:r>
          </a:p>
          <a:p>
            <a:pPr marL="285750" indent="-285750">
              <a:buFont typeface="Wingdings" panose="05000000000000000000" pitchFamily="2" charset="2"/>
              <a:buChar char="§"/>
            </a:pPr>
            <a:r>
              <a:rPr lang="en-GB" dirty="0"/>
              <a:t>32% of Arabs were identified as adopting the transnational strategy, these migrants were considering moving on to some other country and arranging their stay in Hungary accordingly.</a:t>
            </a:r>
          </a:p>
          <a:p>
            <a:pPr marL="285750" indent="-285750">
              <a:buFont typeface="Wingdings" panose="05000000000000000000" pitchFamily="2" charset="2"/>
              <a:buChar char="§"/>
            </a:pPr>
            <a:endParaRPr lang="en-GB" dirty="0"/>
          </a:p>
        </p:txBody>
      </p:sp>
      <p:sp>
        <p:nvSpPr>
          <p:cNvPr id="13" name="Slide Number Placeholder 5">
            <a:extLst>
              <a:ext uri="{FF2B5EF4-FFF2-40B4-BE49-F238E27FC236}">
                <a16:creationId xmlns:a16="http://schemas.microsoft.com/office/drawing/2014/main" id="{463FC510-AE08-1C91-AE84-BA7EF07D9FF5}"/>
              </a:ext>
            </a:extLst>
          </p:cNvPr>
          <p:cNvSpPr>
            <a:spLocks noGrp="1"/>
          </p:cNvSpPr>
          <p:nvPr>
            <p:ph type="sldNum" sz="quarter" idx="16"/>
          </p:nvPr>
        </p:nvSpPr>
        <p:spPr>
          <a:xfrm>
            <a:off x="971550" y="6332220"/>
            <a:ext cx="523240" cy="247651"/>
          </a:xfrm>
        </p:spPr>
        <p:txBody>
          <a:bodyPr/>
          <a:lstStyle/>
          <a:p>
            <a:pPr rtl="0">
              <a:spcAft>
                <a:spcPts val="600"/>
              </a:spcAft>
            </a:pPr>
            <a:fld id="{294A09A9-5501-47C1-A89A-A340965A2BE2}" type="slidenum">
              <a:rPr lang="en-GB" noProof="0" smtClean="0"/>
              <a:pPr rtl="0">
                <a:spcAft>
                  <a:spcPts val="600"/>
                </a:spcAft>
              </a:pPr>
              <a:t>6</a:t>
            </a:fld>
            <a:endParaRPr lang="en-GB" noProof="0"/>
          </a:p>
        </p:txBody>
      </p:sp>
      <p:pic>
        <p:nvPicPr>
          <p:cNvPr id="4" name="Content Placeholder 4" descr="Chart, bar chart&#10;&#10;Description automatically generated">
            <a:extLst>
              <a:ext uri="{FF2B5EF4-FFF2-40B4-BE49-F238E27FC236}">
                <a16:creationId xmlns:a16="http://schemas.microsoft.com/office/drawing/2014/main" id="{B9A5E4E4-BDC1-DEDF-EB4B-418029BDDD50}"/>
              </a:ext>
            </a:extLst>
          </p:cNvPr>
          <p:cNvPicPr>
            <a:picLocks noChangeAspect="1"/>
          </p:cNvPicPr>
          <p:nvPr/>
        </p:nvPicPr>
        <p:blipFill rotWithShape="1">
          <a:blip r:embed="rId3"/>
          <a:srcRect l="4245" r="1478" b="1"/>
          <a:stretch/>
        </p:blipFill>
        <p:spPr>
          <a:xfrm>
            <a:off x="7212477" y="1052147"/>
            <a:ext cx="4698474" cy="2670767"/>
          </a:xfrm>
          <a:prstGeom prst="rect">
            <a:avLst/>
          </a:prstGeom>
        </p:spPr>
      </p:pic>
      <p:pic>
        <p:nvPicPr>
          <p:cNvPr id="5" name="Picture 4" descr="Chart, bar chart&#10;&#10;Description automatically generated">
            <a:extLst>
              <a:ext uri="{FF2B5EF4-FFF2-40B4-BE49-F238E27FC236}">
                <a16:creationId xmlns:a16="http://schemas.microsoft.com/office/drawing/2014/main" id="{B7C2B6F9-565F-8386-6EA1-336215813D9C}"/>
              </a:ext>
            </a:extLst>
          </p:cNvPr>
          <p:cNvPicPr>
            <a:picLocks noChangeAspect="1"/>
          </p:cNvPicPr>
          <p:nvPr/>
        </p:nvPicPr>
        <p:blipFill rotWithShape="1">
          <a:blip r:embed="rId4"/>
          <a:srcRect l="1118" r="6824" b="-2"/>
          <a:stretch/>
        </p:blipFill>
        <p:spPr>
          <a:xfrm>
            <a:off x="7247056" y="4187233"/>
            <a:ext cx="4395569" cy="2670767"/>
          </a:xfrm>
          <a:prstGeom prst="rect">
            <a:avLst/>
          </a:prstGeom>
        </p:spPr>
      </p:pic>
      <p:sp>
        <p:nvSpPr>
          <p:cNvPr id="10" name="Title 1">
            <a:extLst>
              <a:ext uri="{FF2B5EF4-FFF2-40B4-BE49-F238E27FC236}">
                <a16:creationId xmlns:a16="http://schemas.microsoft.com/office/drawing/2014/main" id="{AE3C2538-D1EC-FA69-26E3-BE65257BB9D2}"/>
              </a:ext>
            </a:extLst>
          </p:cNvPr>
          <p:cNvSpPr>
            <a:spLocks noGrp="1"/>
          </p:cNvSpPr>
          <p:nvPr>
            <p:ph type="title"/>
          </p:nvPr>
        </p:nvSpPr>
        <p:spPr>
          <a:xfrm>
            <a:off x="711144" y="477704"/>
            <a:ext cx="5279408" cy="1128068"/>
          </a:xfrm>
        </p:spPr>
        <p:txBody>
          <a:bodyPr anchor="ctr">
            <a:normAutofit fontScale="90000"/>
          </a:bodyPr>
          <a:lstStyle/>
          <a:p>
            <a:pPr algn="ctr"/>
            <a:r>
              <a:rPr lang="en-GB" dirty="0"/>
              <a:t>Arab Migrants in Hungary</a:t>
            </a:r>
            <a:br>
              <a:rPr lang="en-GB" sz="3700" dirty="0"/>
            </a:br>
            <a:r>
              <a:rPr lang="en-GB" sz="2000" dirty="0"/>
              <a:t>(</a:t>
            </a:r>
            <a:r>
              <a:rPr lang="en-GB" sz="2000" dirty="0" err="1"/>
              <a:t>Csepeli</a:t>
            </a:r>
            <a:r>
              <a:rPr lang="en-GB" sz="2000" dirty="0"/>
              <a:t> &amp; </a:t>
            </a:r>
            <a:r>
              <a:rPr lang="en-GB" sz="2000" dirty="0" err="1"/>
              <a:t>Örkény</a:t>
            </a:r>
            <a:r>
              <a:rPr lang="en-GB" sz="2000" dirty="0"/>
              <a:t>, 2021)</a:t>
            </a:r>
            <a:endParaRPr lang="en-GB" sz="3700" dirty="0"/>
          </a:p>
        </p:txBody>
      </p:sp>
      <p:sp>
        <p:nvSpPr>
          <p:cNvPr id="2" name="TextBox 1">
            <a:extLst>
              <a:ext uri="{FF2B5EF4-FFF2-40B4-BE49-F238E27FC236}">
                <a16:creationId xmlns:a16="http://schemas.microsoft.com/office/drawing/2014/main" id="{0A7C90BE-1817-8E43-1A98-25233E1F54B0}"/>
              </a:ext>
            </a:extLst>
          </p:cNvPr>
          <p:cNvSpPr txBox="1"/>
          <p:nvPr/>
        </p:nvSpPr>
        <p:spPr>
          <a:xfrm>
            <a:off x="6697683" y="171613"/>
            <a:ext cx="5494317" cy="864980"/>
          </a:xfrm>
          <a:prstGeom prst="rect">
            <a:avLst/>
          </a:prstGeom>
          <a:noFill/>
        </p:spPr>
        <p:txBody>
          <a:bodyPr wrap="square">
            <a:spAutoFit/>
          </a:bodyPr>
          <a:lstStyle/>
          <a:p>
            <a:pPr algn="ctr">
              <a:lnSpc>
                <a:spcPct val="107000"/>
              </a:lnSpc>
              <a:spcAft>
                <a:spcPts val="800"/>
              </a:spcAft>
            </a:pP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level of trust expressed toward Hungarians, one’s own migrant group, and one’s fellow countrymen left behind, by ethnicity of migrant group (averages on a 5-point scale)</a:t>
            </a:r>
          </a:p>
        </p:txBody>
      </p:sp>
      <p:sp>
        <p:nvSpPr>
          <p:cNvPr id="3" name="TextBox 2">
            <a:extLst>
              <a:ext uri="{FF2B5EF4-FFF2-40B4-BE49-F238E27FC236}">
                <a16:creationId xmlns:a16="http://schemas.microsoft.com/office/drawing/2014/main" id="{1B6110B6-1A51-254C-E148-2F70A99A0828}"/>
              </a:ext>
            </a:extLst>
          </p:cNvPr>
          <p:cNvSpPr txBox="1"/>
          <p:nvPr/>
        </p:nvSpPr>
        <p:spPr>
          <a:xfrm>
            <a:off x="6624320" y="3820887"/>
            <a:ext cx="5567680" cy="338041"/>
          </a:xfrm>
          <a:prstGeom prst="rect">
            <a:avLst/>
          </a:prstGeom>
          <a:noFill/>
        </p:spPr>
        <p:txBody>
          <a:bodyPr wrap="square">
            <a:spAutoFit/>
          </a:bodyPr>
          <a:lstStyle/>
          <a:p>
            <a:pPr algn="ctr">
              <a:lnSpc>
                <a:spcPct val="107000"/>
              </a:lnSpc>
              <a:spcAft>
                <a:spcPts val="800"/>
              </a:spcAft>
            </a:pPr>
            <a:r>
              <a:rPr lang="en-GB" sz="1600" b="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Migration strategies by ethnicity of migrant groups</a:t>
            </a:r>
          </a:p>
        </p:txBody>
      </p:sp>
    </p:spTree>
    <p:extLst>
      <p:ext uri="{BB962C8B-B14F-4D97-AF65-F5344CB8AC3E}">
        <p14:creationId xmlns:p14="http://schemas.microsoft.com/office/powerpoint/2010/main" val="375433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19620-6CCC-A34D-9D45-D6B57F800708}"/>
              </a:ext>
            </a:extLst>
          </p:cNvPr>
          <p:cNvSpPr>
            <a:spLocks noGrp="1"/>
          </p:cNvSpPr>
          <p:nvPr>
            <p:ph type="title"/>
          </p:nvPr>
        </p:nvSpPr>
        <p:spPr>
          <a:xfrm>
            <a:off x="964023" y="879063"/>
            <a:ext cx="4941477" cy="610863"/>
          </a:xfrm>
        </p:spPr>
        <p:txBody>
          <a:bodyPr rtlCol="0"/>
          <a:lstStyle/>
          <a:p>
            <a:pPr rtl="0"/>
            <a:r>
              <a:rPr lang="en-GB" dirty="0"/>
              <a:t>Participants</a:t>
            </a:r>
          </a:p>
        </p:txBody>
      </p:sp>
      <p:sp>
        <p:nvSpPr>
          <p:cNvPr id="3" name="Text Placeholder 2">
            <a:extLst>
              <a:ext uri="{FF2B5EF4-FFF2-40B4-BE49-F238E27FC236}">
                <a16:creationId xmlns:a16="http://schemas.microsoft.com/office/drawing/2014/main" id="{6873C602-BA59-1744-B258-B489E00A3E14}"/>
              </a:ext>
            </a:extLst>
          </p:cNvPr>
          <p:cNvSpPr>
            <a:spLocks noGrp="1"/>
          </p:cNvSpPr>
          <p:nvPr>
            <p:ph type="body" sz="quarter" idx="12"/>
          </p:nvPr>
        </p:nvSpPr>
        <p:spPr>
          <a:xfrm>
            <a:off x="1344437" y="2530812"/>
            <a:ext cx="3827003" cy="369332"/>
          </a:xfrm>
        </p:spPr>
        <p:txBody>
          <a:bodyPr rtlCol="0"/>
          <a:lstStyle/>
          <a:p>
            <a:pPr marL="285750" indent="-285750" rtl="0">
              <a:buFont typeface="Arial" panose="020B0604020202020204" pitchFamily="34" charset="0"/>
              <a:buChar char="•"/>
            </a:pPr>
            <a:r>
              <a:rPr lang="en-GB" dirty="0"/>
              <a:t>18 Arab participants (12 men, 6 women)</a:t>
            </a:r>
            <a:endParaRPr lang="en-GB" dirty="0">
              <a:solidFill>
                <a:srgbClr val="FF0000"/>
              </a:solidFill>
            </a:endParaRPr>
          </a:p>
          <a:p>
            <a:pPr marL="285750" indent="-285750" rtl="0">
              <a:buFont typeface="Arial" panose="020B0604020202020204" pitchFamily="34" charset="0"/>
              <a:buChar char="•"/>
            </a:pPr>
            <a:r>
              <a:rPr lang="en-GB" dirty="0"/>
              <a:t>Age range between 32-59 years old</a:t>
            </a:r>
            <a:r>
              <a:rPr lang="hu-HU" dirty="0"/>
              <a:t> </a:t>
            </a:r>
            <a:endParaRPr lang="en-GB" dirty="0"/>
          </a:p>
          <a:p>
            <a:pPr marL="285750" indent="-285750" rtl="0">
              <a:buFont typeface="Arial" panose="020B0604020202020204" pitchFamily="34" charset="0"/>
              <a:buChar char="•"/>
            </a:pPr>
            <a:r>
              <a:rPr lang="hu-HU" b="1" dirty="0" err="1"/>
              <a:t>Age</a:t>
            </a:r>
            <a:r>
              <a:rPr lang="hu-HU" b="1" dirty="0"/>
              <a:t> </a:t>
            </a:r>
            <a:r>
              <a:rPr lang="hu-HU" b="1" dirty="0" err="1"/>
              <a:t>distribution</a:t>
            </a:r>
            <a:r>
              <a:rPr lang="hu-HU" b="1" dirty="0"/>
              <a:t> 18-35, 35-50, 50 </a:t>
            </a:r>
            <a:r>
              <a:rPr lang="hu-HU" b="1" dirty="0" err="1"/>
              <a:t>above</a:t>
            </a:r>
            <a:endParaRPr lang="en-GB" b="1" dirty="0"/>
          </a:p>
        </p:txBody>
      </p:sp>
      <p:sp>
        <p:nvSpPr>
          <p:cNvPr id="6" name="Text Placeholder 5">
            <a:extLst>
              <a:ext uri="{FF2B5EF4-FFF2-40B4-BE49-F238E27FC236}">
                <a16:creationId xmlns:a16="http://schemas.microsoft.com/office/drawing/2014/main" id="{8D4284CF-DF13-E947-ADA5-0FD9AAC03C23}"/>
              </a:ext>
            </a:extLst>
          </p:cNvPr>
          <p:cNvSpPr>
            <a:spLocks noGrp="1"/>
          </p:cNvSpPr>
          <p:nvPr>
            <p:ph type="body" sz="quarter" idx="31"/>
          </p:nvPr>
        </p:nvSpPr>
        <p:spPr>
          <a:xfrm>
            <a:off x="971550" y="4295081"/>
            <a:ext cx="2587601" cy="205837"/>
          </a:xfrm>
        </p:spPr>
        <p:txBody>
          <a:bodyPr rtlCol="0"/>
          <a:lstStyle/>
          <a:p>
            <a:pPr rtl="0"/>
            <a:r>
              <a:rPr lang="en-GB" dirty="0"/>
              <a:t>Period of residency in Hungary: </a:t>
            </a:r>
          </a:p>
          <a:p>
            <a:pPr rtl="0"/>
            <a:r>
              <a:rPr lang="en-GB" dirty="0"/>
              <a:t>	</a:t>
            </a:r>
          </a:p>
        </p:txBody>
      </p:sp>
      <p:sp>
        <p:nvSpPr>
          <p:cNvPr id="5" name="Text Placeholder 4">
            <a:extLst>
              <a:ext uri="{FF2B5EF4-FFF2-40B4-BE49-F238E27FC236}">
                <a16:creationId xmlns:a16="http://schemas.microsoft.com/office/drawing/2014/main" id="{FA4FEC49-A0F0-FB4E-9A87-B2EF11364721}"/>
              </a:ext>
            </a:extLst>
          </p:cNvPr>
          <p:cNvSpPr>
            <a:spLocks noGrp="1"/>
          </p:cNvSpPr>
          <p:nvPr>
            <p:ph type="body" sz="quarter" idx="30"/>
          </p:nvPr>
        </p:nvSpPr>
        <p:spPr>
          <a:xfrm>
            <a:off x="741680" y="4973267"/>
            <a:ext cx="2587601" cy="369332"/>
          </a:xfrm>
        </p:spPr>
        <p:txBody>
          <a:bodyPr rtlCol="0"/>
          <a:lstStyle/>
          <a:p>
            <a:pPr marL="285750" indent="-285750" rtl="0">
              <a:buFont typeface="Arial" panose="020B0604020202020204" pitchFamily="34" charset="0"/>
              <a:buChar char="•"/>
            </a:pPr>
            <a:r>
              <a:rPr lang="en-GB" dirty="0"/>
              <a:t>Participants have been living in Hungary for at least 1 year, with a residency period ranging from 1 up to 36 years </a:t>
            </a:r>
          </a:p>
          <a:p>
            <a:pPr rtl="0"/>
            <a:endParaRPr lang="en-GB" dirty="0"/>
          </a:p>
        </p:txBody>
      </p:sp>
      <p:sp>
        <p:nvSpPr>
          <p:cNvPr id="10" name="Text Placeholder 9">
            <a:extLst>
              <a:ext uri="{FF2B5EF4-FFF2-40B4-BE49-F238E27FC236}">
                <a16:creationId xmlns:a16="http://schemas.microsoft.com/office/drawing/2014/main" id="{9C396C20-F6DF-C940-BE16-6E008BFF9CB9}"/>
              </a:ext>
            </a:extLst>
          </p:cNvPr>
          <p:cNvSpPr>
            <a:spLocks noGrp="1"/>
          </p:cNvSpPr>
          <p:nvPr>
            <p:ph type="body" sz="quarter" idx="35"/>
          </p:nvPr>
        </p:nvSpPr>
        <p:spPr>
          <a:xfrm>
            <a:off x="6438143" y="2009886"/>
            <a:ext cx="2133600" cy="205837"/>
          </a:xfrm>
        </p:spPr>
        <p:txBody>
          <a:bodyPr rtlCol="0"/>
          <a:lstStyle/>
          <a:p>
            <a:pPr rtl="0"/>
            <a:r>
              <a:rPr lang="en-GB" dirty="0"/>
              <a:t>Nationalities:</a:t>
            </a:r>
          </a:p>
        </p:txBody>
      </p:sp>
      <p:sp>
        <p:nvSpPr>
          <p:cNvPr id="9" name="Text Placeholder 8">
            <a:extLst>
              <a:ext uri="{FF2B5EF4-FFF2-40B4-BE49-F238E27FC236}">
                <a16:creationId xmlns:a16="http://schemas.microsoft.com/office/drawing/2014/main" id="{55F2A68F-70C1-7F46-9A1C-586701744F58}"/>
              </a:ext>
            </a:extLst>
          </p:cNvPr>
          <p:cNvSpPr>
            <a:spLocks noGrp="1"/>
          </p:cNvSpPr>
          <p:nvPr>
            <p:ph type="body" sz="quarter" idx="34"/>
          </p:nvPr>
        </p:nvSpPr>
        <p:spPr>
          <a:xfrm>
            <a:off x="6485400" y="2346146"/>
            <a:ext cx="5046200" cy="1413054"/>
          </a:xfrm>
        </p:spPr>
        <p:txBody>
          <a:bodyPr numCol="2" rtlCol="0"/>
          <a:lstStyle/>
          <a:p>
            <a:pPr marL="285750" indent="-285750" rtl="0">
              <a:buFont typeface="Wingdings" panose="05000000000000000000" pitchFamily="2" charset="2"/>
              <a:buChar char="§"/>
            </a:pPr>
            <a:r>
              <a:rPr lang="fi-FI" dirty="0"/>
              <a:t>Syrian (4)</a:t>
            </a:r>
          </a:p>
          <a:p>
            <a:pPr marL="285750" indent="-285750" rtl="0">
              <a:buFont typeface="Wingdings" panose="05000000000000000000" pitchFamily="2" charset="2"/>
              <a:buChar char="§"/>
            </a:pPr>
            <a:r>
              <a:rPr lang="fi-FI" dirty="0"/>
              <a:t>Tunisian (4)</a:t>
            </a:r>
          </a:p>
          <a:p>
            <a:pPr marL="285750" indent="-285750" rtl="0">
              <a:buFont typeface="Wingdings" panose="05000000000000000000" pitchFamily="2" charset="2"/>
              <a:buChar char="§"/>
            </a:pPr>
            <a:r>
              <a:rPr lang="fi-FI" dirty="0"/>
              <a:t>Palestanian (3)    </a:t>
            </a:r>
          </a:p>
          <a:p>
            <a:pPr marL="285750" indent="-285750" rtl="0">
              <a:buFont typeface="Wingdings" panose="05000000000000000000" pitchFamily="2" charset="2"/>
              <a:buChar char="§"/>
            </a:pPr>
            <a:r>
              <a:rPr lang="fi-FI" dirty="0"/>
              <a:t>Egyptian (3)</a:t>
            </a:r>
          </a:p>
          <a:p>
            <a:pPr marL="285750" indent="-285750" rtl="0">
              <a:buFont typeface="Wingdings" panose="05000000000000000000" pitchFamily="2" charset="2"/>
              <a:buChar char="§"/>
            </a:pPr>
            <a:endParaRPr lang="fi-FI" dirty="0"/>
          </a:p>
          <a:p>
            <a:pPr marL="285750" indent="-285750" rtl="0">
              <a:buFont typeface="Wingdings" panose="05000000000000000000" pitchFamily="2" charset="2"/>
              <a:buChar char="§"/>
            </a:pPr>
            <a:r>
              <a:rPr lang="fi-FI" dirty="0"/>
              <a:t>Yemeni (1)</a:t>
            </a:r>
          </a:p>
          <a:p>
            <a:pPr marL="285750" indent="-285750" rtl="0">
              <a:buFont typeface="Wingdings" panose="05000000000000000000" pitchFamily="2" charset="2"/>
              <a:buChar char="§"/>
            </a:pPr>
            <a:r>
              <a:rPr lang="fi-FI" dirty="0"/>
              <a:t>Algerian (1)</a:t>
            </a:r>
          </a:p>
          <a:p>
            <a:pPr marL="285750" indent="-285750" rtl="0">
              <a:buFont typeface="Wingdings" panose="05000000000000000000" pitchFamily="2" charset="2"/>
              <a:buChar char="§"/>
            </a:pPr>
            <a:r>
              <a:rPr lang="fi-FI" dirty="0"/>
              <a:t>Lebanese (1)</a:t>
            </a:r>
          </a:p>
          <a:p>
            <a:pPr marL="285750" indent="-285750" rtl="0">
              <a:buFont typeface="Wingdings" panose="05000000000000000000" pitchFamily="2" charset="2"/>
              <a:buChar char="§"/>
            </a:pPr>
            <a:r>
              <a:rPr lang="fi-FI" dirty="0"/>
              <a:t>Jordanian (1)</a:t>
            </a:r>
          </a:p>
          <a:p>
            <a:pPr rtl="0"/>
            <a:endParaRPr lang="en-GB" dirty="0"/>
          </a:p>
        </p:txBody>
      </p:sp>
      <p:sp>
        <p:nvSpPr>
          <p:cNvPr id="8" name="Text Placeholder 7">
            <a:extLst>
              <a:ext uri="{FF2B5EF4-FFF2-40B4-BE49-F238E27FC236}">
                <a16:creationId xmlns:a16="http://schemas.microsoft.com/office/drawing/2014/main" id="{58554997-3B04-634C-A36E-69B03113315A}"/>
              </a:ext>
            </a:extLst>
          </p:cNvPr>
          <p:cNvSpPr>
            <a:spLocks noGrp="1"/>
          </p:cNvSpPr>
          <p:nvPr>
            <p:ph type="body" sz="quarter" idx="33"/>
          </p:nvPr>
        </p:nvSpPr>
        <p:spPr>
          <a:xfrm>
            <a:off x="3868420" y="4080396"/>
            <a:ext cx="2133600" cy="205837"/>
          </a:xfrm>
        </p:spPr>
        <p:txBody>
          <a:bodyPr rtlCol="0"/>
          <a:lstStyle/>
          <a:p>
            <a:pPr rtl="0"/>
            <a:r>
              <a:rPr lang="en-GB" dirty="0"/>
              <a:t>Profession: </a:t>
            </a:r>
          </a:p>
        </p:txBody>
      </p:sp>
      <p:sp>
        <p:nvSpPr>
          <p:cNvPr id="7" name="Text Placeholder 6">
            <a:extLst>
              <a:ext uri="{FF2B5EF4-FFF2-40B4-BE49-F238E27FC236}">
                <a16:creationId xmlns:a16="http://schemas.microsoft.com/office/drawing/2014/main" id="{4E355B93-F7B4-8649-8BBF-819B529D7EC7}"/>
              </a:ext>
            </a:extLst>
          </p:cNvPr>
          <p:cNvSpPr>
            <a:spLocks noGrp="1"/>
          </p:cNvSpPr>
          <p:nvPr>
            <p:ph type="body" sz="quarter" idx="32"/>
          </p:nvPr>
        </p:nvSpPr>
        <p:spPr>
          <a:xfrm>
            <a:off x="3682961" y="4468882"/>
            <a:ext cx="5604878" cy="525532"/>
          </a:xfrm>
        </p:spPr>
        <p:txBody>
          <a:bodyPr numCol="3" rtlCol="0"/>
          <a:lstStyle/>
          <a:p>
            <a:pPr marL="285750" indent="-285750">
              <a:lnSpc>
                <a:spcPct val="100000"/>
              </a:lnSpc>
              <a:buFont typeface="Arial" panose="020B0604020202020204" pitchFamily="34" charset="0"/>
              <a:buChar char="•"/>
            </a:pPr>
            <a:r>
              <a:rPr lang="en-GB" dirty="0"/>
              <a:t>Businessman (6)</a:t>
            </a:r>
          </a:p>
          <a:p>
            <a:pPr marL="285750" indent="-285750">
              <a:lnSpc>
                <a:spcPct val="100000"/>
              </a:lnSpc>
              <a:buFont typeface="Arial" panose="020B0604020202020204" pitchFamily="34" charset="0"/>
              <a:buChar char="•"/>
            </a:pPr>
            <a:r>
              <a:rPr lang="en-GB" dirty="0"/>
              <a:t>Business owner  (4)</a:t>
            </a:r>
          </a:p>
          <a:p>
            <a:pPr marL="285750" indent="-285750" rtl="0">
              <a:lnSpc>
                <a:spcPct val="100000"/>
              </a:lnSpc>
              <a:buFont typeface="Arial" panose="020B0604020202020204" pitchFamily="34" charset="0"/>
              <a:buChar char="•"/>
            </a:pPr>
            <a:r>
              <a:rPr lang="en-GB" dirty="0"/>
              <a:t>Restaurant manager (2)</a:t>
            </a:r>
          </a:p>
          <a:p>
            <a:pPr marL="285750" indent="-285750">
              <a:lnSpc>
                <a:spcPct val="100000"/>
              </a:lnSpc>
              <a:buFont typeface="Arial" panose="020B0604020202020204" pitchFamily="34" charset="0"/>
              <a:buChar char="•"/>
            </a:pPr>
            <a:r>
              <a:rPr lang="en-GB" dirty="0"/>
              <a:t>IT engineer (2)</a:t>
            </a:r>
          </a:p>
          <a:p>
            <a:pPr marL="285750" indent="-285750" rtl="0">
              <a:lnSpc>
                <a:spcPct val="100000"/>
              </a:lnSpc>
              <a:buFont typeface="Arial" panose="020B0604020202020204" pitchFamily="34" charset="0"/>
              <a:buChar char="•"/>
            </a:pPr>
            <a:r>
              <a:rPr lang="en-GB" dirty="0"/>
              <a:t>Tour guide/housewife </a:t>
            </a:r>
          </a:p>
          <a:p>
            <a:pPr marL="285750" indent="-285750" rtl="0">
              <a:lnSpc>
                <a:spcPct val="100000"/>
              </a:lnSpc>
              <a:buFont typeface="Arial" panose="020B0604020202020204" pitchFamily="34" charset="0"/>
              <a:buChar char="•"/>
            </a:pPr>
            <a:r>
              <a:rPr lang="en-GB" dirty="0"/>
              <a:t>Retired</a:t>
            </a:r>
          </a:p>
          <a:p>
            <a:pPr marL="285750" indent="-285750" rtl="0">
              <a:lnSpc>
                <a:spcPct val="100000"/>
              </a:lnSpc>
              <a:buFont typeface="Arial" panose="020B0604020202020204" pitchFamily="34" charset="0"/>
              <a:buChar char="•"/>
            </a:pPr>
            <a:r>
              <a:rPr lang="en-GB" dirty="0"/>
              <a:t>Nursery teacher </a:t>
            </a:r>
          </a:p>
          <a:p>
            <a:pPr marL="285750" indent="-285750" rtl="0">
              <a:lnSpc>
                <a:spcPct val="100000"/>
              </a:lnSpc>
              <a:buFont typeface="Arial" panose="020B0604020202020204" pitchFamily="34" charset="0"/>
              <a:buChar char="•"/>
            </a:pPr>
            <a:r>
              <a:rPr lang="en-GB" dirty="0"/>
              <a:t>Doctor </a:t>
            </a:r>
          </a:p>
          <a:p>
            <a:pPr marL="285750" indent="-285750" rtl="0">
              <a:lnSpc>
                <a:spcPct val="100000"/>
              </a:lnSpc>
              <a:buFont typeface="Arial" panose="020B0604020202020204" pitchFamily="34" charset="0"/>
              <a:buChar char="•"/>
            </a:pPr>
            <a:r>
              <a:rPr lang="hu-HU" dirty="0"/>
              <a:t>U</a:t>
            </a:r>
            <a:r>
              <a:rPr lang="en-GB" dirty="0" err="1"/>
              <a:t>pholsterer</a:t>
            </a:r>
            <a:r>
              <a:rPr lang="en-GB" dirty="0"/>
              <a:t> </a:t>
            </a:r>
          </a:p>
          <a:p>
            <a:pPr marL="285750" indent="-285750">
              <a:lnSpc>
                <a:spcPct val="100000"/>
              </a:lnSpc>
              <a:buFont typeface="Arial" panose="020B0604020202020204" pitchFamily="34" charset="0"/>
              <a:buChar char="•"/>
            </a:pPr>
            <a:r>
              <a:rPr lang="en-GB" dirty="0"/>
              <a:t>Souvenir              shop worker </a:t>
            </a:r>
          </a:p>
          <a:p>
            <a:pPr marL="2800350" lvl="5" indent="-285750">
              <a:lnSpc>
                <a:spcPct val="100000"/>
              </a:lnSpc>
            </a:pPr>
            <a:endParaRPr lang="en-GB" dirty="0"/>
          </a:p>
        </p:txBody>
      </p:sp>
      <p:sp>
        <p:nvSpPr>
          <p:cNvPr id="13" name="Slide Number Placeholder 12">
            <a:extLst>
              <a:ext uri="{FF2B5EF4-FFF2-40B4-BE49-F238E27FC236}">
                <a16:creationId xmlns:a16="http://schemas.microsoft.com/office/drawing/2014/main" id="{B2B0E625-26CC-9744-9B92-56905E797B65}"/>
              </a:ext>
            </a:extLst>
          </p:cNvPr>
          <p:cNvSpPr>
            <a:spLocks noGrp="1"/>
          </p:cNvSpPr>
          <p:nvPr>
            <p:ph type="sldNum" sz="quarter" idx="38"/>
          </p:nvPr>
        </p:nvSpPr>
        <p:spPr>
          <a:xfrm>
            <a:off x="971550" y="6332220"/>
            <a:ext cx="523240" cy="247651"/>
          </a:xfrm>
        </p:spPr>
        <p:txBody>
          <a:bodyPr rtlCol="0"/>
          <a:lstStyle/>
          <a:p>
            <a:pPr rtl="0"/>
            <a:fld id="{294A09A9-5501-47C1-A89A-A340965A2BE2}" type="slidenum">
              <a:rPr lang="en-GB" smtClean="0"/>
              <a:pPr rtl="0"/>
              <a:t>7</a:t>
            </a:fld>
            <a:endParaRPr lang="en-GB"/>
          </a:p>
        </p:txBody>
      </p:sp>
      <p:sp>
        <p:nvSpPr>
          <p:cNvPr id="16" name="Text Placeholder 5">
            <a:extLst>
              <a:ext uri="{FF2B5EF4-FFF2-40B4-BE49-F238E27FC236}">
                <a16:creationId xmlns:a16="http://schemas.microsoft.com/office/drawing/2014/main" id="{60E17291-6D43-988E-30A9-588761941D69}"/>
              </a:ext>
            </a:extLst>
          </p:cNvPr>
          <p:cNvSpPr txBox="1">
            <a:spLocks/>
          </p:cNvSpPr>
          <p:nvPr/>
        </p:nvSpPr>
        <p:spPr>
          <a:xfrm>
            <a:off x="8943999" y="4080396"/>
            <a:ext cx="2587601" cy="205837"/>
          </a:xfrm>
          <a:prstGeom prst="rect">
            <a:avLst/>
          </a:prstGeom>
          <a:ln>
            <a:noFill/>
          </a:ln>
        </p:spPr>
        <p:txBody>
          <a:bodyPr vert="horz" lIns="0" tIns="0" rIns="0" bIns="0" rtlCol="0">
            <a:noAutofit/>
          </a:bodyPr>
          <a:lstStyle>
            <a:lvl1pPr marL="0" indent="0" algn="l" defTabSz="914400" rtl="0" eaLnBrk="1" latinLnBrk="0" hangingPunct="1">
              <a:lnSpc>
                <a:spcPct val="90000"/>
              </a:lnSpc>
              <a:spcBef>
                <a:spcPts val="400"/>
              </a:spcBef>
              <a:buFont typeface="Arial" panose="020B0604020202020204" pitchFamily="34" charset="0"/>
              <a:buNone/>
              <a:defRPr lang="en-US" sz="1800" b="0" i="0" kern="1200" spc="0" baseline="0" dirty="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Marital status: </a:t>
            </a:r>
          </a:p>
          <a:p>
            <a:r>
              <a:rPr lang="en-GB" dirty="0"/>
              <a:t>	</a:t>
            </a:r>
          </a:p>
        </p:txBody>
      </p:sp>
      <p:sp>
        <p:nvSpPr>
          <p:cNvPr id="17" name="Text Placeholder 4">
            <a:extLst>
              <a:ext uri="{FF2B5EF4-FFF2-40B4-BE49-F238E27FC236}">
                <a16:creationId xmlns:a16="http://schemas.microsoft.com/office/drawing/2014/main" id="{08AE416C-4B68-E3BA-0DF7-B71D29380EA3}"/>
              </a:ext>
            </a:extLst>
          </p:cNvPr>
          <p:cNvSpPr txBox="1">
            <a:spLocks/>
          </p:cNvSpPr>
          <p:nvPr/>
        </p:nvSpPr>
        <p:spPr>
          <a:xfrm>
            <a:off x="9008500" y="4523782"/>
            <a:ext cx="3783161" cy="653281"/>
          </a:xfrm>
          <a:prstGeom prst="rect">
            <a:avLst/>
          </a:prstGeom>
          <a:ln>
            <a:noFill/>
          </a:ln>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0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GB" dirty="0"/>
              <a:t>Married (13)</a:t>
            </a:r>
          </a:p>
          <a:p>
            <a:pPr marL="285750" indent="-285750">
              <a:buFont typeface="Arial" panose="020B0604020202020204" pitchFamily="34" charset="0"/>
              <a:buChar char="•"/>
            </a:pPr>
            <a:r>
              <a:rPr lang="en-GB" dirty="0"/>
              <a:t>Divorced (2)</a:t>
            </a:r>
          </a:p>
          <a:p>
            <a:pPr marL="285750" indent="-285750">
              <a:buFont typeface="Arial" panose="020B0604020202020204" pitchFamily="34" charset="0"/>
              <a:buChar char="•"/>
            </a:pPr>
            <a:r>
              <a:rPr lang="en-GB" dirty="0"/>
              <a:t>Single (2)</a:t>
            </a:r>
          </a:p>
          <a:p>
            <a:pPr marL="285750" indent="-285750">
              <a:buFont typeface="Arial" panose="020B0604020202020204" pitchFamily="34" charset="0"/>
              <a:buChar char="•"/>
            </a:pPr>
            <a:r>
              <a:rPr lang="en-GB" dirty="0"/>
              <a:t>Widow (1)</a:t>
            </a:r>
          </a:p>
          <a:p>
            <a:endParaRPr lang="en-GB" dirty="0"/>
          </a:p>
        </p:txBody>
      </p:sp>
    </p:spTree>
    <p:extLst>
      <p:ext uri="{BB962C8B-B14F-4D97-AF65-F5344CB8AC3E}">
        <p14:creationId xmlns:p14="http://schemas.microsoft.com/office/powerpoint/2010/main" val="250910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3657600" y="2339032"/>
            <a:ext cx="8290559" cy="2860656"/>
          </a:xfrm>
        </p:spPr>
        <p:txBody>
          <a:bodyPr rtlCol="0"/>
          <a:lstStyle/>
          <a:p>
            <a:pPr marL="285750" indent="-285750" rtl="0">
              <a:buFont typeface="Wingdings" panose="05000000000000000000" pitchFamily="2" charset="2"/>
              <a:buChar char="§"/>
            </a:pPr>
            <a:r>
              <a:rPr lang="en-GB" sz="1800" dirty="0"/>
              <a:t>Conducted semi-structured interviews following a guideline developed </a:t>
            </a:r>
            <a:r>
              <a:rPr lang="en-GB" sz="1800" dirty="0" err="1"/>
              <a:t>Büki</a:t>
            </a:r>
            <a:r>
              <a:rPr lang="en-GB" sz="1800" dirty="0"/>
              <a:t> and </a:t>
            </a:r>
            <a:r>
              <a:rPr lang="en-GB" sz="1800" dirty="0" err="1"/>
              <a:t>Fülöp</a:t>
            </a:r>
            <a:r>
              <a:rPr lang="en-GB" sz="1800" dirty="0"/>
              <a:t> (2013) and extended to explore competitive and cooperative processes and their relationship with acculturation as well.</a:t>
            </a:r>
          </a:p>
          <a:p>
            <a:pPr marL="285750" indent="-285750" rtl="0">
              <a:buFont typeface="Wingdings" panose="05000000000000000000" pitchFamily="2" charset="2"/>
              <a:buChar char="§"/>
            </a:pPr>
            <a:r>
              <a:rPr lang="en-GB" sz="1800" dirty="0"/>
              <a:t>The questions covered a range of topics the immigrants’ motives to move to Hungary, and the areas in which they compete and cooperate with both individuals or groups from their own community as well as with members or groups of the Hungarian society. Questions also explored nature of the competitive processes in both contexts (constructive/destructive, the role of envy, trust, etc.) and targeted the acculturation strategy that characterizes the interviewee.</a:t>
            </a:r>
          </a:p>
          <a:p>
            <a:pPr marL="285750" indent="-285750" rtl="0">
              <a:buFont typeface="Wingdings" panose="05000000000000000000" pitchFamily="2" charset="2"/>
              <a:buChar char="§"/>
            </a:pPr>
            <a:r>
              <a:rPr lang="en-GB" sz="1800" dirty="0"/>
              <a:t>The interviews are recorded, transcribed verbatim and translated from Arabic to English.</a:t>
            </a:r>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8</a:t>
            </a:fld>
            <a:endParaRPr lang="en-GB"/>
          </a:p>
        </p:txBody>
      </p:sp>
      <p:sp>
        <p:nvSpPr>
          <p:cNvPr id="2" name="Title 1">
            <a:extLst>
              <a:ext uri="{FF2B5EF4-FFF2-40B4-BE49-F238E27FC236}">
                <a16:creationId xmlns:a16="http://schemas.microsoft.com/office/drawing/2014/main" id="{AF1B6BFF-44E3-A8D3-160A-8D38C64353B8}"/>
              </a:ext>
            </a:extLst>
          </p:cNvPr>
          <p:cNvSpPr>
            <a:spLocks noGrp="1"/>
          </p:cNvSpPr>
          <p:nvPr>
            <p:ph type="title"/>
          </p:nvPr>
        </p:nvSpPr>
        <p:spPr>
          <a:xfrm>
            <a:off x="964023" y="879063"/>
            <a:ext cx="4941477" cy="610863"/>
          </a:xfrm>
        </p:spPr>
        <p:txBody>
          <a:bodyPr rtlCol="0"/>
          <a:lstStyle/>
          <a:p>
            <a:pPr rtl="0"/>
            <a:r>
              <a:rPr lang="en-GB" dirty="0"/>
              <a:t>Method</a:t>
            </a:r>
          </a:p>
        </p:txBody>
      </p:sp>
      <p:sp>
        <p:nvSpPr>
          <p:cNvPr id="3" name="Text Placeholder 2">
            <a:extLst>
              <a:ext uri="{FF2B5EF4-FFF2-40B4-BE49-F238E27FC236}">
                <a16:creationId xmlns:a16="http://schemas.microsoft.com/office/drawing/2014/main" id="{FFB0EC29-9DCC-3A07-F5FB-C1BAAF503978}"/>
              </a:ext>
            </a:extLst>
          </p:cNvPr>
          <p:cNvSpPr txBox="1">
            <a:spLocks/>
          </p:cNvSpPr>
          <p:nvPr/>
        </p:nvSpPr>
        <p:spPr>
          <a:xfrm>
            <a:off x="1219201" y="2742028"/>
            <a:ext cx="2438399" cy="1027332"/>
          </a:xfrm>
          <a:prstGeom prst="rect">
            <a:avLst/>
          </a:prstGeom>
        </p:spPr>
        <p:txBody>
          <a:bodyPr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700" dirty="0">
                <a:solidFill>
                  <a:schemeClr val="tx2"/>
                </a:solidFill>
                <a:latin typeface="+mj-lt"/>
              </a:rPr>
              <a:t>Semi-structured interviews</a:t>
            </a:r>
          </a:p>
        </p:txBody>
      </p:sp>
    </p:spTree>
    <p:extLst>
      <p:ext uri="{BB962C8B-B14F-4D97-AF65-F5344CB8AC3E}">
        <p14:creationId xmlns:p14="http://schemas.microsoft.com/office/powerpoint/2010/main" val="2849407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3759200" y="1844040"/>
            <a:ext cx="8290559" cy="2860656"/>
          </a:xfrm>
        </p:spPr>
        <p:txBody>
          <a:bodyPr rtlCol="0"/>
          <a:lstStyle/>
          <a:p>
            <a:pPr marL="285750" indent="-285750" rtl="0">
              <a:buFont typeface="Wingdings" panose="05000000000000000000" pitchFamily="2" charset="2"/>
              <a:buChar char="§"/>
            </a:pPr>
            <a:r>
              <a:rPr lang="en-GB" sz="1800" dirty="0"/>
              <a:t>Associative group analysis is an unstructured method of research used to reconstruct people’s subjective images from the spontaneous distributions of their free associations. The method relies on the analysis of free associations to reconstruct the internal world and subjective meanings of people, arenas inaccessible by more direct methods. The basic unit of analysis is the stimulus word, or theme word, which evokes these associations and hence serves as a key unit in the perceptual representational system.  (</a:t>
            </a:r>
            <a:r>
              <a:rPr lang="en-GB" sz="1800" dirty="0" err="1"/>
              <a:t>Linowes</a:t>
            </a:r>
            <a:r>
              <a:rPr lang="en-GB" sz="1800" dirty="0"/>
              <a:t> et. al.,2000).</a:t>
            </a:r>
          </a:p>
          <a:p>
            <a:pPr marL="285750" indent="-285750" rtl="0">
              <a:buFont typeface="Wingdings" panose="05000000000000000000" pitchFamily="2" charset="2"/>
              <a:buChar char="§"/>
            </a:pPr>
            <a:r>
              <a:rPr lang="en-GB" sz="1800" dirty="0"/>
              <a:t>The participants were given 1 minute  to freely associate with the theme wors given: “</a:t>
            </a:r>
            <a:r>
              <a:rPr lang="en-GB" sz="1800" b="1" dirty="0"/>
              <a:t>Hungary</a:t>
            </a:r>
            <a:r>
              <a:rPr lang="en-GB" sz="1800" dirty="0"/>
              <a:t>”, </a:t>
            </a:r>
            <a:r>
              <a:rPr lang="en-GB" sz="1800" b="1" dirty="0"/>
              <a:t>Country of Origin</a:t>
            </a:r>
            <a:r>
              <a:rPr lang="en-GB" sz="1800" dirty="0"/>
              <a:t>”,</a:t>
            </a:r>
            <a:r>
              <a:rPr lang="en-GB" sz="1800" b="1" dirty="0"/>
              <a:t> “Competition</a:t>
            </a:r>
            <a:r>
              <a:rPr lang="en-GB" sz="1800" dirty="0"/>
              <a:t>” and “</a:t>
            </a:r>
            <a:r>
              <a:rPr lang="en-GB" sz="1800" b="1" dirty="0"/>
              <a:t>Cooperation</a:t>
            </a:r>
            <a:r>
              <a:rPr lang="en-GB" sz="1800" dirty="0"/>
              <a:t>”. </a:t>
            </a:r>
          </a:p>
          <a:p>
            <a:pPr marL="285750" indent="-285750" rtl="0">
              <a:buFont typeface="Wingdings" panose="05000000000000000000" pitchFamily="2" charset="2"/>
              <a:buChar char="§"/>
            </a:pPr>
            <a:r>
              <a:rPr lang="en-GB" sz="1800" dirty="0"/>
              <a:t>Later, each participant’s list of responses is weighted according to the readiness that the word came to mind (rank-order).  The weighting of each response list was done empirically via differential stability of rank place using the test-retest method (Kelly 1985). Starting at the top of each participant’s word list, each word was ranked 6,5,4,3,3,3,3,2,2,1. </a:t>
            </a:r>
          </a:p>
          <a:p>
            <a:pPr marL="285750" indent="-285750" rtl="0">
              <a:buFont typeface="Wingdings" panose="05000000000000000000" pitchFamily="2" charset="2"/>
              <a:buChar char="§"/>
            </a:pPr>
            <a:r>
              <a:rPr lang="en-GB" sz="1800" dirty="0"/>
              <a:t>We later on divided the responses into separate categories. </a:t>
            </a:r>
          </a:p>
          <a:p>
            <a:pPr rtl="0"/>
            <a:endParaRPr lang="en-GB" sz="1800" dirty="0"/>
          </a:p>
          <a:p>
            <a:pPr marL="285750" indent="-285750" rtl="0">
              <a:buFont typeface="Wingdings" panose="05000000000000000000" pitchFamily="2" charset="2"/>
              <a:buChar char="§"/>
            </a:pPr>
            <a:endParaRPr lang="en-GB" sz="1800" dirty="0"/>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9</a:t>
            </a:fld>
            <a:endParaRPr lang="en-GB"/>
          </a:p>
        </p:txBody>
      </p:sp>
      <p:sp>
        <p:nvSpPr>
          <p:cNvPr id="2" name="Title 1">
            <a:extLst>
              <a:ext uri="{FF2B5EF4-FFF2-40B4-BE49-F238E27FC236}">
                <a16:creationId xmlns:a16="http://schemas.microsoft.com/office/drawing/2014/main" id="{AF1B6BFF-44E3-A8D3-160A-8D38C64353B8}"/>
              </a:ext>
            </a:extLst>
          </p:cNvPr>
          <p:cNvSpPr>
            <a:spLocks noGrp="1"/>
          </p:cNvSpPr>
          <p:nvPr>
            <p:ph type="title"/>
          </p:nvPr>
        </p:nvSpPr>
        <p:spPr>
          <a:xfrm>
            <a:off x="964023" y="879063"/>
            <a:ext cx="4941477" cy="610863"/>
          </a:xfrm>
        </p:spPr>
        <p:txBody>
          <a:bodyPr rtlCol="0"/>
          <a:lstStyle/>
          <a:p>
            <a:pPr rtl="0"/>
            <a:r>
              <a:rPr lang="en-GB" dirty="0"/>
              <a:t>Method</a:t>
            </a:r>
          </a:p>
        </p:txBody>
      </p:sp>
      <p:sp>
        <p:nvSpPr>
          <p:cNvPr id="3" name="Text Placeholder 2">
            <a:extLst>
              <a:ext uri="{FF2B5EF4-FFF2-40B4-BE49-F238E27FC236}">
                <a16:creationId xmlns:a16="http://schemas.microsoft.com/office/drawing/2014/main" id="{FFB0EC29-9DCC-3A07-F5FB-C1BAAF503978}"/>
              </a:ext>
            </a:extLst>
          </p:cNvPr>
          <p:cNvSpPr txBox="1">
            <a:spLocks/>
          </p:cNvSpPr>
          <p:nvPr/>
        </p:nvSpPr>
        <p:spPr>
          <a:xfrm>
            <a:off x="1150172" y="2760702"/>
            <a:ext cx="2438399" cy="1027332"/>
          </a:xfrm>
          <a:prstGeom prst="rect">
            <a:avLst/>
          </a:prstGeom>
        </p:spPr>
        <p:txBody>
          <a:bodyPr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700" dirty="0">
                <a:solidFill>
                  <a:schemeClr val="tx2"/>
                </a:solidFill>
                <a:latin typeface="+mj-lt"/>
              </a:rPr>
              <a:t>Associative Group Analytic Technique (AGA) (</a:t>
            </a:r>
            <a:r>
              <a:rPr lang="en-GB" sz="1700" dirty="0" err="1">
                <a:solidFill>
                  <a:schemeClr val="tx2"/>
                </a:solidFill>
                <a:latin typeface="+mj-lt"/>
              </a:rPr>
              <a:t>Szalay</a:t>
            </a:r>
            <a:r>
              <a:rPr lang="en-GB" sz="1700" dirty="0">
                <a:solidFill>
                  <a:schemeClr val="tx2"/>
                </a:solidFill>
                <a:latin typeface="+mj-lt"/>
              </a:rPr>
              <a:t> &amp; </a:t>
            </a:r>
            <a:r>
              <a:rPr lang="en-GB" sz="1700" dirty="0" err="1">
                <a:solidFill>
                  <a:schemeClr val="tx2"/>
                </a:solidFill>
                <a:latin typeface="+mj-lt"/>
              </a:rPr>
              <a:t>Deese</a:t>
            </a:r>
            <a:r>
              <a:rPr lang="en-GB" sz="1700" dirty="0">
                <a:solidFill>
                  <a:schemeClr val="tx2"/>
                </a:solidFill>
                <a:latin typeface="+mj-lt"/>
              </a:rPr>
              <a:t>, 1967)</a:t>
            </a:r>
          </a:p>
        </p:txBody>
      </p:sp>
    </p:spTree>
    <p:extLst>
      <p:ext uri="{BB962C8B-B14F-4D97-AF65-F5344CB8AC3E}">
        <p14:creationId xmlns:p14="http://schemas.microsoft.com/office/powerpoint/2010/main" val="2688864436"/>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1_TF78853419_Win32.potx" id="{4B078287-5F8B-4412-8B56-22BABE512007}" vid="{40D3F4AB-D386-4158-AD50-2BEE84BA26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F21D10-BD83-491A-AAA6-945C2DB1EB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EC1AB0-9704-404D-B6D3-819D938AC55B}">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1D20B6E4-879E-4E6C-BDE7-261540CD37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{501E9CD6-2325-4381-BCFA-9BE21F11C789}tf78853419_win32</Template>
  <TotalTime>628</TotalTime>
  <Words>2720</Words>
  <Application>Microsoft Office PowerPoint</Application>
  <PresentationFormat>Widescreen</PresentationFormat>
  <Paragraphs>166</Paragraphs>
  <Slides>20</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Demi</vt:lpstr>
      <vt:lpstr>Times New Roman</vt:lpstr>
      <vt:lpstr>Wingdings</vt:lpstr>
      <vt:lpstr>Theme1</vt:lpstr>
      <vt:lpstr>Arab immigrants' acculturation in Hungary: The role of competitive and cooperative relations</vt:lpstr>
      <vt:lpstr>Introduction</vt:lpstr>
      <vt:lpstr>PowerPoint Presentation</vt:lpstr>
      <vt:lpstr>PowerPoint Presentation</vt:lpstr>
      <vt:lpstr>Arab Migrants in Hungary (Csepeli &amp; Örkény, 2021)</vt:lpstr>
      <vt:lpstr>Arab Migrants in Hungary (Csepeli &amp; Örkény, 2021)</vt:lpstr>
      <vt:lpstr>Participants</vt:lpstr>
      <vt:lpstr>Method</vt:lpstr>
      <vt:lpstr>Method</vt:lpstr>
      <vt:lpstr>Results:  </vt:lpstr>
      <vt:lpstr>Results:  “Hungary”</vt:lpstr>
      <vt:lpstr>Results:  “Country of Origin”</vt:lpstr>
      <vt:lpstr>PowerPoint Presentation</vt:lpstr>
      <vt:lpstr>Results:  “Competition”</vt:lpstr>
      <vt:lpstr>Results:  “Cooperation”</vt:lpstr>
      <vt:lpstr>PowerPoint Presentation</vt:lpstr>
      <vt:lpstr>PowerPoint Presentation</vt:lpstr>
      <vt:lpstr>Summary</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Arab immigrants' acculturation in Hungary: The role of competitive and cooperative relations</dc:title>
  <dc:creator>martafulop martafulop</dc:creator>
  <cp:lastModifiedBy>Mariem jbeli</cp:lastModifiedBy>
  <cp:revision>113</cp:revision>
  <dcterms:created xsi:type="dcterms:W3CDTF">2023-11-25T17:11:39Z</dcterms:created>
  <dcterms:modified xsi:type="dcterms:W3CDTF">2023-11-28T17:59:31Z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