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4" r:id="rId2"/>
  </p:sldMasterIdLst>
  <p:notesMasterIdLst>
    <p:notesMasterId r:id="rId52"/>
  </p:notesMasterIdLst>
  <p:handoutMasterIdLst>
    <p:handoutMasterId r:id="rId53"/>
  </p:handoutMasterIdLst>
  <p:sldIdLst>
    <p:sldId id="257" r:id="rId3"/>
    <p:sldId id="337" r:id="rId4"/>
    <p:sldId id="336" r:id="rId5"/>
    <p:sldId id="302" r:id="rId6"/>
    <p:sldId id="274" r:id="rId7"/>
    <p:sldId id="275" r:id="rId8"/>
    <p:sldId id="276" r:id="rId9"/>
    <p:sldId id="278" r:id="rId10"/>
    <p:sldId id="282" r:id="rId11"/>
    <p:sldId id="285" r:id="rId12"/>
    <p:sldId id="277" r:id="rId13"/>
    <p:sldId id="303" r:id="rId14"/>
    <p:sldId id="343" r:id="rId15"/>
    <p:sldId id="342" r:id="rId16"/>
    <p:sldId id="290" r:id="rId17"/>
    <p:sldId id="314" r:id="rId18"/>
    <p:sldId id="315" r:id="rId19"/>
    <p:sldId id="316" r:id="rId20"/>
    <p:sldId id="317" r:id="rId21"/>
    <p:sldId id="318" r:id="rId22"/>
    <p:sldId id="319" r:id="rId23"/>
    <p:sldId id="356" r:id="rId24"/>
    <p:sldId id="320" r:id="rId25"/>
    <p:sldId id="321" r:id="rId26"/>
    <p:sldId id="323" r:id="rId27"/>
    <p:sldId id="328" r:id="rId28"/>
    <p:sldId id="326" r:id="rId29"/>
    <p:sldId id="340" r:id="rId30"/>
    <p:sldId id="344" r:id="rId31"/>
    <p:sldId id="339" r:id="rId32"/>
    <p:sldId id="289" r:id="rId33"/>
    <p:sldId id="270" r:id="rId34"/>
    <p:sldId id="359" r:id="rId35"/>
    <p:sldId id="346" r:id="rId36"/>
    <p:sldId id="299" r:id="rId37"/>
    <p:sldId id="355" r:id="rId38"/>
    <p:sldId id="327" r:id="rId39"/>
    <p:sldId id="286" r:id="rId40"/>
    <p:sldId id="306" r:id="rId41"/>
    <p:sldId id="352" r:id="rId42"/>
    <p:sldId id="353" r:id="rId43"/>
    <p:sldId id="263" r:id="rId44"/>
    <p:sldId id="258" r:id="rId45"/>
    <p:sldId id="301" r:id="rId46"/>
    <p:sldId id="347" r:id="rId47"/>
    <p:sldId id="348" r:id="rId48"/>
    <p:sldId id="281" r:id="rId49"/>
    <p:sldId id="350" r:id="rId50"/>
    <p:sldId id="351" r:id="rId51"/>
  </p:sldIdLst>
  <p:sldSz cx="12192000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12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7D7A4F5-886D-4151-9457-1471BF1FB636}" type="datetime1">
              <a:rPr lang="hu-HU" smtClean="0"/>
              <a:t>2024. 11. 28.</a:t>
            </a:fld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068D04E-78D3-424D-A4E7-479B0D650A26}"/>
              </a:ext>
            </a:extLst>
          </p:cNvPr>
          <p:cNvSpPr txBox="1"/>
          <p:nvPr/>
        </p:nvSpPr>
        <p:spPr>
          <a:xfrm>
            <a:off x="10346636" y="4094922"/>
            <a:ext cx="45719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85436A7-5C4D-45A2-B14B-77F4C771914D}" type="datetime1">
              <a:rPr lang="hu-HU" smtClean="0"/>
              <a:t>2024. 11. 28.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"/>
              <a:t>Mintaszöveg szerkesztése</a:t>
            </a:r>
            <a:endParaRPr lang="en-US"/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E7CBE-FBE3-AE61-F985-97CB38136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4C82346D-F7DE-9DEB-7EE8-789B1DC0C3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5DCE53B-1C0E-280F-561B-903FC39DB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4DA5736-C8A7-5C59-936D-644AEBCA5E6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436A7-5C4D-45A2-B14B-77F4C771914D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2024. 11. 28.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BB497BF-5009-B9DE-72D2-E4F7AD5DC4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40627-AA7D-471F-B5F2-0BF9E4C68E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66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85436A7-5C4D-45A2-B14B-77F4C771914D}" type="datetime1">
              <a:rPr lang="hu-HU" smtClean="0"/>
              <a:t>2024. 11. 28.</a:t>
            </a:fld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8E40627-AA7D-471F-B5F2-0BF9E4C68EB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02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Téglalap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Téglalap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Téglalap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Csoport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Egyenes összekötő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0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20" name="Dátum helye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4980AEA5-5A68-4800-BAB4-4160DA64B432}" type="datetime1">
              <a:rPr lang="hu-HU" smtClean="0"/>
              <a:t>2024. 11. 28.</a:t>
            </a:fld>
            <a:endParaRPr lang="en-US" dirty="0"/>
          </a:p>
        </p:txBody>
      </p:sp>
      <p:sp>
        <p:nvSpPr>
          <p:cNvPr id="21" name="Élőláb helye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C6AA6D-6DCD-4903-B150-7DC0E96A72B9}" type="datetime1">
              <a:rPr lang="hu-HU" smtClean="0"/>
              <a:t>2024. 11. 28.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128820-4F6E-4997-9101-5EA1D2F6EB46}" type="datetime1">
              <a:rPr lang="hu-HU" smtClean="0"/>
              <a:t>2024. 11. 28.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ekerekített téglalap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Lekerekített téglalap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5" name="Cím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20" name="Alcím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/>
              <a:t>Alcím mintájának szerkesztése</a:t>
            </a:r>
            <a:endParaRPr kumimoji="0" lang="en-US"/>
          </a:p>
        </p:txBody>
      </p:sp>
      <p:sp>
        <p:nvSpPr>
          <p:cNvPr id="19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EF9C-BF73-423A-91FC-181012EC7272}" type="datetimeFigureOut">
              <a:rPr lang="hu-HU" smtClean="0"/>
              <a:pPr/>
              <a:t>2024. 11. 28.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87EF-CA20-4F9C-8CAA-55B70CF31AF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0679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EF9C-BF73-423A-91FC-181012EC7272}" type="datetimeFigureOut">
              <a:rPr lang="hu-HU" smtClean="0"/>
              <a:pPr/>
              <a:t>2024. 11. 28.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87EF-CA20-4F9C-8CAA-55B70CF31AF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5499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ekerekített téglalap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Lekerekített téglalap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EF9C-BF73-423A-91FC-181012EC7272}" type="datetimeFigureOut">
              <a:rPr lang="hu-HU" smtClean="0"/>
              <a:pPr/>
              <a:t>2024. 11. 28.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87EF-CA20-4F9C-8CAA-55B70CF31AF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810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EF9C-BF73-423A-91FC-181012EC7272}" type="datetimeFigureOut">
              <a:rPr lang="hu-HU" smtClean="0"/>
              <a:pPr/>
              <a:t>2024. 11. 28.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87EF-CA20-4F9C-8CAA-55B70CF31AF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1495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EF9C-BF73-423A-91FC-181012EC7272}" type="datetimeFigureOut">
              <a:rPr lang="hu-HU" smtClean="0"/>
              <a:pPr/>
              <a:t>2024. 11. 28.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87EF-CA20-4F9C-8CAA-55B70CF31AF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4692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EF9C-BF73-423A-91FC-181012EC7272}" type="datetimeFigureOut">
              <a:rPr lang="hu-HU" smtClean="0"/>
              <a:pPr/>
              <a:t>2024. 11. 28.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87EF-CA20-4F9C-8CAA-55B70CF31AF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6866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EF9C-BF73-423A-91FC-181012EC7272}" type="datetimeFigureOut">
              <a:rPr lang="hu-HU" smtClean="0"/>
              <a:pPr/>
              <a:t>2024. 11. 28.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87EF-CA20-4F9C-8CAA-55B70CF31AF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6618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EF9C-BF73-423A-91FC-181012EC7272}" type="datetimeFigureOut">
              <a:rPr lang="hu-HU" smtClean="0"/>
              <a:pPr/>
              <a:t>2024. 11. 28.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87EF-CA20-4F9C-8CAA-55B70CF31AF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0728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FBBC46-FD46-4232-8D25-D1021A4A7771}" type="datetime1">
              <a:rPr lang="hu-HU" smtClean="0"/>
              <a:t>2024. 11. 28.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ekerekített téglalap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Egy sarkán kerekített téglalap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EF9C-BF73-423A-91FC-181012EC7272}" type="datetimeFigureOut">
              <a:rPr lang="hu-HU" smtClean="0"/>
              <a:pPr/>
              <a:t>2024. 11. 28.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87EF-CA20-4F9C-8CAA-55B70CF31AF7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/>
              <a:t>Kép beszúrásához kattintson az ikonra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56831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EF9C-BF73-423A-91FC-181012EC7272}" type="datetimeFigureOut">
              <a:rPr lang="hu-HU" smtClean="0"/>
              <a:pPr/>
              <a:t>2024. 11. 28.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87EF-CA20-4F9C-8CAA-55B70CF31AF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469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EF9C-BF73-423A-91FC-181012EC7272}" type="datetimeFigureOut">
              <a:rPr lang="hu-HU" smtClean="0"/>
              <a:pPr/>
              <a:t>2024. 11. 28.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87EF-CA20-4F9C-8CAA-55B70CF31AF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802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Téglalap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Téglalap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Téglalap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60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grpSp>
        <p:nvGrpSpPr>
          <p:cNvPr id="16" name="Csoport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87F1BA0F-5E67-4960-9496-5CFEDCB3F4E1}" type="datetime1">
              <a:rPr lang="hu-HU" smtClean="0"/>
              <a:t>2024. 11. 28.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CFF786-7ABE-4AF0-A00B-AE77E1CE1839}" type="datetime1">
              <a:rPr lang="hu-HU" smtClean="0"/>
              <a:t>2024. 11. 28.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E48ACE-D58D-4B63-8332-712520A93456}" type="datetime1">
              <a:rPr lang="hu-HU" smtClean="0"/>
              <a:t>2024. 11. 28.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A617AC-8C24-427A-AEBA-C77913CF11AD}" type="datetime1">
              <a:rPr lang="hu-HU" smtClean="0"/>
              <a:t>2024. 11. 28.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42F0D6-943D-4101-A2F0-112C00003971}" type="datetime1">
              <a:rPr lang="hu-HU" smtClean="0"/>
              <a:t>2024. 11. 28.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B0190C69-DBE4-4C5C-81BD-97E0A49221CB}" type="datetime1">
              <a:rPr lang="hu-HU" smtClean="0"/>
              <a:t>2024. 11. 28.</a:t>
            </a:fld>
            <a:endParaRPr lang="en-US"/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Kép helyőrzője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FCF291FA-20C6-4E11-B33E-1629160BE232}" type="datetime1">
              <a:rPr lang="hu-HU" smtClean="0"/>
              <a:t>2024. 11. 28.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Téglalap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Téglalap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Téglalap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u"/>
              <a:t>Mintacím stílusának szerkesztése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70B3A57C-E319-44F0-BAB4-0276974ABAAB}" type="datetime1">
              <a:rPr lang="hu-HU" smtClean="0"/>
              <a:t>2024. 11. 28.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Lekerekített téglalap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Cím helye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hu-HU"/>
              <a:t>Mintaszöveg szerkesztése</a:t>
            </a:r>
          </a:p>
          <a:p>
            <a:pPr lvl="1" eaLnBrk="1" latinLnBrk="0" hangingPunct="1"/>
            <a:r>
              <a:rPr kumimoji="0" lang="hu-HU"/>
              <a:t>Második szint</a:t>
            </a:r>
          </a:p>
          <a:p>
            <a:pPr lvl="2" eaLnBrk="1" latinLnBrk="0" hangingPunct="1"/>
            <a:r>
              <a:rPr kumimoji="0" lang="hu-HU"/>
              <a:t>Harmadik szint</a:t>
            </a:r>
          </a:p>
          <a:p>
            <a:pPr lvl="3" eaLnBrk="1" latinLnBrk="0" hangingPunct="1"/>
            <a:r>
              <a:rPr kumimoji="0" lang="hu-HU"/>
              <a:t>Negyedik szint</a:t>
            </a:r>
          </a:p>
          <a:p>
            <a:pPr lvl="4" eaLnBrk="1" latinLnBrk="0" hangingPunct="1"/>
            <a:r>
              <a:rPr kumimoji="0" lang="hu-HU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B74EF9C-BF73-423A-91FC-181012EC7272}" type="datetimeFigureOut">
              <a:rPr lang="hu-HU" smtClean="0"/>
              <a:pPr/>
              <a:t>2024. 11. 28.</a:t>
            </a:fld>
            <a:endParaRPr lang="hu-HU"/>
          </a:p>
        </p:txBody>
      </p:sp>
      <p:sp>
        <p:nvSpPr>
          <p:cNvPr id="18" name="Élőláb helye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84987EF-CA20-4F9C-8CAA-55B70CF31AF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39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f6BZfI_PkA&amp;t=269s" TargetMode="External"/><Relationship Id="rId2" Type="http://schemas.openxmlformats.org/officeDocument/2006/relationships/hyperlink" Target="https://www.google.com/search?q=Bercik+et%C3%BCd%C3%B6k&amp;rlz=1C1GCEU_huHU1036HU1036&amp;oq=Bercik+et%C3%BCd%C3%B6k&amp;gs_lcrp=EgZjaHJvbWUyBggAEEUYOTIHCAEQIRigAdIBCjE0MTk2ajBqMTWoAgiwAgE&amp;sourceid=chrome&amp;ie=UTF-8#fpstate=ive&amp;vld=cid:5e153041,vid:85cB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c406NptmRE4" TargetMode="External"/><Relationship Id="rId4" Type="http://schemas.openxmlformats.org/officeDocument/2006/relationships/hyperlink" Target="https://www.youtube.com/watch?v=tzMnSzGsuQI&amp;t=228s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Szövetet, asztalt, piros, letakarva ábrázoló kép&#10;&#10;Automatikusan létrehozott leírás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Téglalap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65" name="Téglalap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328" y="1808532"/>
            <a:ext cx="5286584" cy="2741670"/>
          </a:xfrm>
        </p:spPr>
        <p:txBody>
          <a:bodyPr rtlCol="0">
            <a:normAutofit fontScale="90000"/>
          </a:bodyPr>
          <a:lstStyle/>
          <a:p>
            <a:pPr rtl="0"/>
            <a:br>
              <a:rPr lang="hu" sz="4400" b="1" dirty="0">
                <a:solidFill>
                  <a:schemeClr val="tx1"/>
                </a:solidFill>
              </a:rPr>
            </a:br>
            <a:r>
              <a:rPr lang="hu" sz="4400" b="1" dirty="0">
                <a:solidFill>
                  <a:schemeClr val="tx1"/>
                </a:solidFill>
              </a:rPr>
              <a:t>A </a:t>
            </a:r>
            <a:r>
              <a:rPr lang="hu" sz="3600" b="1" dirty="0">
                <a:solidFill>
                  <a:schemeClr val="tx1"/>
                </a:solidFill>
              </a:rPr>
              <a:t>mozdulatművészet: az emancipáció és az asszimiláció új útjai</a:t>
            </a:r>
            <a:br>
              <a:rPr lang="hu" sz="3600" b="1" dirty="0">
                <a:solidFill>
                  <a:schemeClr val="tx1"/>
                </a:solidFill>
              </a:rPr>
            </a:br>
            <a:br>
              <a:rPr lang="hu" sz="3600" b="1" dirty="0">
                <a:solidFill>
                  <a:schemeClr val="tx1"/>
                </a:solidFill>
              </a:rPr>
            </a:br>
            <a:endParaRPr lang="hu" sz="3600" dirty="0">
              <a:solidFill>
                <a:schemeClr val="tx1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7327" y="3967316"/>
            <a:ext cx="5286584" cy="749458"/>
          </a:xfrm>
        </p:spPr>
        <p:txBody>
          <a:bodyPr rtlCol="0">
            <a:normAutofit fontScale="25000" lnSpcReduction="20000"/>
          </a:bodyPr>
          <a:lstStyle/>
          <a:p>
            <a:pPr rtl="0"/>
            <a:r>
              <a:rPr lang="hu-HU" sz="5500" dirty="0">
                <a:solidFill>
                  <a:schemeClr val="tx1"/>
                </a:solidFill>
              </a:rPr>
              <a:t>Boreczky Ágnes</a:t>
            </a:r>
            <a:br>
              <a:rPr lang="hu-HU" sz="5500" dirty="0">
                <a:solidFill>
                  <a:schemeClr val="tx1"/>
                </a:solidFill>
              </a:rPr>
            </a:br>
            <a:r>
              <a:rPr lang="hu-HU" sz="5500" dirty="0">
                <a:solidFill>
                  <a:schemeClr val="tx1"/>
                </a:solidFill>
              </a:rPr>
              <a:t>ELTE PPK IPPI</a:t>
            </a:r>
          </a:p>
          <a:p>
            <a:pPr rtl="0"/>
            <a:r>
              <a:rPr lang="hu-HU" sz="5500" dirty="0">
                <a:solidFill>
                  <a:schemeClr val="tx1"/>
                </a:solidFill>
              </a:rPr>
              <a:t>boreczky.agnes@gmail.com</a:t>
            </a:r>
          </a:p>
          <a:p>
            <a:pPr rtl="0"/>
            <a:endParaRPr lang="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25" y="280987"/>
            <a:ext cx="4324350" cy="629602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79489" y="1379095"/>
            <a:ext cx="25483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/>
              <a:t>Wassily</a:t>
            </a:r>
            <a:r>
              <a:rPr lang="hu-HU" sz="2400" dirty="0"/>
              <a:t> </a:t>
            </a:r>
            <a:r>
              <a:rPr lang="hu-HU" sz="2400" dirty="0" err="1"/>
              <a:t>Kandinsky</a:t>
            </a:r>
            <a:endParaRPr lang="hu-HU" sz="2400" dirty="0"/>
          </a:p>
          <a:p>
            <a:r>
              <a:rPr lang="hu-HU" sz="2400" dirty="0" err="1"/>
              <a:t>Merry</a:t>
            </a:r>
            <a:r>
              <a:rPr lang="hu-HU" sz="2400" dirty="0"/>
              <a:t> </a:t>
            </a:r>
            <a:r>
              <a:rPr lang="hu-HU" sz="2400" dirty="0" err="1"/>
              <a:t>structure</a:t>
            </a:r>
            <a:endParaRPr lang="hu-HU" sz="2400" dirty="0"/>
          </a:p>
          <a:p>
            <a:r>
              <a:rPr lang="hu-HU" sz="2400" dirty="0"/>
              <a:t>1926</a:t>
            </a:r>
          </a:p>
          <a:p>
            <a:r>
              <a:rPr lang="en-US" sz="2400" dirty="0"/>
              <a:t>https://www.wassilykandinsky.net/work</a:t>
            </a:r>
          </a:p>
          <a:p>
            <a:endParaRPr lang="hu-HU" dirty="0"/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25" y="280987"/>
            <a:ext cx="4324350" cy="62960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25" y="280987"/>
            <a:ext cx="4324350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96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31817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Modern tánc legitimációja: modern összművészet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422400"/>
            <a:ext cx="10963123" cy="50277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sz="3000" dirty="0">
                <a:latin typeface="Calibri" panose="020F0502020204030204" pitchFamily="34" charset="0"/>
                <a:cs typeface="Calibri" panose="020F0502020204030204" pitchFamily="34" charset="0"/>
              </a:rPr>
              <a:t>„Az új színházi kompozíció ebből a három elemből fog állni:</a:t>
            </a:r>
          </a:p>
          <a:p>
            <a:pPr marL="0" indent="0">
              <a:buNone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    (1) </a:t>
            </a:r>
            <a:r>
              <a:rPr lang="hu-HU" sz="3000" dirty="0">
                <a:latin typeface="Calibri" panose="020F0502020204030204" pitchFamily="34" charset="0"/>
                <a:cs typeface="Calibri" panose="020F0502020204030204" pitchFamily="34" charset="0"/>
              </a:rPr>
              <a:t>zenei mozgás</a:t>
            </a:r>
            <a:b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    (2) </a:t>
            </a:r>
            <a:r>
              <a:rPr lang="hu-HU" sz="3000" dirty="0">
                <a:latin typeface="Calibri" panose="020F0502020204030204" pitchFamily="34" charset="0"/>
                <a:cs typeface="Calibri" panose="020F0502020204030204" pitchFamily="34" charset="0"/>
              </a:rPr>
              <a:t>képi mozgás</a:t>
            </a:r>
            <a:b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    (3) </a:t>
            </a:r>
            <a:r>
              <a:rPr lang="hu-HU" sz="3000" dirty="0">
                <a:latin typeface="Calibri" panose="020F0502020204030204" pitchFamily="34" charset="0"/>
                <a:cs typeface="Calibri" panose="020F0502020204030204" pitchFamily="34" charset="0"/>
              </a:rPr>
              <a:t>fizikai mozgás</a:t>
            </a:r>
          </a:p>
          <a:p>
            <a:pPr marL="0" indent="0">
              <a:buNone/>
            </a:pPr>
            <a:r>
              <a:rPr lang="hu-HU" sz="30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3000" i="1" dirty="0">
                <a:latin typeface="Calibri" panose="020F0502020204030204" pitchFamily="34" charset="0"/>
                <a:cs typeface="Calibri" panose="020F0502020204030204" pitchFamily="34" charset="0"/>
              </a:rPr>
              <a:t>modern </a:t>
            </a:r>
            <a:r>
              <a:rPr lang="hu-HU" sz="3000" b="1" i="1" dirty="0">
                <a:latin typeface="Calibri" panose="020F0502020204030204" pitchFamily="34" charset="0"/>
                <a:cs typeface="Calibri" panose="020F0502020204030204" pitchFamily="34" charset="0"/>
              </a:rPr>
              <a:t>tánc </a:t>
            </a:r>
            <a:r>
              <a:rPr lang="hu-HU" sz="3000" dirty="0">
                <a:latin typeface="Calibri" panose="020F0502020204030204" pitchFamily="34" charset="0"/>
                <a:cs typeface="Calibri" panose="020F0502020204030204" pitchFamily="34" charset="0"/>
              </a:rPr>
              <a:t>(„a jövő tánca”) a zene és a festészet mellett a </a:t>
            </a:r>
            <a:r>
              <a:rPr lang="hu-HU" sz="3000" i="1" dirty="0">
                <a:latin typeface="Calibri" panose="020F0502020204030204" pitchFamily="34" charset="0"/>
                <a:cs typeface="Calibri" panose="020F0502020204030204" pitchFamily="34" charset="0"/>
              </a:rPr>
              <a:t>modern </a:t>
            </a:r>
            <a:r>
              <a:rPr lang="hu-HU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összművészet</a:t>
            </a:r>
            <a:r>
              <a:rPr lang="hu-HU" sz="3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Gesamtkunstwerk</a:t>
            </a:r>
            <a:r>
              <a:rPr lang="hu-HU" sz="3000" dirty="0">
                <a:latin typeface="Calibri" panose="020F0502020204030204" pitchFamily="34" charset="0"/>
                <a:cs typeface="Calibri" panose="020F0502020204030204" pitchFamily="34" charset="0"/>
              </a:rPr>
              <a:t>) harmadik alkotóeleme lett (egyenjogúsítás). Igy jön csak létre a valódi  szellemi harmónia, az igazi színpadi kompozíció. (</a:t>
            </a:r>
            <a:r>
              <a:rPr lang="hu-HU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Kandinsky</a:t>
            </a:r>
            <a:r>
              <a:rPr lang="hu-HU" sz="3000" dirty="0">
                <a:latin typeface="Calibri" panose="020F0502020204030204" pitchFamily="34" charset="0"/>
                <a:cs typeface="Calibri" panose="020F0502020204030204" pitchFamily="34" charset="0"/>
              </a:rPr>
              <a:t> 1911).</a:t>
            </a:r>
          </a:p>
          <a:p>
            <a:pPr marL="0" indent="0">
              <a:buNone/>
            </a:pPr>
            <a:endParaRPr lang="hu-HU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3000" dirty="0">
                <a:latin typeface="Calibri" panose="020F0502020204030204" pitchFamily="34" charset="0"/>
                <a:cs typeface="Calibri" panose="020F0502020204030204" pitchFamily="34" charset="0"/>
              </a:rPr>
              <a:t>A modern tánc egyenrangúvá válik- legitimáció</a:t>
            </a:r>
          </a:p>
          <a:p>
            <a:pPr marL="0" indent="0">
              <a:buNone/>
            </a:pPr>
            <a:endParaRPr lang="hu-H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01024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8200"/>
          </a:xfrm>
        </p:spPr>
        <p:txBody>
          <a:bodyPr/>
          <a:lstStyle/>
          <a:p>
            <a:pPr algn="ctr"/>
            <a:r>
              <a:rPr lang="hu-HU" dirty="0"/>
              <a:t>Az alapítók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536701"/>
            <a:ext cx="8596668" cy="4504662"/>
          </a:xfrm>
        </p:spPr>
        <p:txBody>
          <a:bodyPr>
            <a:noAutofit/>
          </a:bodyPr>
          <a:lstStyle/>
          <a:p>
            <a:r>
              <a:rPr lang="hu-HU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Isadora</a:t>
            </a:r>
            <a:r>
              <a:rPr lang="hu-H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hu-HU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Duncan</a:t>
            </a:r>
            <a:endParaRPr lang="hu-HU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hu-H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Raymond </a:t>
            </a:r>
            <a:r>
              <a:rPr lang="hu-HU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Duncan</a:t>
            </a:r>
            <a:r>
              <a:rPr lang="hu-H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 </a:t>
            </a:r>
          </a:p>
          <a:p>
            <a:r>
              <a:rPr lang="hu-H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Emil </a:t>
            </a:r>
            <a:r>
              <a:rPr lang="hu-HU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Jaques-Dalcroze</a:t>
            </a:r>
            <a:endParaRPr lang="hu-HU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hu-H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Rudolf von </a:t>
            </a:r>
            <a:r>
              <a:rPr lang="hu-HU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Laban</a:t>
            </a:r>
            <a:r>
              <a:rPr lang="hu-H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  <a:p>
            <a:endParaRPr lang="hu-HU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hu-H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Dienes Valéria (1912)</a:t>
            </a:r>
          </a:p>
          <a:p>
            <a:r>
              <a:rPr lang="hu-HU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Madzsar</a:t>
            </a:r>
            <a:r>
              <a:rPr lang="hu-H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Alice  (1912)</a:t>
            </a:r>
          </a:p>
          <a:p>
            <a:r>
              <a:rPr lang="hu-HU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Szentpál</a:t>
            </a:r>
            <a:r>
              <a:rPr lang="hu-H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Olga  (1917)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453890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F6F26AB-C6E7-5208-646C-ED6D0A243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7" y="1041975"/>
            <a:ext cx="11625942" cy="5532996"/>
          </a:xfrm>
        </p:spPr>
        <p:txBody>
          <a:bodyPr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hu-HU" sz="5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modern tánc (free </a:t>
            </a:r>
            <a:r>
              <a:rPr kumimoji="0" lang="hu-HU" sz="5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dance</a:t>
            </a:r>
            <a:r>
              <a:rPr kumimoji="0" lang="hu-HU" sz="5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hu-HU" sz="5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Ausdrucktanz</a:t>
            </a:r>
            <a:r>
              <a:rPr kumimoji="0" lang="hu-HU" sz="5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hu-HU" sz="5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expreszionista</a:t>
            </a:r>
            <a:r>
              <a:rPr kumimoji="0" lang="hu-HU" sz="5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tánc), magyarul a </a:t>
            </a:r>
            <a:r>
              <a:rPr kumimoji="0" lang="hu-HU" sz="5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mozdulatművészet </a:t>
            </a:r>
            <a:r>
              <a:rPr kumimoji="0" lang="hu-HU" sz="5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20. század elejének </a:t>
            </a:r>
            <a:r>
              <a:rPr kumimoji="0" lang="hu-HU" sz="5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új műfaja</a:t>
            </a:r>
          </a:p>
          <a:p>
            <a:pPr marR="0" lvl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u-HU" sz="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Test és lélek felszabadítása – élet –  művészet</a:t>
            </a: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hu-HU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Szépség-egészség</a:t>
            </a: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hu-HU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 gyermek mozgásnevelése</a:t>
            </a: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hu-HU" sz="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Új női szerep- a női test új felfogása</a:t>
            </a: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hu-HU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Új közösségek létrehozása, kollektivitás </a:t>
            </a: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hu-HU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Természet közeliség</a:t>
            </a: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hu-HU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Természetes életforma, tisztaság –  romlatlanság - népzene, néptánc</a:t>
            </a: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hu-HU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Kollektivitás</a:t>
            </a:r>
          </a:p>
          <a:p>
            <a:endParaRPr kumimoji="0" lang="hu-HU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7E68E39-6B44-1261-A8B4-4EF172834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CFBBC46-FD46-4232-8D25-D1021A4A7771}" type="datetime1">
              <a:rPr lang="hu-HU" smtClean="0"/>
              <a:t>2024. 11. 28.</a:t>
            </a:fld>
            <a:endParaRPr lang="en-US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2510F6E-1360-0C4B-C372-020C672067E3}"/>
              </a:ext>
            </a:extLst>
          </p:cNvPr>
          <p:cNvSpPr txBox="1"/>
          <p:nvPr/>
        </p:nvSpPr>
        <p:spPr>
          <a:xfrm>
            <a:off x="391886" y="457200"/>
            <a:ext cx="10733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/>
              <a:t>A modern tánc – a mozdulatművészet</a:t>
            </a:r>
          </a:p>
        </p:txBody>
      </p:sp>
    </p:spTree>
    <p:extLst>
      <p:ext uri="{BB962C8B-B14F-4D97-AF65-F5344CB8AC3E}">
        <p14:creationId xmlns:p14="http://schemas.microsoft.com/office/powerpoint/2010/main" val="1409592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>
            <a:extLst>
              <a:ext uri="{FF2B5EF4-FFF2-40B4-BE49-F238E27FC236}">
                <a16:creationId xmlns:a16="http://schemas.microsoft.com/office/drawing/2014/main" id="{463BB42A-9B85-5782-BFEB-F486D9803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CFBBC46-FD46-4232-8D25-D1021A4A7771}" type="datetime1">
              <a:rPr lang="hu-HU" smtClean="0"/>
              <a:t>2024. 11. 28.</a:t>
            </a:fld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EEF85C9-5A50-3AA2-DA4C-AEAC80FEB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64" y="1502497"/>
            <a:ext cx="10059272" cy="385300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0F97D2B-CC45-0C32-D9CC-E454882BD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384" y="488035"/>
            <a:ext cx="4336070" cy="604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31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Tartalom helye 13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677" y="648640"/>
            <a:ext cx="10102646" cy="5393386"/>
          </a:xfrm>
          <a:prstGeom prst="rect">
            <a:avLst/>
          </a:prstGeom>
        </p:spPr>
      </p:pic>
      <p:sp>
        <p:nvSpPr>
          <p:cNvPr id="137" name="Szövegdoboz 136"/>
          <p:cNvSpPr txBox="1"/>
          <p:nvPr/>
        </p:nvSpPr>
        <p:spPr>
          <a:xfrm>
            <a:off x="4322367" y="966651"/>
            <a:ext cx="1039936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Delsarte</a:t>
            </a:r>
            <a:endParaRPr lang="hu-HU" dirty="0"/>
          </a:p>
        </p:txBody>
      </p:sp>
      <p:sp>
        <p:nvSpPr>
          <p:cNvPr id="138" name="Szövegdoboz 137"/>
          <p:cNvSpPr txBox="1"/>
          <p:nvPr/>
        </p:nvSpPr>
        <p:spPr>
          <a:xfrm>
            <a:off x="7837713" y="966651"/>
            <a:ext cx="1005841" cy="3657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Ling</a:t>
            </a:r>
          </a:p>
        </p:txBody>
      </p:sp>
      <p:sp>
        <p:nvSpPr>
          <p:cNvPr id="139" name="Szövegdoboz 138"/>
          <p:cNvSpPr txBox="1"/>
          <p:nvPr/>
        </p:nvSpPr>
        <p:spPr>
          <a:xfrm>
            <a:off x="2155371" y="352697"/>
            <a:ext cx="633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 modern tánc családfája</a:t>
            </a:r>
          </a:p>
        </p:txBody>
      </p:sp>
    </p:spTree>
    <p:extLst>
      <p:ext uri="{BB962C8B-B14F-4D97-AF65-F5344CB8AC3E}">
        <p14:creationId xmlns:p14="http://schemas.microsoft.com/office/powerpoint/2010/main" val="779219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041" y="699777"/>
            <a:ext cx="3709252" cy="468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125" y="1249902"/>
            <a:ext cx="3289514" cy="47160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274849" y="5965902"/>
            <a:ext cx="278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Isadora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Duncan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226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 </a:t>
            </a:r>
            <a:r>
              <a:rPr lang="hu-HU" dirty="0" err="1"/>
              <a:t>Dalcroze</a:t>
            </a:r>
            <a:r>
              <a:rPr lang="hu-HU" dirty="0"/>
              <a:t> iskola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9281" y="1712452"/>
            <a:ext cx="6197986" cy="4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83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0488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Raymond </a:t>
            </a:r>
            <a:r>
              <a:rPr lang="hu-HU" dirty="0" err="1"/>
              <a:t>Duncan</a:t>
            </a:r>
            <a:r>
              <a:rPr lang="hu-HU" dirty="0"/>
              <a:t>, 1910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6426" y="1476520"/>
            <a:ext cx="3665918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04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Dienes Valéria az egyik tanítványával Markos Györggyel az 1910-es években</a:t>
            </a:r>
            <a:br>
              <a:rPr lang="hu-HU" dirty="0"/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9575" y="1620849"/>
            <a:ext cx="5952861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0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544F870E-8024-1DE0-730B-28A307541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485" y="666206"/>
            <a:ext cx="10058400" cy="384962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None/>
              <a:tabLst/>
              <a:defRPr/>
            </a:pPr>
            <a:endParaRPr lang="hu-HU" sz="36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None/>
              <a:tabLst/>
              <a:defRPr/>
            </a:pPr>
            <a:endParaRPr lang="hu-HU" sz="36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None/>
              <a:tabLst/>
              <a:defRPr/>
            </a:pPr>
            <a:r>
              <a:rPr lang="hu-HU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kumimoji="0" lang="hu-HU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 tánc a test lelkének rejtett nyelve” (Martha Graham)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9C556D6-51C5-A9AF-EB17-3D649FD2D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CFBBC46-FD46-4232-8D25-D1021A4A7771}" type="datetime1">
              <a:rPr lang="hu-HU" smtClean="0"/>
              <a:t>2024. 11. 28.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87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/>
              <a:t>Két Dienes tanítvány </a:t>
            </a:r>
            <a:r>
              <a:rPr lang="hu-HU" dirty="0" err="1"/>
              <a:t>Mirkovszky</a:t>
            </a:r>
            <a:r>
              <a:rPr lang="hu-HU" dirty="0"/>
              <a:t> Mária és  Markos György 1917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388" y="2132708"/>
            <a:ext cx="4877223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02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Dienes: Hajnalvárás  1925</a:t>
            </a:r>
            <a:br>
              <a:rPr lang="hu-HU" dirty="0"/>
            </a:br>
            <a:r>
              <a:rPr lang="hu-HU" dirty="0"/>
              <a:t>Mozdulatkórus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4966" y="2014194"/>
            <a:ext cx="6142067" cy="43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79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>
            <a:extLst>
              <a:ext uri="{FF2B5EF4-FFF2-40B4-BE49-F238E27FC236}">
                <a16:creationId xmlns:a16="http://schemas.microsoft.com/office/drawing/2014/main" id="{41BA7905-809C-139A-05EF-1D8F0346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CFBBC46-FD46-4232-8D25-D1021A4A7771}" type="datetime1">
              <a:rPr lang="hu-HU" smtClean="0"/>
              <a:t>2024. 11. 28.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289BD54-F1E1-EDBC-7F65-B38D17A75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998" y="-1"/>
            <a:ext cx="5582688" cy="510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4B6DDAE-614A-0728-3D05-F208FD1D8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0815" y="1687629"/>
            <a:ext cx="4229308" cy="471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023B7814-3BC9-BB7F-9396-1E195BF5B75C}"/>
              </a:ext>
            </a:extLst>
          </p:cNvPr>
          <p:cNvSpPr txBox="1"/>
          <p:nvPr/>
        </p:nvSpPr>
        <p:spPr>
          <a:xfrm>
            <a:off x="497305" y="5470358"/>
            <a:ext cx="4860758" cy="93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Saint-Saëns: Haláltánc (az Orkesztika Játékszín előadása, előadók: Geggus Kornélia és Molnár István) 1940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132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727710" algn="ctr">
              <a:lnSpc>
                <a:spcPct val="115000"/>
              </a:lnSpc>
              <a:spcAft>
                <a:spcPts val="0"/>
              </a:spcAft>
            </a:pPr>
            <a:r>
              <a:rPr lang="hu-HU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tenger mélyén</a:t>
            </a:r>
            <a:br>
              <a:rPr lang="hu-H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Mozdulatkórus a </a:t>
            </a:r>
            <a:r>
              <a:rPr lang="hu-HU" sz="32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Szentpál</a:t>
            </a:r>
            <a:r>
              <a:rPr lang="hu-H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iskolában</a:t>
            </a:r>
            <a:br>
              <a:rPr lang="hu-H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7457" y="1675449"/>
            <a:ext cx="3539313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40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284" y="1504335"/>
            <a:ext cx="4557798" cy="337052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453" y="2559338"/>
            <a:ext cx="4570223" cy="319915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869795" y="5257800"/>
            <a:ext cx="3978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Lilla Bauer (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Szentpál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tanítvány, aki 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Jooss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csoportjában is táncolt, híres táncos lett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798634" y="1913022"/>
            <a:ext cx="2671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Szentpál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Olga : a Gépember 1935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256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6966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Madzsar</a:t>
            </a:r>
            <a:r>
              <a:rPr lang="hu-H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mozdulatkórus, 1928-29</a:t>
            </a:r>
            <a:br>
              <a:rPr lang="hu-H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995" y="1369009"/>
            <a:ext cx="7211960" cy="506102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4022099" y="3223559"/>
            <a:ext cx="184731" cy="358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17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8343" y="508000"/>
            <a:ext cx="11161486" cy="59023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testet a spiritualitás-intellektualitás párjának tekintették vagy olyan eszköznek, amely a lélekből feltörő élmények-tartalmak kifejezésére szolgál.</a:t>
            </a:r>
          </a:p>
          <a:p>
            <a:pPr marL="0" indent="0" algn="just">
              <a:buNone/>
            </a:pPr>
            <a:r>
              <a:rPr lang="hu-HU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Új táncot akarunk? Nem. Művészi táncot akarunk. Olyan táncot, mely a </a:t>
            </a:r>
            <a:r>
              <a:rPr lang="hu-HU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lélek</a:t>
            </a:r>
            <a:r>
              <a:rPr lang="hu-HU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mélyéből tör elő, és </a:t>
            </a:r>
            <a:r>
              <a:rPr lang="hu-HU" sz="2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sűrített lelki élményeknek ad testet </a:t>
            </a:r>
            <a:r>
              <a:rPr lang="hu-HU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(kiemelés B.Á.) </a:t>
            </a:r>
            <a:r>
              <a:rPr lang="hu-HU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u-HU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[…]  A valódi hasznos testkultúra […] nem a test céljait szolgálja, hanem a lélek felszabadulását. Képzett test híján a lélek nem tudja kiélni képességeit. Ahhoz, hogy a lélek […] hivatását méltón teljesíthesse, kell, hogy a testben engedelmes, kifejező képes eszközre találjon.” (</a:t>
            </a:r>
            <a:r>
              <a:rPr lang="hu-HU" sz="28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Szentpál-Rabinovszky</a:t>
            </a:r>
            <a:r>
              <a:rPr lang="hu-HU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1928,  11-13.)</a:t>
            </a:r>
          </a:p>
          <a:p>
            <a:pPr marL="0" indent="0" algn="just">
              <a:buNone/>
            </a:pPr>
            <a:r>
              <a:rPr lang="hu-HU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„A test és a lélek fejlődése a legszorosabban összefügg, és életünk e kettő egymásra hatásának szakadatlan láncolata.” (</a:t>
            </a:r>
            <a:r>
              <a:rPr lang="hu-HU" sz="28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Madzsarné</a:t>
            </a:r>
            <a:r>
              <a:rPr lang="hu-HU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Jászi Alice 1926, 1977, 55.)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509814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2229" y="420913"/>
            <a:ext cx="11522235" cy="6139543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endParaRPr lang="hu-HU" sz="4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hu-HU" sz="8600" dirty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hu-HU" sz="11200" dirty="0">
                <a:latin typeface="Calibri" panose="020F0502020204030204" pitchFamily="34" charset="0"/>
                <a:cs typeface="Calibri" panose="020F0502020204030204" pitchFamily="34" charset="0"/>
              </a:rPr>
              <a:t>A mozdulat  mostoha gyermeke a gondolkodásnak….A mozdulat valami szándék sikerülése, mindig lelki retortából jön, mindig beszél valamiről, egy darab múlt és darab jövendő van benne és arra való, hogy ezt a múltat és ezt a jövőt jelenné tágítsa. Mesél és jósol. …. A tisztán az időben rejtőzött anyagtalan lelkiségünk a mozdulaton át a térbe költözik, hogy megmutasson bennünket egymásnak. A mozdulat nem másolja, hanem kifejezi a lelket azzal, hogy formát ad eszmélésünknek. A lélek tiszta időbeliség, az anyag, a test tiszta térbeliség, a mozdulat mint téridős forma osztozik a tér és idő formájában. Az idő formája a ritmus és a metrum, a tér formája a vonal és az alak, a téridős mozdulat tehát ritmusos alakjáték. (Dienes 1929-30, 289.)  </a:t>
            </a:r>
          </a:p>
          <a:p>
            <a:pPr marL="0" indent="0" algn="just">
              <a:buNone/>
            </a:pPr>
            <a:endParaRPr lang="hu-HU" sz="11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hu-HU" sz="11200" i="1" dirty="0">
                <a:latin typeface="Calibri" panose="020F0502020204030204" pitchFamily="34" charset="0"/>
                <a:cs typeface="Calibri" panose="020F0502020204030204" pitchFamily="34" charset="0"/>
              </a:rPr>
              <a:t>Nem erotikus test - </a:t>
            </a:r>
            <a:r>
              <a:rPr lang="hu-HU" sz="1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edukált</a:t>
            </a:r>
            <a:r>
              <a:rPr lang="hu-HU" sz="11200" i="1" dirty="0">
                <a:latin typeface="Calibri" panose="020F0502020204030204" pitchFamily="34" charset="0"/>
                <a:cs typeface="Calibri" panose="020F0502020204030204" pitchFamily="34" charset="0"/>
              </a:rPr>
              <a:t>, fegyelmezett test, alkalmas a belső tartalmak átlényegült kifejezésére -  </a:t>
            </a:r>
            <a:r>
              <a:rPr lang="hu-HU" sz="11200" dirty="0">
                <a:latin typeface="Calibri" panose="020F0502020204030204" pitchFamily="34" charset="0"/>
                <a:cs typeface="Calibri" panose="020F0502020204030204" pitchFamily="34" charset="0"/>
              </a:rPr>
              <a:t>ennek ellenére a női test nyilvános térben való megjelenésének elfogadása konfliktusos folyamat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hu-HU" sz="11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5131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>
            <a:extLst>
              <a:ext uri="{FF2B5EF4-FFF2-40B4-BE49-F238E27FC236}">
                <a16:creationId xmlns:a16="http://schemas.microsoft.com/office/drawing/2014/main" id="{AD6B1121-A599-4CFE-CD96-EE3A13F08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CFBBC46-FD46-4232-8D25-D1021A4A7771}" type="datetime1">
              <a:rPr lang="hu-HU" smtClean="0"/>
              <a:t>2024. 11. 28.</a:t>
            </a:fld>
            <a:endParaRPr lang="en-US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97A67AC-5A56-8EF9-020D-52B51C9C5FA4}"/>
              </a:ext>
            </a:extLst>
          </p:cNvPr>
          <p:cNvSpPr txBox="1"/>
          <p:nvPr/>
        </p:nvSpPr>
        <p:spPr>
          <a:xfrm>
            <a:off x="464457" y="457200"/>
            <a:ext cx="1117599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De a testet előbb fel kellett szabadítani a konvenciók terhétől és alkalmat  kellett teremteni arra, </a:t>
            </a:r>
            <a:r>
              <a:rPr lang="hu-HU" sz="3200" i="1" dirty="0">
                <a:latin typeface="Calibri" panose="020F0502020204030204" pitchFamily="34" charset="0"/>
                <a:cs typeface="Calibri" panose="020F0502020204030204" pitchFamily="34" charset="0"/>
              </a:rPr>
              <a:t>hogy élővé 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váljon. Ez „</a:t>
            </a:r>
            <a:r>
              <a:rPr lang="hu-H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mozdulattörvények által</a:t>
            </a:r>
            <a:r>
              <a:rPr lang="hu-H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mesterséges kényszereitől felszabadított emberi test szabad játéka</a:t>
            </a:r>
            <a:r>
              <a:rPr lang="hu-H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hu-H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(Dienes 1969, 43-44.) 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u-HU" sz="3200" i="1" dirty="0">
                <a:latin typeface="Calibri" panose="020F0502020204030204" pitchFamily="34" charset="0"/>
                <a:cs typeface="Calibri" panose="020F0502020204030204" pitchFamily="34" charset="0"/>
              </a:rPr>
              <a:t>természetesség és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3200" i="1" dirty="0">
                <a:latin typeface="Calibri" panose="020F0502020204030204" pitchFamily="34" charset="0"/>
                <a:cs typeface="Calibri" panose="020F0502020204030204" pitchFamily="34" charset="0"/>
              </a:rPr>
              <a:t>belső természet 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felismerése, felszínre hozása és kifejezése, ami megformáltan, egy szociális térben szociális céllal, a jobb ember, jobb társadalom utópiájával történik. A természetesség tehát a társadalmi test konstrukcióján keresztül nyilvánul meg. Ez elválaszthatatlan a női emancipációtól.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213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>
            <a:extLst>
              <a:ext uri="{FF2B5EF4-FFF2-40B4-BE49-F238E27FC236}">
                <a16:creationId xmlns:a16="http://schemas.microsoft.com/office/drawing/2014/main" id="{DF8E66EE-0710-9CE5-3C84-D87B4F183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CFBBC46-FD46-4232-8D25-D1021A4A7771}" type="datetime1">
              <a:rPr lang="hu-HU" smtClean="0"/>
              <a:t>2024. 11. 28.</a:t>
            </a:fld>
            <a:endParaRPr lang="en-US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B31CFEE-A21C-8285-287D-269B887BEC26}"/>
              </a:ext>
            </a:extLst>
          </p:cNvPr>
          <p:cNvSpPr txBox="1"/>
          <p:nvPr/>
        </p:nvSpPr>
        <p:spPr>
          <a:xfrm>
            <a:off x="522514" y="457200"/>
            <a:ext cx="1116148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A mozgás élményén keresztül a modern táncosok nem csak a spiritualitás tartományának feltárására törekedtek,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a mozgó test az </a:t>
            </a:r>
            <a:r>
              <a:rPr lang="hu-HU" sz="3200" i="1" dirty="0">
                <a:latin typeface="Calibri" panose="020F0502020204030204" pitchFamily="34" charset="0"/>
                <a:cs typeface="Calibri" panose="020F0502020204030204" pitchFamily="34" charset="0"/>
              </a:rPr>
              <a:t>eszmélet,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i="1" dirty="0">
                <a:latin typeface="Calibri" panose="020F0502020204030204" pitchFamily="34" charset="0"/>
                <a:cs typeface="Calibri" panose="020F0502020204030204" pitchFamily="34" charset="0"/>
              </a:rPr>
              <a:t>az eszmélés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, az </a:t>
            </a:r>
            <a:r>
              <a:rPr lang="hu-HU" sz="3200" i="1" dirty="0">
                <a:latin typeface="Calibri" panose="020F0502020204030204" pitchFamily="34" charset="0"/>
                <a:cs typeface="Calibri" panose="020F0502020204030204" pitchFamily="34" charset="0"/>
              </a:rPr>
              <a:t>öntudatra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i="1" dirty="0">
                <a:latin typeface="Calibri" panose="020F0502020204030204" pitchFamily="34" charset="0"/>
                <a:cs typeface="Calibri" panose="020F0502020204030204" pitchFamily="34" charset="0"/>
              </a:rPr>
              <a:t>ébredés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eszköze is volt. </a:t>
            </a:r>
          </a:p>
          <a:p>
            <a:endParaRPr lang="hu-H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Másrészről a korábbi hierarchia lebontása segítségével a táncot a egyenjogúsították a többi művészettel és a legmagasabb szintre emelhették ( Korábban a szellem, a tudat egyértelműen a test felett állt, mintegy „uralta” a testet.)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493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96A93-43A7-6042-B8B6-A510EE238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A530F01D-427F-0A73-908F-4B9CA456D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65" y="162233"/>
            <a:ext cx="11257935" cy="596393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800" dirty="0">
              <a:solidFill>
                <a:prstClr val="black"/>
              </a:solidFill>
              <a:latin typeface="Avenir Next LT Pro" panose="020204040303010108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800" dirty="0">
              <a:solidFill>
                <a:prstClr val="black"/>
              </a:solidFill>
              <a:latin typeface="Avenir Next LT Pro" panose="020204040303010108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20404030301010803"/>
                <a:ea typeface="+mn-ea"/>
                <a:cs typeface="+mn-cs"/>
              </a:rPr>
              <a:t>https://www.youtube.com/watch?v=85cBaOeAq2Y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venir Next LT Pro" panose="02020404030301010803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20404030301010803"/>
                <a:ea typeface="+mn-ea"/>
                <a:cs typeface="+mn-cs"/>
              </a:rPr>
              <a:t>https://www.youtube.com/watch?v=sU7BRgOcamU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3459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57" y="493487"/>
            <a:ext cx="11306629" cy="56326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Összefoglalva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Emancipáció-   </a:t>
            </a:r>
            <a:r>
              <a:rPr lang="hu-HU" sz="2800" i="1" dirty="0">
                <a:latin typeface="Calibri" panose="020F0502020204030204" pitchFamily="34" charset="0"/>
                <a:cs typeface="Calibri" panose="020F0502020204030204" pitchFamily="34" charset="0"/>
              </a:rPr>
              <a:t>változó viszony a nőiséghez- 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(feminista nozgalom- Nő és Társadalom, A Nő)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</a:t>
            </a:r>
            <a:r>
              <a:rPr lang="hu-HU" sz="2800" i="1" dirty="0">
                <a:latin typeface="Calibri" panose="020F0502020204030204" pitchFamily="34" charset="0"/>
                <a:cs typeface="Calibri" panose="020F0502020204030204" pitchFamily="34" charset="0"/>
              </a:rPr>
              <a:t>új szerepek 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domeszticitás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gyengülése, iskolázás, de 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szá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		                        számos pálya még nem elérhető)</a:t>
            </a:r>
            <a:r>
              <a:rPr lang="hu-HU" sz="2800" i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2800" i="1" dirty="0">
                <a:latin typeface="Calibri" panose="020F0502020204030204" pitchFamily="34" charset="0"/>
                <a:cs typeface="Calibri" panose="020F0502020204030204" pitchFamily="34" charset="0"/>
              </a:rPr>
              <a:t>			  változó viszony a tánchoz  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(Fuller 1898, 1914,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Duncan 1902, Maud Allen (Salome)  1907, Ruth St.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Denis, 1907,  Gyagilev Balett 1912-13, Wiesenthal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lányok 1916) és a </a:t>
            </a:r>
            <a:r>
              <a:rPr lang="hu-HU" sz="2800" i="1" dirty="0">
                <a:latin typeface="Calibri" panose="020F0502020204030204" pitchFamily="34" charset="0"/>
                <a:cs typeface="Calibri" panose="020F0502020204030204" pitchFamily="34" charset="0"/>
              </a:rPr>
              <a:t>testhez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Új ember nevelése (életreform)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hu-HU" sz="3600" dirty="0"/>
              <a:t>Résztvevők, az intézményesülés szakaszai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1885" y="1052736"/>
            <a:ext cx="11364685" cy="5688632"/>
          </a:xfrm>
        </p:spPr>
        <p:txBody>
          <a:bodyPr>
            <a:normAutofit fontScale="85000" lnSpcReduction="20000"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hu-HU" altLang="en-US" sz="24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Családtagok, barátok, ismerősök (</a:t>
            </a:r>
            <a:r>
              <a:rPr lang="hu-HU" alt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Cellár</a:t>
            </a: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Ferenc, Révész Ilus, </a:t>
            </a:r>
            <a:r>
              <a:rPr lang="hu-HU" alt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Undi</a:t>
            </a: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Lenke stb.)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Arisztokrata családok  (Apponyi, Zichy, Széchenyi, Batthyány, </a:t>
            </a:r>
            <a:r>
              <a:rPr lang="hu-HU" alt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Palavicini</a:t>
            </a: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stb. nőtagjai- </a:t>
            </a:r>
            <a:r>
              <a:rPr lang="hu-HU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életforma elem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2-3. Művészek és családtagjaik  (Darvas </a:t>
            </a:r>
            <a:r>
              <a:rPr lang="hu-HU" alt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Lily</a:t>
            </a: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alt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Undi</a:t>
            </a: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Lenke, Kövesházi Kalmár Ágnes, </a:t>
            </a:r>
            <a:r>
              <a:rPr lang="hu-HU" alt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Galafréz</a:t>
            </a: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Elza)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Polgári  (részben asszimilált zsidó) értelmiségi családok (ügyvéd, orvos, tudós stb.) – pl. Munk Ily (Munkácsi Bernát rokona)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Más (részben asszimilált zsidó) polgári foglalkozásúak (bankár stb.)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Állami köztisztviselők (MÁV főfelügyelő, HÉV főtanácsos, BESZKÁRT igazgató, kúriai bíró stb.)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</a:t>
            </a:r>
            <a:r>
              <a:rPr lang="hu-HU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-életformaelem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- foglalkozás 	                                      					       		(táncművész, tanár)  </a:t>
            </a: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Dienes, a ‚</a:t>
            </a:r>
            <a:r>
              <a:rPr lang="hu-HU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tudós nő” </a:t>
            </a: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mintateremtő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1917-18. tanév: </a:t>
            </a:r>
            <a:r>
              <a:rPr lang="hu-HU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83 növendék – 21 arisztokrata családból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Magyar asszonyok 1931     48 mozdulatművész    - </a:t>
            </a:r>
            <a:r>
              <a:rPr lang="hu-HU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gyors intézményesülés</a:t>
            </a:r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771087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54032"/>
          </a:xfrm>
        </p:spPr>
        <p:txBody>
          <a:bodyPr>
            <a:normAutofit/>
          </a:bodyPr>
          <a:lstStyle/>
          <a:p>
            <a:r>
              <a:rPr lang="hu-HU" dirty="0"/>
              <a:t>                      Az új pálya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2008" y="1000109"/>
            <a:ext cx="2378718" cy="364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738282" y="4714884"/>
            <a:ext cx="8715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Undi Mariska: Tanítsuk gyermekeinket a</a:t>
            </a:r>
          </a:p>
          <a:p>
            <a:pPr algn="ctr"/>
            <a:r>
              <a:rPr lang="hu-HU" dirty="0"/>
              <a:t>legújabb sportra, az Orchesztikai Iskola</a:t>
            </a:r>
          </a:p>
          <a:p>
            <a:pPr algn="ctr"/>
            <a:r>
              <a:rPr lang="hu-HU" dirty="0"/>
              <a:t>plakátja, 1916-1917  dvh-p-20100916</a:t>
            </a:r>
          </a:p>
          <a:p>
            <a:r>
              <a:rPr lang="hu-HU" dirty="0"/>
              <a:t>Undi Mariska – Gödöllői Művésztelep</a:t>
            </a:r>
          </a:p>
          <a:p>
            <a:r>
              <a:rPr lang="hu-HU" dirty="0"/>
              <a:t>A nők emancipációs törekvéseiért harcoló nőmozgalom egyik karakteres képviselője. Jelentős bútor-, könyv- és szőnyegtervező volt, freskót és üvegfestményterveket készített. Egész életét végigkísérte népművészeti gyűjtőtevékenysége.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39994" y="-1370"/>
            <a:ext cx="4256270" cy="685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9DBD9E0-CE2F-0948-A6FF-45ECEC918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3" y="609599"/>
            <a:ext cx="11205029" cy="5950857"/>
          </a:xfrm>
        </p:spPr>
        <p:txBody>
          <a:bodyPr>
            <a:normAutofit/>
          </a:bodyPr>
          <a:lstStyle/>
          <a:p>
            <a:pPr eaLnBrk="1" hangingPunct="1">
              <a:spcBef>
                <a:spcPct val="10000"/>
              </a:spcBef>
            </a:pPr>
            <a:r>
              <a:rPr lang="hu-HU" alt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Mozdulatkultúra  Egyesület 1928. május – 37 alapító</a:t>
            </a:r>
          </a:p>
          <a:p>
            <a:pPr marL="0" indent="0" eaLnBrk="1" hangingPunct="1">
              <a:spcBef>
                <a:spcPct val="10000"/>
              </a:spcBef>
              <a:buNone/>
            </a:pPr>
            <a:r>
              <a:rPr lang="hu-HU" alt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 Elnök Zichy gróf, főtitkár Pálfy György</a:t>
            </a:r>
          </a:p>
          <a:p>
            <a:pPr marL="0" indent="0" eaLnBrk="1" hangingPunct="1">
              <a:spcBef>
                <a:spcPct val="10000"/>
              </a:spcBef>
              <a:buNone/>
            </a:pPr>
            <a:r>
              <a:rPr lang="hu-HU" alt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 Alelnök Dienes Valéria, </a:t>
            </a:r>
            <a:r>
              <a:rPr lang="hu-HU" altLang="hu-HU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Madzsar</a:t>
            </a:r>
            <a:r>
              <a:rPr lang="hu-HU" alt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Alice és </a:t>
            </a:r>
            <a:r>
              <a:rPr lang="hu-HU" altLang="hu-HU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Szentpál</a:t>
            </a:r>
            <a:r>
              <a:rPr lang="hu-HU" alt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Olga</a:t>
            </a:r>
          </a:p>
          <a:p>
            <a:pPr marL="0" indent="0" eaLnBrk="1" hangingPunct="1">
              <a:spcBef>
                <a:spcPct val="10000"/>
              </a:spcBef>
              <a:buNone/>
            </a:pPr>
            <a:r>
              <a:rPr lang="hu-HU" alt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 (Hely: Dienes Valériánál majd Kállai Lilinél, illetve a könyvtár a    Riedl iskolában)</a:t>
            </a:r>
          </a:p>
          <a:p>
            <a:pPr marL="0" indent="0" eaLnBrk="1" hangingPunct="1">
              <a:spcBef>
                <a:spcPct val="10000"/>
              </a:spcBef>
              <a:buNone/>
            </a:pPr>
            <a:r>
              <a:rPr lang="hu-HU" alt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 (hasonnevű folyóirat)</a:t>
            </a:r>
          </a:p>
          <a:p>
            <a:pPr eaLnBrk="1" hangingPunct="1">
              <a:spcBef>
                <a:spcPct val="10000"/>
              </a:spcBef>
            </a:pPr>
            <a:r>
              <a:rPr lang="hu-HU" alt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Tanárképzési tanfolyam előbb 8, majd még 5 iskolában </a:t>
            </a:r>
            <a:r>
              <a:rPr lang="hu-HU" altLang="hu-HU" sz="3200" i="1" dirty="0">
                <a:latin typeface="Calibri" panose="020F0502020204030204" pitchFamily="34" charset="0"/>
                <a:cs typeface="Calibri" panose="020F0502020204030204" pitchFamily="34" charset="0"/>
              </a:rPr>
              <a:t>egységesülés</a:t>
            </a:r>
            <a:r>
              <a:rPr lang="hu-HU" alt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(mozdulattanári oklevél</a:t>
            </a:r>
            <a:endParaRPr lang="hu-H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75CE380-B194-E29C-7103-CE0A3EC3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CFBBC46-FD46-4232-8D25-D1021A4A7771}" type="datetime1">
              <a:rPr lang="hu-HU" smtClean="0"/>
              <a:t>2024. 11. 28.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42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377371"/>
            <a:ext cx="11408229" cy="6023429"/>
          </a:xfrm>
        </p:spPr>
        <p:txBody>
          <a:bodyPr/>
          <a:lstStyle/>
          <a:p>
            <a:pPr>
              <a:buNone/>
            </a:pPr>
            <a:endParaRPr lang="hu-HU" dirty="0"/>
          </a:p>
          <a:p>
            <a:pPr>
              <a:buNone/>
            </a:pPr>
            <a:r>
              <a:rPr lang="hu-HU" sz="2400" dirty="0"/>
              <a:t>                            </a:t>
            </a:r>
            <a:r>
              <a:rPr lang="hu-HU" sz="2400" dirty="0" err="1"/>
              <a:t>Bozzay</a:t>
            </a:r>
            <a:r>
              <a:rPr lang="hu-HU" sz="2400" dirty="0"/>
              <a:t> Margit: Magyar asszonyok 1931 </a:t>
            </a:r>
          </a:p>
          <a:p>
            <a:pPr>
              <a:buNone/>
            </a:pPr>
            <a:r>
              <a:rPr lang="hu-HU" sz="2400" dirty="0"/>
              <a:t>    48 mozdulatművész – új, magas kulturális tőkével rendelkező értelmiségi</a:t>
            </a:r>
          </a:p>
          <a:p>
            <a:pPr>
              <a:buNone/>
            </a:pPr>
            <a:r>
              <a:rPr lang="hu-HU" sz="2400" dirty="0"/>
              <a:t> 						csoport</a:t>
            </a:r>
          </a:p>
          <a:p>
            <a:pPr>
              <a:buNone/>
            </a:pPr>
            <a:endParaRPr lang="hu-HU" dirty="0"/>
          </a:p>
          <a:p>
            <a:pPr>
              <a:buNone/>
            </a:pPr>
            <a:endParaRPr lang="hu-HU" dirty="0"/>
          </a:p>
          <a:p>
            <a:pPr>
              <a:buNone/>
            </a:pPr>
            <a:endParaRPr lang="hu-HU" dirty="0"/>
          </a:p>
          <a:p>
            <a:pPr>
              <a:buNone/>
            </a:pPr>
            <a:endParaRPr lang="hu-HU" dirty="0"/>
          </a:p>
          <a:p>
            <a:pPr>
              <a:buNone/>
            </a:pPr>
            <a:endParaRPr lang="hu-HU" dirty="0"/>
          </a:p>
          <a:p>
            <a:pPr>
              <a:buNone/>
            </a:pPr>
            <a:endParaRPr lang="hu-HU" dirty="0"/>
          </a:p>
          <a:p>
            <a:pPr>
              <a:buNone/>
            </a:pPr>
            <a:r>
              <a:rPr lang="hu-HU" dirty="0"/>
              <a:t> </a:t>
            </a:r>
          </a:p>
          <a:p>
            <a:pPr>
              <a:buNone/>
            </a:pPr>
            <a:endParaRPr lang="hu-HU" dirty="0"/>
          </a:p>
          <a:p>
            <a:pPr>
              <a:buNone/>
            </a:pPr>
            <a:endParaRPr lang="hu-HU" dirty="0"/>
          </a:p>
          <a:p>
            <a:endParaRPr lang="hu-HU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307332"/>
              </p:ext>
            </p:extLst>
          </p:nvPr>
        </p:nvGraphicFramePr>
        <p:xfrm>
          <a:off x="885371" y="2380343"/>
          <a:ext cx="10798623" cy="4020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9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98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98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98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98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9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98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9984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393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488">
                <a:tc>
                  <a:txBody>
                    <a:bodyPr/>
                    <a:lstStyle/>
                    <a:p>
                      <a:r>
                        <a:rPr lang="hu-HU" dirty="0"/>
                        <a:t>Buda-pesti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Érett-ségi-zett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Zenei</a:t>
                      </a:r>
                    </a:p>
                    <a:p>
                      <a:r>
                        <a:rPr lang="hu-HU" dirty="0"/>
                        <a:t>ipar-és</a:t>
                      </a:r>
                      <a:r>
                        <a:rPr lang="hu-HU" baseline="0" dirty="0"/>
                        <a:t> </a:t>
                      </a:r>
                      <a:r>
                        <a:rPr lang="hu-HU" dirty="0"/>
                        <a:t>képző-művé-szeti tanulmányok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Itthon tanult moz-du-latmű-vésze-tet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Külföldi mes-ternél tanult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Tanít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Saját iskolá-ja van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Fellép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Külföldi</a:t>
                      </a:r>
                      <a:r>
                        <a:rPr lang="hu-HU" baseline="0" dirty="0"/>
                        <a:t> tanul-mány-uta-kon vesz részt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93">
                <a:tc>
                  <a:txBody>
                    <a:bodyPr/>
                    <a:lstStyle/>
                    <a:p>
                      <a:r>
                        <a:rPr lang="hu-HU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93">
                <a:tc>
                  <a:txBody>
                    <a:bodyPr/>
                    <a:lstStyle/>
                    <a:p>
                      <a:r>
                        <a:rPr lang="hu-HU" dirty="0"/>
                        <a:t>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77%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38%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48%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58%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393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393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000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85515" y="0"/>
            <a:ext cx="4857784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3429" y="381002"/>
            <a:ext cx="10181771" cy="1302656"/>
          </a:xfrm>
        </p:spPr>
        <p:txBody>
          <a:bodyPr>
            <a:normAutofit/>
          </a:bodyPr>
          <a:lstStyle/>
          <a:p>
            <a:pPr algn="ctr"/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Különbségek a magyar és az európai táncosok életpályájában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971" y="1683658"/>
            <a:ext cx="11321143" cy="479334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Magyarországon</a:t>
            </a:r>
          </a:p>
          <a:p>
            <a:pPr algn="just"/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mozdulatművészek elsősorban nők voltak</a:t>
            </a:r>
          </a:p>
          <a:p>
            <a:pPr algn="just"/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inkább tanári pálya, mint művészi karrier – </a:t>
            </a:r>
            <a:r>
              <a:rPr lang="hu-HU" sz="2800" i="1" dirty="0">
                <a:latin typeface="Calibri" panose="020F0502020204030204" pitchFamily="34" charset="0"/>
                <a:cs typeface="Calibri" panose="020F0502020204030204" pitchFamily="34" charset="0"/>
              </a:rPr>
              <a:t>első reformiskolák</a:t>
            </a:r>
          </a:p>
          <a:p>
            <a:pPr algn="just"/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zsidótörvények idején a bölcsészpályákat helyettesítő lehetőséggé vált</a:t>
            </a:r>
          </a:p>
          <a:p>
            <a:pPr algn="just"/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mozdulatművészek valamennyien nagyon  iskolázottak voltak (többüknek több diplomája is volt – kulturális tőke)</a:t>
            </a:r>
          </a:p>
          <a:p>
            <a:pPr algn="just"/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felső-középosztálybeli vagy középosztálybeli családokból származtak, mint pl. a német vagy az amerikai táncosok, de 30-40 % asszimilált zsidó családból jött – </a:t>
            </a:r>
            <a:r>
              <a:rPr lang="hu-HU" sz="2800" i="1" dirty="0">
                <a:latin typeface="Calibri" panose="020F0502020204030204" pitchFamily="34" charset="0"/>
                <a:cs typeface="Calibri" panose="020F0502020204030204" pitchFamily="34" charset="0"/>
              </a:rPr>
              <a:t>új csoportidentitás az asszimiláció alapja</a:t>
            </a:r>
          </a:p>
          <a:p>
            <a:endParaRPr lang="hu-H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920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3486" y="420914"/>
            <a:ext cx="11021180" cy="61062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Összefoglalva:</a:t>
            </a:r>
          </a:p>
          <a:p>
            <a:pPr marL="0" indent="0" algn="just">
              <a:buNone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modern tánc (free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dance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Ausdrucktanz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), magyarul a </a:t>
            </a:r>
            <a:r>
              <a:rPr lang="hu-HU" sz="2800" i="1" dirty="0">
                <a:latin typeface="Calibri" panose="020F0502020204030204" pitchFamily="34" charset="0"/>
                <a:cs typeface="Calibri" panose="020F0502020204030204" pitchFamily="34" charset="0"/>
              </a:rPr>
              <a:t>mozdulatművészet 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20. század elejének </a:t>
            </a:r>
            <a:r>
              <a:rPr lang="hu-HU" sz="2800" i="1" dirty="0">
                <a:latin typeface="Calibri" panose="020F0502020204030204" pitchFamily="34" charset="0"/>
                <a:cs typeface="Calibri" panose="020F0502020204030204" pitchFamily="34" charset="0"/>
              </a:rPr>
              <a:t>új műfaja. </a:t>
            </a:r>
          </a:p>
          <a:p>
            <a:pPr marL="0" indent="0" algn="just">
              <a:buNone/>
            </a:pPr>
            <a:r>
              <a:rPr lang="hu-HU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modern művészet egyik alapkérdése, a tér-idő-mozgás performatív kísérleteiből épült új művészet az </a:t>
            </a:r>
            <a:r>
              <a:rPr lang="hu-HU" sz="2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életreform</a:t>
            </a:r>
            <a:r>
              <a:rPr lang="hu-HU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mozgalmak több alaptémáját, törekvését és művészi elvét egyesítve (test- természet-természetesség-spiritualitás, önkifejezés-öngyógyítás-értelemkeresés, szabadság- alkotás -  élet – művészet – összművészet), azok </a:t>
            </a:r>
            <a:r>
              <a:rPr lang="hu-HU" sz="2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kvintesszenciája</a:t>
            </a:r>
            <a:r>
              <a:rPr lang="hu-HU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és </a:t>
            </a:r>
            <a:r>
              <a:rPr lang="hu-HU" sz="2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élő testben</a:t>
            </a:r>
            <a:r>
              <a:rPr lang="hu-HU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való </a:t>
            </a:r>
            <a:r>
              <a:rPr lang="hu-HU" sz="2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megjelenítése</a:t>
            </a:r>
            <a:r>
              <a:rPr lang="hu-HU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mely a test és nyilvánosság összekapcsolása révén  szükségképpen feltételezi a női emancipációt is</a:t>
            </a:r>
            <a:r>
              <a:rPr lang="hu-HU" sz="2800" dirty="0">
                <a:solidFill>
                  <a:srgbClr val="0033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hu-HU" sz="2800" i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400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828675"/>
            <a:ext cx="10310214" cy="5212687"/>
          </a:xfrm>
        </p:spPr>
        <p:txBody>
          <a:bodyPr>
            <a:normAutofit/>
          </a:bodyPr>
          <a:lstStyle/>
          <a:p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mozdulatművészet a már az újrafogalmazott modern </a:t>
            </a:r>
            <a:r>
              <a:rPr lang="hu-HU" sz="28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Gesamtkunstwerk</a:t>
            </a:r>
            <a:r>
              <a:rPr lang="hu-HU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részeként a nagyobb társadalmi diskurzusok (életreform, modernizáció, emancipáció stb.) találkozási pontjain </a:t>
            </a:r>
            <a:r>
              <a:rPr lang="hu-HU" sz="2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új művészi</a:t>
            </a:r>
            <a:r>
              <a:rPr lang="hu-HU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u-HU" sz="2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formává</a:t>
            </a:r>
            <a:r>
              <a:rPr lang="hu-HU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sűrítette a spiritualitásra való megújult vágyat, az önreform és az önkifejezés belső szükségét  és alakot adott a térhez és a testhez, különösképpen a női testhez való megváltozott viszonynak.  </a:t>
            </a:r>
          </a:p>
          <a:p>
            <a:pPr marL="0" indent="0" algn="just">
              <a:buNone/>
            </a:pPr>
            <a:r>
              <a:rPr lang="hu-HU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Színpadi produkciók- iskolák- új közösségek-új közönség</a:t>
            </a:r>
          </a:p>
          <a:p>
            <a:pPr marL="0" indent="0">
              <a:buNone/>
            </a:pPr>
            <a:endParaRPr lang="hu-H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242420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31447EE-CA3D-98D2-6A49-6BC51710BCF8}"/>
              </a:ext>
            </a:extLst>
          </p:cNvPr>
          <p:cNvSpPr txBox="1"/>
          <p:nvPr/>
        </p:nvSpPr>
        <p:spPr>
          <a:xfrm>
            <a:off x="545690" y="457201"/>
            <a:ext cx="99994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20404030301010803"/>
                <a:ea typeface="+mn-ea"/>
                <a:cs typeface="+mn-cs"/>
                <a:hlinkClick r:id="rId2"/>
              </a:rPr>
              <a:t>https://www.google.com/search?q=Bercik+et%C3%BCd%C3%B6k&amp;rlz=1C1GCEU_huHU1036HU1036&amp;oq=Bercik+et%C3%BCd%C3%B6k&amp;gs_lcrp=EgZjaHJvbWUyBggAEEUYOTIHCAEQIRigAdIBCjE0MTk2ajBqMTWoAgiwAgE&amp;sourceid=chrome&amp;ie=UTF-8#fpstate=ive&amp;vld=cid:5e153041,vid:85cB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20404030301010803"/>
                <a:ea typeface="+mn-ea"/>
                <a:cs typeface="+mn-cs"/>
                <a:hlinkClick r:id="rId3"/>
              </a:rPr>
              <a:t>https://www.youtube.com/watch?v=-f6BZfI_PkA&amp;t=269s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20404030301010803"/>
                <a:ea typeface="+mn-ea"/>
                <a:cs typeface="+mn-cs"/>
                <a:hlinkClick r:id="rId4"/>
              </a:rPr>
              <a:t>https://www.youtube.com/watch?v=tzMnSzGsuQI&amp;t=228s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20404030301010803"/>
                <a:ea typeface="+mn-ea"/>
                <a:cs typeface="+mn-cs"/>
                <a:hlinkClick r:id="rId5"/>
              </a:rPr>
              <a:t>https://www.youtube.com/watch?v=c406NptmRE4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4126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>
            <a:extLst>
              <a:ext uri="{FF2B5EF4-FFF2-40B4-BE49-F238E27FC236}">
                <a16:creationId xmlns:a16="http://schemas.microsoft.com/office/drawing/2014/main" id="{046EE523-3DFD-0720-223A-556D4E279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CFBBC46-FD46-4232-8D25-D1021A4A7771}" type="datetime1">
              <a:rPr lang="hu-HU" smtClean="0"/>
              <a:t>2024. 11. 28.</a:t>
            </a:fld>
            <a:endParaRPr lang="en-US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3BF222C-8EA7-34EC-9799-455494BD3859}"/>
              </a:ext>
            </a:extLst>
          </p:cNvPr>
          <p:cNvSpPr txBox="1"/>
          <p:nvPr/>
        </p:nvSpPr>
        <p:spPr>
          <a:xfrm>
            <a:off x="493485" y="457200"/>
            <a:ext cx="1114697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A mozdulatművészet beágyazottsága</a:t>
            </a:r>
          </a:p>
          <a:p>
            <a:pPr algn="just"/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A mozdulatművészet elsősorban mint művészet, de mint tanári pálya is a korszak szinte valamennyi nagyobb szellemi iskoláival és mozgásával összhangban állt, miközben része volt az egymásra torlódó hazai társadalmi változásoknak, nevezetesen Budapest világvárossá válásának (általában véve is az urbanizációnak), a zsidóság asszimilációs folyamatainak, a nagyfokú társadalmi mobilitásnak, valamint a női emancipációs mozgalmaknak. Nem mellesleg pedig életformaelemként az egyre népszerűbb testkultúrához kapcsolódott, továbbá maga is hozzájárult a fogyasztási szokások terjedéséhez.</a:t>
            </a:r>
          </a:p>
        </p:txBody>
      </p:sp>
    </p:spTree>
    <p:extLst>
      <p:ext uri="{BB962C8B-B14F-4D97-AF65-F5344CB8AC3E}">
        <p14:creationId xmlns:p14="http://schemas.microsoft.com/office/powerpoint/2010/main" val="28925157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>
            <a:extLst>
              <a:ext uri="{FF2B5EF4-FFF2-40B4-BE49-F238E27FC236}">
                <a16:creationId xmlns:a16="http://schemas.microsoft.com/office/drawing/2014/main" id="{66398FF3-9FDE-0069-D938-101679027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CFBBC46-FD46-4232-8D25-D1021A4A7771}" type="datetime1">
              <a:rPr lang="hu-HU" smtClean="0"/>
              <a:t>2024. 11. 28.</a:t>
            </a:fld>
            <a:endParaRPr lang="en-US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C531A81-77B8-402C-F304-A22A104FA918}"/>
              </a:ext>
            </a:extLst>
          </p:cNvPr>
          <p:cNvSpPr txBox="1"/>
          <p:nvPr/>
        </p:nvSpPr>
        <p:spPr>
          <a:xfrm>
            <a:off x="406400" y="457200"/>
            <a:ext cx="112776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u-H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Vagyis egyszerre volt a változások következménye és eszköze, valamint olyan valóságokat jelenített meg, amelyek érintkeztek a korszak polgári </a:t>
            </a:r>
            <a:r>
              <a:rPr lang="hu-HU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rétegeinek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életreformtól is áthatott világával és életelképzeléseivel. Sokan rátaláltak, akik a szépséget, a harmóniát vagy az önkifejezés új útjait keresték, akik egy közösségen keresztül akarták saját belső valóságukat felfedezni, akik a táncon és a csoportrituálékon keresztül gondoltak átlépni egy spirituális világba, de olyanok is, akik egyszerűen „tornázni” akartak, vagy lehetőséget láttak az új pályában, a mozdulatművészet tanításában.</a:t>
            </a:r>
          </a:p>
        </p:txBody>
      </p:sp>
    </p:spTree>
    <p:extLst>
      <p:ext uri="{BB962C8B-B14F-4D97-AF65-F5344CB8AC3E}">
        <p14:creationId xmlns:p14="http://schemas.microsoft.com/office/powerpoint/2010/main" val="1875178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259532"/>
            <a:ext cx="10638971" cy="6029437"/>
          </a:xfrm>
        </p:spPr>
      </p:pic>
    </p:spTree>
    <p:extLst>
      <p:ext uri="{BB962C8B-B14F-4D97-AF65-F5344CB8AC3E}">
        <p14:creationId xmlns:p14="http://schemas.microsoft.com/office/powerpoint/2010/main" val="30228794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Szövetet, asztalt, piros, letakarva ábrázoló kép&#10;&#10;Automatikusan létrehozott leírás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9" name="Téglalap 22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30" name="Téglalap 24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751" y="642594"/>
            <a:ext cx="6718433" cy="1746504"/>
          </a:xfrm>
        </p:spPr>
        <p:txBody>
          <a:bodyPr rtlCol="0">
            <a:normAutofit/>
          </a:bodyPr>
          <a:lstStyle/>
          <a:p>
            <a:pPr rtl="0"/>
            <a:r>
              <a:rPr lang="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Köszönöm a figyelmet!</a:t>
            </a:r>
            <a:br>
              <a:rPr lang="hu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1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6063"/>
          </a:xfrm>
        </p:spPr>
        <p:txBody>
          <a:bodyPr/>
          <a:lstStyle/>
          <a:p>
            <a:pPr algn="ctr"/>
            <a:r>
              <a:rPr lang="hu-HU" dirty="0"/>
              <a:t>Irodalom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574801"/>
            <a:ext cx="8596668" cy="4466562"/>
          </a:xfrm>
        </p:spPr>
        <p:txBody>
          <a:bodyPr>
            <a:normAutofit fontScale="25000" lnSpcReduction="20000"/>
          </a:bodyPr>
          <a:lstStyle/>
          <a:p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Dienes Valéria (1920-21): </a:t>
            </a:r>
            <a:r>
              <a:rPr lang="hu-HU" sz="56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Levelek </a:t>
            </a:r>
            <a:r>
              <a:rPr lang="hu-HU" sz="5600" i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Mirkovszky</a:t>
            </a:r>
            <a:r>
              <a:rPr lang="hu-HU" sz="56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Máriának és Detre Szilárdnak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EDAR –dvh-d-00011, 00012, 00013, 00067 sz. levelek- MOHA)</a:t>
            </a:r>
          </a:p>
          <a:p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Dienes Valéria (1912, 1977): Ráeszmélés a táncra. </a:t>
            </a:r>
            <a:r>
              <a:rPr lang="hu-HU" sz="56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Táncművésze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t, 1977. </a:t>
            </a:r>
            <a:r>
              <a:rPr lang="hu-HU" sz="5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1. </a:t>
            </a:r>
          </a:p>
          <a:p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Dienes Valéria (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é.n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2016): A Mozdulatról. In: </a:t>
            </a:r>
            <a:r>
              <a:rPr lang="hu-HU" sz="56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tánc reformja  a mozdulatművészet vonzásában.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szerk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Fenyves Márk) 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Orkesztika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Alapítvány, Budapest. 225-235. </a:t>
            </a:r>
          </a:p>
          <a:p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Dienes Valéria (1925-30, 2016): Mozdulatkultúra 1-2. In: </a:t>
            </a:r>
            <a:r>
              <a:rPr lang="hu-HU" sz="56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tánc reformja  a mozdulatművészet vonzásában.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szerk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Fenyves Márk) 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Orkesztika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Alapítvány, Budapest, 255-261. </a:t>
            </a:r>
          </a:p>
          <a:p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Dienes Valéria (1929-30, 2016): A Mozdulatról. In: </a:t>
            </a:r>
            <a:r>
              <a:rPr lang="hu-HU" sz="56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tánc reformja  a mozdulatművészet vonzásában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szerk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Fenyves Márk) 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Orkesztika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Alapítvány, Budapest. 289-306.</a:t>
            </a:r>
          </a:p>
          <a:p>
            <a:r>
              <a:rPr lang="en-US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Duncan, Isadora (1928): The Arts of Dance. New York: Theatre arts, Incorporated</a:t>
            </a:r>
          </a:p>
          <a:p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Kandinsky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Wassily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(1977): 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Concerning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Spiritual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Art.  (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Translated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Sadler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M.T.H.) Dover 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Publications</a:t>
            </a:r>
            <a:endParaRPr lang="hu-HU" sz="56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Madzsarné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Jászi Alice (1926, 1977): A női testkultúra új útjai. (eredetileg Budapest, Athenaeum, 1926), Budapest, Medicina-Sport, 1977 (harmadik kiadás), </a:t>
            </a:r>
          </a:p>
          <a:p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Partsch-Bergsohn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 (1994): </a:t>
            </a:r>
            <a:r>
              <a:rPr lang="hu-HU" sz="56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 </a:t>
            </a:r>
            <a:r>
              <a:rPr lang="hu-HU" sz="5600" i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Dance</a:t>
            </a:r>
            <a:r>
              <a:rPr lang="hu-HU" sz="56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hu-HU" sz="5600" i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Germany</a:t>
            </a:r>
            <a:r>
              <a:rPr lang="hu-HU" sz="56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hu-HU" sz="5600" i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sz="56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United </a:t>
            </a:r>
            <a:r>
              <a:rPr lang="hu-HU" sz="5600" i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States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Routledge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New York-London</a:t>
            </a:r>
          </a:p>
          <a:p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Partsch-Bergsohn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I.-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Bergsohn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H. (2003). </a:t>
            </a:r>
            <a:r>
              <a:rPr lang="hu-HU" sz="56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hu-HU" sz="5600" i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Makers</a:t>
            </a:r>
            <a:r>
              <a:rPr lang="hu-HU" sz="56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Modern </a:t>
            </a:r>
            <a:r>
              <a:rPr lang="hu-HU" sz="5600" i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Dance</a:t>
            </a:r>
            <a:r>
              <a:rPr lang="hu-HU" sz="56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hu-HU" sz="5600" i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Germany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Princeton 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Publishers</a:t>
            </a:r>
            <a:endParaRPr lang="hu-HU" sz="56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Szentpál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Olga - 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Rabinovszky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56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Márius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(1928):</a:t>
            </a:r>
            <a:r>
              <a:rPr lang="hu-HU" sz="56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Tánc. A mozgásművészet könyve</a:t>
            </a:r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Budapest, Általános Nyomda, Lap és Könyvkiadó Rt.</a:t>
            </a:r>
          </a:p>
          <a:p>
            <a:r>
              <a:rPr lang="hu-HU" sz="56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 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836842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8" name="Picture 4" descr="C:\Documents and Settings\PC\Asztal\dokumentumokteljes\Dokumentumok\Képek\babaház19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3000372"/>
            <a:ext cx="5643570" cy="3857628"/>
          </a:xfrm>
          <a:prstGeom prst="rect">
            <a:avLst/>
          </a:prstGeom>
          <a:noFill/>
        </p:spPr>
      </p:pic>
      <p:pic>
        <p:nvPicPr>
          <p:cNvPr id="1030" name="Picture 6" descr="C:\Documents and Settings\PC\Asztal\dokumentumokteljes\Dokumentumok\Képek\meccan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5000636"/>
            <a:ext cx="3500430" cy="1857364"/>
          </a:xfrm>
          <a:prstGeom prst="rect">
            <a:avLst/>
          </a:prstGeom>
          <a:noFill/>
        </p:spPr>
      </p:pic>
      <p:pic>
        <p:nvPicPr>
          <p:cNvPr id="17" name="Picture 3" descr="C:\Documents and Settings\PC\Asztal\dokumentumokteljes\Dokumentumok\Képek\fapuzli18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02428" y="0"/>
            <a:ext cx="2265572" cy="2643182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0"/>
            <a:ext cx="221454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 descr="C:\Documents and Settings\PC\Asztal\dokumentumokteljes\Dokumentumok\Képek\színház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67108" y="2"/>
            <a:ext cx="4643470" cy="3071809"/>
          </a:xfrm>
          <a:prstGeom prst="rect">
            <a:avLst/>
          </a:prstGeom>
          <a:noFill/>
        </p:spPr>
      </p:pic>
      <p:pic>
        <p:nvPicPr>
          <p:cNvPr id="1032" name="Picture 8" descr="C:\Documents and Settings\PC\Asztal\dokumentumokteljes\Dokumentumok\Képek\hajnalvárá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24628" y="2643182"/>
            <a:ext cx="4117971" cy="4214818"/>
          </a:xfrm>
          <a:prstGeom prst="rect">
            <a:avLst/>
          </a:prstGeom>
          <a:noFill/>
        </p:spPr>
      </p:pic>
      <p:pic>
        <p:nvPicPr>
          <p:cNvPr id="10" name="Kép 9" descr="életreformdia1.bm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571" y="429"/>
            <a:ext cx="9142858" cy="6857143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881158" y="5657672"/>
            <a:ext cx="635798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hu-HU" dirty="0">
              <a:solidFill>
                <a:srgbClr val="604878">
                  <a:lumMod val="50000"/>
                </a:srgbClr>
              </a:solidFill>
              <a:latin typeface="Verdana"/>
            </a:endParaRPr>
          </a:p>
          <a:p>
            <a:endParaRPr lang="hu-HU" dirty="0">
              <a:solidFill>
                <a:srgbClr val="604878">
                  <a:lumMod val="50000"/>
                </a:srgbClr>
              </a:solidFill>
              <a:latin typeface="Verdana"/>
            </a:endParaRPr>
          </a:p>
          <a:p>
            <a:endParaRPr lang="hu-HU" dirty="0">
              <a:solidFill>
                <a:srgbClr val="604878">
                  <a:lumMod val="50000"/>
                </a:srgbClr>
              </a:solidFill>
              <a:latin typeface="Verdana"/>
            </a:endParaRPr>
          </a:p>
          <a:p>
            <a:endParaRPr lang="hu-HU" dirty="0">
              <a:solidFill>
                <a:srgbClr val="604878">
                  <a:lumMod val="50000"/>
                </a:srgbClr>
              </a:solidFill>
              <a:latin typeface="Verdana"/>
            </a:endParaRPr>
          </a:p>
        </p:txBody>
      </p:sp>
      <p:pic>
        <p:nvPicPr>
          <p:cNvPr id="12" name="Picture 3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00" y="285728"/>
            <a:ext cx="9144000" cy="658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524000" y="6400800"/>
            <a:ext cx="77092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solidFill>
                  <a:prstClr val="black"/>
                </a:solidFill>
                <a:latin typeface="Verdana"/>
              </a:rPr>
              <a:t>Cocteau:Az </a:t>
            </a:r>
            <a:r>
              <a:rPr lang="hu-HU" dirty="0" err="1">
                <a:solidFill>
                  <a:prstClr val="black"/>
                </a:solidFill>
                <a:latin typeface="Verdana"/>
              </a:rPr>
              <a:t>Eifel</a:t>
            </a:r>
            <a:r>
              <a:rPr lang="hu-HU" dirty="0">
                <a:solidFill>
                  <a:prstClr val="black"/>
                </a:solidFill>
                <a:latin typeface="Verdana"/>
              </a:rPr>
              <a:t> torony násznépe, 1925 (</a:t>
            </a:r>
            <a:r>
              <a:rPr lang="hu-HU" dirty="0" err="1">
                <a:solidFill>
                  <a:prstClr val="black"/>
                </a:solidFill>
                <a:latin typeface="Verdana"/>
              </a:rPr>
              <a:t>Palasovszky</a:t>
            </a:r>
            <a:r>
              <a:rPr lang="hu-HU" dirty="0">
                <a:solidFill>
                  <a:prstClr val="black"/>
                </a:solidFill>
                <a:latin typeface="Verdana"/>
              </a:rPr>
              <a:t> rendezése)</a:t>
            </a:r>
          </a:p>
        </p:txBody>
      </p:sp>
    </p:spTree>
  </p:cSld>
  <p:clrMapOvr>
    <a:masterClrMapping/>
  </p:clrMapOvr>
  <p:transition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8" name="Picture 4" descr="C:\Documents and Settings\PC\Asztal\dokumentumokteljes\Dokumentumok\Képek\babaház19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3000372"/>
            <a:ext cx="5643570" cy="3857628"/>
          </a:xfrm>
          <a:prstGeom prst="rect">
            <a:avLst/>
          </a:prstGeom>
          <a:noFill/>
        </p:spPr>
      </p:pic>
      <p:pic>
        <p:nvPicPr>
          <p:cNvPr id="1030" name="Picture 6" descr="C:\Documents and Settings\PC\Asztal\dokumentumokteljes\Dokumentumok\Képek\meccan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5000636"/>
            <a:ext cx="3500430" cy="1857364"/>
          </a:xfrm>
          <a:prstGeom prst="rect">
            <a:avLst/>
          </a:prstGeom>
          <a:noFill/>
        </p:spPr>
      </p:pic>
      <p:pic>
        <p:nvPicPr>
          <p:cNvPr id="17" name="Picture 3" descr="C:\Documents and Settings\PC\Asztal\dokumentumokteljes\Dokumentumok\Képek\fapuzli18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02428" y="0"/>
            <a:ext cx="2265572" cy="2643182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0"/>
            <a:ext cx="221454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 descr="C:\Documents and Settings\PC\Asztal\dokumentumokteljes\Dokumentumok\Képek\színház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67108" y="2"/>
            <a:ext cx="4643470" cy="3071809"/>
          </a:xfrm>
          <a:prstGeom prst="rect">
            <a:avLst/>
          </a:prstGeom>
          <a:noFill/>
        </p:spPr>
      </p:pic>
      <p:pic>
        <p:nvPicPr>
          <p:cNvPr id="1032" name="Picture 8" descr="C:\Documents and Settings\PC\Asztal\dokumentumokteljes\Dokumentumok\Képek\hajnalvárá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24628" y="2643182"/>
            <a:ext cx="4117971" cy="4214818"/>
          </a:xfrm>
          <a:prstGeom prst="rect">
            <a:avLst/>
          </a:prstGeom>
          <a:noFill/>
        </p:spPr>
      </p:pic>
      <p:pic>
        <p:nvPicPr>
          <p:cNvPr id="10" name="Kép 9" descr="életreformdia1.bm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571" y="429"/>
            <a:ext cx="9142858" cy="6857143"/>
          </a:xfrm>
          <a:prstGeom prst="rect">
            <a:avLst/>
          </a:prstGeom>
        </p:spPr>
      </p:pic>
      <p:pic>
        <p:nvPicPr>
          <p:cNvPr id="2050" name="Picture 2" descr="C:\Documents and Settings\PC\Asztal\dokumentumokteljes\Dokumentumok\Képek\színház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38283" y="714356"/>
            <a:ext cx="8433097" cy="614364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57166"/>
            <a:ext cx="9144000" cy="614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524001" y="6400800"/>
            <a:ext cx="588943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prstClr val="black"/>
                </a:solidFill>
                <a:latin typeface="Verdana"/>
              </a:rPr>
              <a:t>Palasovszky Ödön és az „írógép-orchester”, 1925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8" name="Picture 4" descr="C:\Documents and Settings\PC\Asztal\dokumentumokteljes\Dokumentumok\Képek\babaház19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3000372"/>
            <a:ext cx="5643570" cy="3857628"/>
          </a:xfrm>
          <a:prstGeom prst="rect">
            <a:avLst/>
          </a:prstGeom>
          <a:noFill/>
        </p:spPr>
      </p:pic>
      <p:pic>
        <p:nvPicPr>
          <p:cNvPr id="1030" name="Picture 6" descr="C:\Documents and Settings\PC\Asztal\dokumentumokteljes\Dokumentumok\Képek\meccan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5000636"/>
            <a:ext cx="3500430" cy="1857364"/>
          </a:xfrm>
          <a:prstGeom prst="rect">
            <a:avLst/>
          </a:prstGeom>
          <a:noFill/>
        </p:spPr>
      </p:pic>
      <p:pic>
        <p:nvPicPr>
          <p:cNvPr id="17" name="Picture 3" descr="C:\Documents and Settings\PC\Asztal\dokumentumokteljes\Dokumentumok\Képek\fapuzli18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02428" y="0"/>
            <a:ext cx="2265572" cy="2643182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0"/>
            <a:ext cx="221454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 descr="C:\Documents and Settings\PC\Asztal\dokumentumokteljes\Dokumentumok\Képek\színház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67108" y="2"/>
            <a:ext cx="4643470" cy="3071809"/>
          </a:xfrm>
          <a:prstGeom prst="rect">
            <a:avLst/>
          </a:prstGeom>
          <a:noFill/>
        </p:spPr>
      </p:pic>
      <p:pic>
        <p:nvPicPr>
          <p:cNvPr id="1032" name="Picture 8" descr="C:\Documents and Settings\PC\Asztal\dokumentumokteljes\Dokumentumok\Képek\hajnalvárá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24628" y="2643182"/>
            <a:ext cx="4117971" cy="4214818"/>
          </a:xfrm>
          <a:prstGeom prst="rect">
            <a:avLst/>
          </a:prstGeom>
          <a:noFill/>
        </p:spPr>
      </p:pic>
      <p:pic>
        <p:nvPicPr>
          <p:cNvPr id="10" name="Kép 9" descr="életreformdia1.bm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5142" y="1"/>
            <a:ext cx="9142858" cy="6857143"/>
          </a:xfrm>
          <a:prstGeom prst="rect">
            <a:avLst/>
          </a:prstGeom>
        </p:spPr>
      </p:pic>
      <p:pic>
        <p:nvPicPr>
          <p:cNvPr id="12" name="Picture 2" descr="C:\Documents and Settings\Boreszky\Dokumentumok\Képek\szentpálmagyarhalotta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90800" y="1177925"/>
            <a:ext cx="7315200" cy="4699000"/>
          </a:xfrm>
          <a:prstGeom prst="rect">
            <a:avLst/>
          </a:prstGeom>
          <a:noFill/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05000" y="6248401"/>
            <a:ext cx="32766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>
                <a:solidFill>
                  <a:prstClr val="black"/>
                </a:solidFill>
                <a:latin typeface="Verdana"/>
              </a:rPr>
              <a:t>Szentpál</a:t>
            </a:r>
            <a:r>
              <a:rPr lang="hu-HU" dirty="0">
                <a:solidFill>
                  <a:prstClr val="black"/>
                </a:solidFill>
                <a:latin typeface="Verdana"/>
              </a:rPr>
              <a:t> Olga: Magyar halottas,1936</a:t>
            </a:r>
          </a:p>
        </p:txBody>
      </p:sp>
    </p:spTree>
  </p:cSld>
  <p:clrMapOvr>
    <a:masterClrMapping/>
  </p:clrMapOvr>
  <p:transition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8" name="Picture 4" descr="C:\Documents and Settings\PC\Asztal\dokumentumokteljes\Dokumentumok\Képek\babaház19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3000372"/>
            <a:ext cx="5643570" cy="3857628"/>
          </a:xfrm>
          <a:prstGeom prst="rect">
            <a:avLst/>
          </a:prstGeom>
          <a:noFill/>
        </p:spPr>
      </p:pic>
      <p:pic>
        <p:nvPicPr>
          <p:cNvPr id="1030" name="Picture 6" descr="C:\Documents and Settings\PC\Asztal\dokumentumokteljes\Dokumentumok\Képek\meccan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5000636"/>
            <a:ext cx="3500430" cy="1857364"/>
          </a:xfrm>
          <a:prstGeom prst="rect">
            <a:avLst/>
          </a:prstGeom>
          <a:noFill/>
        </p:spPr>
      </p:pic>
      <p:pic>
        <p:nvPicPr>
          <p:cNvPr id="17" name="Picture 3" descr="C:\Documents and Settings\PC\Asztal\dokumentumokteljes\Dokumentumok\Képek\fapuzli18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02428" y="0"/>
            <a:ext cx="2265572" cy="2643182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0"/>
            <a:ext cx="221454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 descr="C:\Documents and Settings\PC\Asztal\dokumentumokteljes\Dokumentumok\Képek\színház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67108" y="2"/>
            <a:ext cx="4643470" cy="3071809"/>
          </a:xfrm>
          <a:prstGeom prst="rect">
            <a:avLst/>
          </a:prstGeom>
          <a:noFill/>
        </p:spPr>
      </p:pic>
      <p:pic>
        <p:nvPicPr>
          <p:cNvPr id="1032" name="Picture 8" descr="C:\Documents and Settings\PC\Asztal\dokumentumokteljes\Dokumentumok\Képek\hajnalvárá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24628" y="2643182"/>
            <a:ext cx="4117971" cy="4214818"/>
          </a:xfrm>
          <a:prstGeom prst="rect">
            <a:avLst/>
          </a:prstGeom>
          <a:noFill/>
        </p:spPr>
      </p:pic>
      <p:pic>
        <p:nvPicPr>
          <p:cNvPr id="10" name="Kép 9" descr="életreformdia1.bm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571" y="429"/>
            <a:ext cx="9142858" cy="6857143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1952596" y="285728"/>
            <a:ext cx="34290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Verdana"/>
              </a:rPr>
              <a:t>És egy mai Hajnalvárás előadás:</a:t>
            </a:r>
          </a:p>
        </p:txBody>
      </p:sp>
      <p:pic>
        <p:nvPicPr>
          <p:cNvPr id="5122" name="Picture 2" descr="C:\Documents and Settings\PC\Asztal\dokumentumokteljes\Dokumentumok\Képek\hajnalvárá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6976" y="857232"/>
            <a:ext cx="7975624" cy="598171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3" y="1054101"/>
            <a:ext cx="10177479" cy="4987262"/>
          </a:xfrm>
          <a:noFill/>
        </p:spPr>
        <p:txBody>
          <a:bodyPr>
            <a:normAutofit/>
          </a:bodyPr>
          <a:lstStyle/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modern tánc születése. A tánc és a többi művészeti mozgalom</a:t>
            </a:r>
          </a:p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alapítók (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Isadora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Raymond Duncan,  Emil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Jaques-Dalcroze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Rudolf von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Laban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(részben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Partsch-Bergsohn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munkái alapján ),  Dienes Valéria,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Madzsar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Alice,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Szentpál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Olga</a:t>
            </a:r>
          </a:p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mozdulatművészet néhány jellemzője</a:t>
            </a:r>
          </a:p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Emancipáció és asszimiláció</a:t>
            </a:r>
          </a:p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mozdulatművészet társadalmi és kulturális beágyazottsága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54207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/>
              <a:t>A modern tánc és a többi művészeti mozgalom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55133" y="2389189"/>
            <a:ext cx="10397885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„A huszadik század első évtizedében Európa szerte elterjedt a társadalom konvencionális felfogása elleni lázadás. </a:t>
            </a:r>
          </a:p>
          <a:p>
            <a:pPr marL="0" indent="0" algn="just">
              <a:buNone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lázadást a </a:t>
            </a:r>
            <a:r>
              <a:rPr lang="hu-H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spirituális és a fizikai megújulás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vágya izzította, és ez a lázadás ösztönözte az önreflexiót melyet Freud az álmok jelentésével kapcsolatos felfedezései is felerősítették.” </a:t>
            </a:r>
            <a:r>
              <a:rPr lang="hu-HU" sz="2800" dirty="0">
                <a:latin typeface="Bell MT" panose="02020503060305020303" pitchFamily="18" charset="0"/>
                <a:cs typeface="Calibri" panose="020F0502020204030204" pitchFamily="34" charset="0"/>
              </a:rPr>
              <a:t>(</a:t>
            </a:r>
            <a:r>
              <a:rPr lang="hu-HU" sz="2800" dirty="0" err="1">
                <a:latin typeface="Bell MT" panose="02020503060305020303" pitchFamily="18" charset="0"/>
                <a:cs typeface="Calibri" panose="020F0502020204030204" pitchFamily="34" charset="0"/>
              </a:rPr>
              <a:t>Partsch</a:t>
            </a:r>
            <a:r>
              <a:rPr lang="hu-HU" sz="2800" dirty="0">
                <a:latin typeface="Bell MT" panose="02020503060305020303" pitchFamily="18" charset="0"/>
                <a:cs typeface="Calibri" panose="020F0502020204030204" pitchFamily="34" charset="0"/>
              </a:rPr>
              <a:t>- </a:t>
            </a:r>
            <a:r>
              <a:rPr lang="hu-HU" sz="2800" dirty="0" err="1">
                <a:latin typeface="Bell MT" panose="02020503060305020303" pitchFamily="18" charset="0"/>
                <a:cs typeface="Calibri" panose="020F0502020204030204" pitchFamily="34" charset="0"/>
              </a:rPr>
              <a:t>Bergsohn</a:t>
            </a:r>
            <a:r>
              <a:rPr lang="hu-HU" sz="2800" dirty="0">
                <a:latin typeface="Bell MT" panose="02020503060305020303" pitchFamily="18" charset="0"/>
                <a:cs typeface="Calibri" panose="020F0502020204030204" pitchFamily="34" charset="0"/>
              </a:rPr>
              <a:t> 1994, 1.)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225121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11654971" cy="1231392"/>
          </a:xfrm>
        </p:spPr>
        <p:txBody>
          <a:bodyPr>
            <a:normAutofit fontScale="90000"/>
          </a:bodyPr>
          <a:lstStyle/>
          <a:p>
            <a:pPr algn="ctr"/>
            <a:br>
              <a:rPr lang="hu-HU" sz="3100" dirty="0"/>
            </a:br>
            <a:br>
              <a:rPr lang="hu-HU" sz="3100" dirty="0"/>
            </a:br>
            <a:br>
              <a:rPr lang="hu-HU" sz="3100" dirty="0"/>
            </a:br>
            <a:br>
              <a:rPr lang="hu-HU" sz="3100" dirty="0"/>
            </a:br>
            <a:r>
              <a:rPr lang="hu-HU" sz="3100" dirty="0"/>
              <a:t>Párhuzamos tendenciák a különböző művészeti ágakban és a különböző műfajokban</a:t>
            </a:r>
            <a:br>
              <a:rPr lang="hu-HU" dirty="0"/>
            </a:b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6400" y="522514"/>
            <a:ext cx="11421807" cy="622662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hu-HU" dirty="0"/>
          </a:p>
          <a:p>
            <a:pPr marL="0" lvl="0" indent="0">
              <a:buClr>
                <a:srgbClr val="90C226"/>
              </a:buClr>
              <a:buNone/>
            </a:pPr>
            <a:endParaRPr lang="hu-HU" sz="10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hu-HU" sz="10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Új esztétika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hu-HU" sz="10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1.„A forma a belső jelentés kifejezése…….A művész a kifejezés követelte bármilyen formát felhasználhat, mert a </a:t>
            </a:r>
            <a:r>
              <a:rPr lang="hu-HU" sz="10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belső impulzusnak </a:t>
            </a:r>
            <a:r>
              <a:rPr lang="hu-HU" sz="10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 kell találnia a megfelelő külső  kifejezést.” (</a:t>
            </a:r>
            <a:r>
              <a:rPr lang="hu-HU" sz="10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Kandinsky</a:t>
            </a:r>
            <a:r>
              <a:rPr lang="hu-HU" sz="10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1977 29, 35)</a:t>
            </a:r>
          </a:p>
          <a:p>
            <a:pPr>
              <a:buClr>
                <a:srgbClr val="90C226"/>
              </a:buClr>
              <a:buFont typeface="Arial" panose="020B0604020202020204" pitchFamily="34" charset="0"/>
              <a:buChar char="•"/>
            </a:pPr>
            <a:r>
              <a:rPr lang="hu-HU" sz="10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belső érzések a belső szükségletek kifejezése, az ember belső tájképei (</a:t>
            </a:r>
            <a:r>
              <a:rPr lang="hu-HU" sz="10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képzöművészet</a:t>
            </a:r>
            <a:r>
              <a:rPr lang="hu-HU" sz="10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zene, tánc)</a:t>
            </a:r>
          </a:p>
          <a:p>
            <a:pPr>
              <a:buClr>
                <a:srgbClr val="90C226"/>
              </a:buClr>
              <a:buFont typeface="Arial" panose="020B0604020202020204" pitchFamily="34" charset="0"/>
              <a:buChar char="•"/>
            </a:pPr>
            <a:r>
              <a:rPr lang="hu-HU" sz="10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tudatalatti felé fordulás (dráma, modern tánc előadások)</a:t>
            </a:r>
          </a:p>
          <a:p>
            <a:pPr>
              <a:buClr>
                <a:srgbClr val="90C226"/>
              </a:buClr>
              <a:buFont typeface="Arial" panose="020B0604020202020204" pitchFamily="34" charset="0"/>
              <a:buChar char="•"/>
            </a:pPr>
            <a:r>
              <a:rPr lang="hu-HU" sz="10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ember és a természet (képzőművészet, tánc, zene)</a:t>
            </a:r>
          </a:p>
          <a:p>
            <a:pPr>
              <a:buClr>
                <a:srgbClr val="90C226"/>
              </a:buClr>
              <a:buFont typeface="Arial" panose="020B0604020202020204" pitchFamily="34" charset="0"/>
              <a:buChar char="•"/>
            </a:pPr>
            <a:r>
              <a:rPr lang="hu-HU" sz="10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ember a kozmoszhoz tartozik, egység a kozmosszal (képzőművészet, tánc, zene)</a:t>
            </a:r>
          </a:p>
          <a:p>
            <a:pPr marL="0" indent="0">
              <a:buNone/>
            </a:pPr>
            <a:r>
              <a:rPr lang="hu-HU" sz="10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Idő-tér-mozgás (ritmus-tér-mozgás)</a:t>
            </a:r>
            <a:r>
              <a:rPr lang="en-US" sz="10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10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10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Kandinszkij- korai elméletalkotás</a:t>
            </a:r>
          </a:p>
          <a:p>
            <a:pPr marL="0" indent="0">
              <a:buNone/>
            </a:pPr>
            <a:r>
              <a:rPr lang="hu-HU" sz="10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művészetek közeledése (</a:t>
            </a:r>
            <a:r>
              <a:rPr lang="hu-HU" sz="10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Kandinsky</a:t>
            </a:r>
            <a:r>
              <a:rPr lang="hu-HU" sz="10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1911), határok elmosódnak</a:t>
            </a:r>
          </a:p>
          <a:p>
            <a:endParaRPr lang="hu-HU" sz="8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8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870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63786" y="641681"/>
            <a:ext cx="8864427" cy="5574637"/>
          </a:xfrm>
        </p:spPr>
        <p:txBody>
          <a:bodyPr>
            <a:normAutofit/>
          </a:bodyPr>
          <a:lstStyle/>
          <a:p>
            <a:pPr marL="0" lvl="0" indent="0">
              <a:buClr>
                <a:srgbClr val="90C226"/>
              </a:buClr>
              <a:buNone/>
            </a:pPr>
            <a:endParaRPr lang="hu-HU" sz="2200" i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hu-HU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hu-HU" sz="24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 példa a modern művészi formák kölcsönös kapcsolatára</a:t>
            </a:r>
          </a:p>
          <a:p>
            <a:pPr marL="0" indent="0">
              <a:buNone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Kandinszkij vázlatai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Gret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Palucca-ról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(1926), egy német táncosnőről, aki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Hellerauban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az egyik művészcsoporthoz tartozott, és a vonalak és  a görbék sok képének kompozíciós elvei lettek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hu-HU" sz="2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hu-HU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hu-HU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hu-HU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hu-HU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hu-HU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hu-HU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hu-HU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43031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552450"/>
            <a:ext cx="5753100" cy="57531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54439" y="2173574"/>
            <a:ext cx="19487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/>
              <a:t>Palucca</a:t>
            </a:r>
            <a:endParaRPr lang="hu-HU" sz="2400" dirty="0"/>
          </a:p>
          <a:p>
            <a:r>
              <a:rPr lang="hu-HU" sz="2400" dirty="0"/>
              <a:t>Vázlatok </a:t>
            </a:r>
            <a:r>
              <a:rPr lang="hu-HU" sz="2400" dirty="0" err="1"/>
              <a:t>Kandinsky</a:t>
            </a:r>
            <a:endParaRPr lang="hu-HU" sz="2400" dirty="0"/>
          </a:p>
          <a:p>
            <a:r>
              <a:rPr lang="hu-HU" sz="2400" dirty="0"/>
              <a:t>1926</a:t>
            </a:r>
          </a:p>
          <a:p>
            <a:endParaRPr lang="hu-HU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76118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827_TF56410444" id="{8D3809E1-149C-4517-A9A7-9F27100F8A17}" vid="{4183686B-09B9-44C9-8D08-41C3CEA21EB0}"/>
    </a:ext>
  </a:extLst>
</a:theme>
</file>

<file path=ppt/theme/theme2.xml><?xml version="1.0" encoding="utf-8"?>
<a:theme xmlns:a="http://schemas.openxmlformats.org/drawingml/2006/main" name="Aspektus">
  <a:themeElements>
    <a:clrScheme name="Aspektus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u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us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{0F4B1F3F-6C04-404D-96AA-F853E632E6E3}tf56410444_win32</Template>
  <TotalTime>1155</TotalTime>
  <Words>2416</Words>
  <Application>Microsoft Office PowerPoint</Application>
  <PresentationFormat>Szélesvásznú</PresentationFormat>
  <Paragraphs>251</Paragraphs>
  <Slides>49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2</vt:i4>
      </vt:variant>
      <vt:variant>
        <vt:lpstr>Diacímek</vt:lpstr>
      </vt:variant>
      <vt:variant>
        <vt:i4>49</vt:i4>
      </vt:variant>
    </vt:vector>
  </HeadingPairs>
  <TitlesOfParts>
    <vt:vector size="62" baseType="lpstr">
      <vt:lpstr>Arial</vt:lpstr>
      <vt:lpstr>Avenir Next LT Pro</vt:lpstr>
      <vt:lpstr>Avenir Next LT Pro Light</vt:lpstr>
      <vt:lpstr>Bell MT</vt:lpstr>
      <vt:lpstr>Calibri</vt:lpstr>
      <vt:lpstr>Garamond</vt:lpstr>
      <vt:lpstr>Times New Roman</vt:lpstr>
      <vt:lpstr>Trebuchet MS</vt:lpstr>
      <vt:lpstr>Verdana</vt:lpstr>
      <vt:lpstr>Wingdings</vt:lpstr>
      <vt:lpstr>Wingdings 2</vt:lpstr>
      <vt:lpstr>SavonVTI</vt:lpstr>
      <vt:lpstr>Aspektus</vt:lpstr>
      <vt:lpstr> A mozdulatművészet: az emancipáció és az asszimiláció új útjai  </vt:lpstr>
      <vt:lpstr>PowerPoint-bemutató</vt:lpstr>
      <vt:lpstr>PowerPoint-bemutató</vt:lpstr>
      <vt:lpstr>PowerPoint-bemutató</vt:lpstr>
      <vt:lpstr>PowerPoint-bemutató</vt:lpstr>
      <vt:lpstr>A modern tánc és a többi művészeti mozgalom</vt:lpstr>
      <vt:lpstr>    Párhuzamos tendenciák a különböző művészeti ágakban és a különböző műfajokban  </vt:lpstr>
      <vt:lpstr>PowerPoint-bemutató</vt:lpstr>
      <vt:lpstr>PowerPoint-bemutató</vt:lpstr>
      <vt:lpstr>PowerPoint-bemutató</vt:lpstr>
      <vt:lpstr>Modern tánc legitimációja: modern összművészet</vt:lpstr>
      <vt:lpstr>Az alapítók</vt:lpstr>
      <vt:lpstr>PowerPoint-bemutató</vt:lpstr>
      <vt:lpstr>PowerPoint-bemutató</vt:lpstr>
      <vt:lpstr>PowerPoint-bemutató</vt:lpstr>
      <vt:lpstr>PowerPoint-bemutató</vt:lpstr>
      <vt:lpstr>A Dalcroze iskola</vt:lpstr>
      <vt:lpstr>Raymond Duncan, 1910</vt:lpstr>
      <vt:lpstr>Dienes Valéria az egyik tanítványával Markos Györggyel az 1910-es években </vt:lpstr>
      <vt:lpstr>Két Dienes tanítvány Mirkovszky Mária és  Markos György 1917</vt:lpstr>
      <vt:lpstr>Dienes: Hajnalvárás  1925 Mozdulatkórus</vt:lpstr>
      <vt:lpstr>PowerPoint-bemutató</vt:lpstr>
      <vt:lpstr>A tenger mélyén Mozdulatkórus a Szentpál iskolában </vt:lpstr>
      <vt:lpstr>PowerPoint-bemutató</vt:lpstr>
      <vt:lpstr>Madzsar mozdulatkórus, 1928-29 </vt:lpstr>
      <vt:lpstr>PowerPoint-bemutató</vt:lpstr>
      <vt:lpstr>PowerPoint-bemutató</vt:lpstr>
      <vt:lpstr>PowerPoint-bemutató</vt:lpstr>
      <vt:lpstr>PowerPoint-bemutató</vt:lpstr>
      <vt:lpstr>PowerPoint-bemutató</vt:lpstr>
      <vt:lpstr>Résztvevők, az intézményesülés szakaszai</vt:lpstr>
      <vt:lpstr>                      Az új pálya</vt:lpstr>
      <vt:lpstr>PowerPoint-bemutató</vt:lpstr>
      <vt:lpstr>PowerPoint-bemutató</vt:lpstr>
      <vt:lpstr>PowerPoint-bemutató</vt:lpstr>
      <vt:lpstr>PowerPoint-bemutató</vt:lpstr>
      <vt:lpstr>Különbségek a magyar és az európai táncosok életpályájában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figyelmet! </vt:lpstr>
      <vt:lpstr>Irodalom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 Boreczky Elemérné</dc:creator>
  <cp:lastModifiedBy>Dr. Boreczky Elemérné</cp:lastModifiedBy>
  <cp:revision>26</cp:revision>
  <dcterms:created xsi:type="dcterms:W3CDTF">2024-11-27T20:36:35Z</dcterms:created>
  <dcterms:modified xsi:type="dcterms:W3CDTF">2024-11-28T16:01:18Z</dcterms:modified>
</cp:coreProperties>
</file>