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5" r:id="rId3"/>
    <p:sldId id="258" r:id="rId4"/>
    <p:sldId id="262" r:id="rId5"/>
    <p:sldId id="276" r:id="rId6"/>
    <p:sldId id="261" r:id="rId7"/>
    <p:sldId id="282" r:id="rId8"/>
    <p:sldId id="283" r:id="rId9"/>
    <p:sldId id="284" r:id="rId10"/>
    <p:sldId id="286" r:id="rId11"/>
    <p:sldId id="289" r:id="rId12"/>
    <p:sldId id="299" r:id="rId13"/>
    <p:sldId id="298" r:id="rId14"/>
    <p:sldId id="287" r:id="rId15"/>
    <p:sldId id="296" r:id="rId16"/>
    <p:sldId id="291" r:id="rId17"/>
    <p:sldId id="265" r:id="rId18"/>
    <p:sldId id="292" r:id="rId19"/>
    <p:sldId id="293" r:id="rId20"/>
    <p:sldId id="294" r:id="rId21"/>
    <p:sldId id="295" r:id="rId22"/>
    <p:sldId id="290" r:id="rId23"/>
    <p:sldId id="259" r:id="rId24"/>
    <p:sldId id="264" r:id="rId2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D531"/>
    <a:srgbClr val="003D5B"/>
    <a:srgbClr val="559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77483" autoAdjust="0"/>
  </p:normalViewPr>
  <p:slideViewPr>
    <p:cSldViewPr snapToGrid="0">
      <p:cViewPr varScale="1">
        <p:scale>
          <a:sx n="51" d="100"/>
          <a:sy n="51" d="100"/>
        </p:scale>
        <p:origin x="1116" y="28"/>
      </p:cViewPr>
      <p:guideLst/>
    </p:cSldViewPr>
  </p:slideViewPr>
  <p:outlineViewPr>
    <p:cViewPr>
      <p:scale>
        <a:sx n="33" d="100"/>
        <a:sy n="33" d="100"/>
      </p:scale>
      <p:origin x="0" y="-9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6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borisimonovits\Dropbox\ta&#769;rki\2015\OSI_men_kut\kvanti_oktobr\elemze&#769;sek_a&#769;bra&#769;k\OSi_bori_aniko&#769;_HU_v05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borisimonovits\Dropbox\ta&#769;rki\2015\OSI_men_kut\kvanti_oktobr\elemze&#769;sek_a&#769;bra&#769;k\OSi_bori_aniko&#769;_HU_v05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7871116225546606"/>
          <c:y val="4.261369547576277E-2"/>
          <c:w val="0.49136939010356734"/>
          <c:h val="0.724432823087967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'menekülési okok_HU_GER'!$B$3</c:f>
              <c:strCache>
                <c:ptCount val="1"/>
                <c:pt idx="0">
                  <c:v>Magyarország (Október, 2015)</c:v>
                </c:pt>
              </c:strCache>
            </c:strRef>
          </c:tx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'menekülési okok_HU_GER'!$A$4:$A$8</c:f>
              <c:strCache>
                <c:ptCount val="5"/>
                <c:pt idx="0">
                  <c:v>akik a munkanélküliség miatt hagyták el az országukat?</c:v>
                </c:pt>
                <c:pt idx="1">
                  <c:v>akiket vallási meggyőződésük vagy eltérő politikai tevékenységük miatt üldöznek**</c:v>
                </c:pt>
                <c:pt idx="2">
                  <c:v>akiket etnikai vagy nemzetiségi hovatartozásuk miatt üldöznek?*</c:v>
                </c:pt>
                <c:pt idx="3">
                  <c:v>akik éhezés vagy természeti katasztrófa miatt hagyták el az országukat?</c:v>
                </c:pt>
                <c:pt idx="4">
                  <c:v>akik polgárháború miatt hagyták el országukat</c:v>
                </c:pt>
              </c:strCache>
            </c:strRef>
          </c:cat>
          <c:val>
            <c:numRef>
              <c:f>'menekülési okok_HU_GER'!$B$4:$B$8</c:f>
              <c:numCache>
                <c:formatCode>0</c:formatCode>
                <c:ptCount val="5"/>
                <c:pt idx="0">
                  <c:v>11.2</c:v>
                </c:pt>
                <c:pt idx="1">
                  <c:v>30</c:v>
                </c:pt>
                <c:pt idx="2">
                  <c:v>37.4</c:v>
                </c:pt>
                <c:pt idx="3">
                  <c:v>56.2</c:v>
                </c:pt>
                <c:pt idx="4">
                  <c:v>56.2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8-C94B-A45D-6541D0CFAAAE}"/>
            </c:ext>
          </c:extLst>
        </c:ser>
        <c:ser>
          <c:idx val="1"/>
          <c:order val="1"/>
          <c:tx>
            <c:strRef>
              <c:f>'menekülési okok_HU_GER'!$C$3</c:f>
              <c:strCache>
                <c:ptCount val="1"/>
                <c:pt idx="0">
                  <c:v>Németország (Szeptember, 2015)</c:v>
                </c:pt>
              </c:strCache>
            </c:strRef>
          </c:tx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'menekülési okok_HU_GER'!$A$4:$A$8</c:f>
              <c:strCache>
                <c:ptCount val="5"/>
                <c:pt idx="0">
                  <c:v>akik a munkanélküliség miatt hagyták el az országukat?</c:v>
                </c:pt>
                <c:pt idx="1">
                  <c:v>akiket vallási meggyőződésük vagy eltérő politikai tevékenységük miatt üldöznek**</c:v>
                </c:pt>
                <c:pt idx="2">
                  <c:v>akiket etnikai vagy nemzetiségi hovatartozásuk miatt üldöznek?*</c:v>
                </c:pt>
                <c:pt idx="3">
                  <c:v>akik éhezés vagy természeti katasztrófa miatt hagyták el az országukat?</c:v>
                </c:pt>
                <c:pt idx="4">
                  <c:v>akik polgárháború miatt hagyták el országukat</c:v>
                </c:pt>
              </c:strCache>
            </c:strRef>
          </c:cat>
          <c:val>
            <c:numRef>
              <c:f>'menekülési okok_HU_GER'!$C$4:$C$8</c:f>
              <c:numCache>
                <c:formatCode>General</c:formatCode>
                <c:ptCount val="5"/>
                <c:pt idx="0">
                  <c:v>28</c:v>
                </c:pt>
                <c:pt idx="1">
                  <c:v>82</c:v>
                </c:pt>
                <c:pt idx="2">
                  <c:v>77</c:v>
                </c:pt>
                <c:pt idx="3">
                  <c:v>79</c:v>
                </c:pt>
                <c:pt idx="4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8-C94B-A45D-6541D0CFAA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11625520"/>
        <c:axId val="1"/>
      </c:barChart>
      <c:catAx>
        <c:axId val="1611625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hu-HU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b"/>
        <c:majorGridlines/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hu-HU"/>
          </a:p>
        </c:txPr>
        <c:crossAx val="1611625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8121576217227184"/>
          <c:y val="0.8660583782161535"/>
          <c:w val="0.60374754181717127"/>
          <c:h val="0.13394162178384636"/>
        </c:manualLayout>
      </c:layout>
      <c:overlay val="0"/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hu-HU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948257907719439"/>
          <c:y val="4.4510450248125479E-2"/>
          <c:w val="0.70388460742283487"/>
          <c:h val="0.70029775057050747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'6_Whose task'!$A$3</c:f>
              <c:strCache>
                <c:ptCount val="1"/>
                <c:pt idx="0">
                  <c:v>Állam vagy önkormányzat</c:v>
                </c:pt>
              </c:strCache>
            </c:strRef>
          </c:tx>
          <c:invertIfNegative val="0"/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'6_Whose task'!$B$2:$E$2</c:f>
              <c:strCache>
                <c:ptCount val="4"/>
                <c:pt idx="0">
                  <c:v>egészségügyi szolgáltatás biztosítása</c:v>
                </c:pt>
                <c:pt idx="1">
                  <c:v>a közlekedési lehetőségek biztosítása</c:v>
                </c:pt>
                <c:pt idx="2">
                  <c:v>általános tájékoztatás, információnyújtás (pl. útbaigazítás)</c:v>
                </c:pt>
                <c:pt idx="3">
                  <c:v>az alapvető szükségletek biztosítása (élelem, fedél, ruha)</c:v>
                </c:pt>
              </c:strCache>
            </c:strRef>
          </c:cat>
          <c:val>
            <c:numRef>
              <c:f>'6_Whose task'!$B$3:$E$3</c:f>
              <c:numCache>
                <c:formatCode>0</c:formatCode>
                <c:ptCount val="4"/>
                <c:pt idx="0">
                  <c:v>65.78889568980037</c:v>
                </c:pt>
                <c:pt idx="1">
                  <c:v>64.586497141750456</c:v>
                </c:pt>
                <c:pt idx="2">
                  <c:v>63.569504168526841</c:v>
                </c:pt>
                <c:pt idx="3">
                  <c:v>54.410909710760428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49-EA4D-A7F8-0C4594ABBB68}"/>
            </c:ext>
          </c:extLst>
        </c:ser>
        <c:ser>
          <c:idx val="1"/>
          <c:order val="1"/>
          <c:tx>
            <c:strRef>
              <c:f>'6_Whose task'!$A$4</c:f>
              <c:strCache>
                <c:ptCount val="1"/>
                <c:pt idx="0">
                  <c:v>egyházi és segélyszervezetek</c:v>
                </c:pt>
              </c:strCache>
            </c:strRef>
          </c:tx>
          <c:invertIfNegative val="0"/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'6_Whose task'!$B$2:$E$2</c:f>
              <c:strCache>
                <c:ptCount val="4"/>
                <c:pt idx="0">
                  <c:v>egészségügyi szolgáltatás biztosítása</c:v>
                </c:pt>
                <c:pt idx="1">
                  <c:v>a közlekedési lehetőségek biztosítása</c:v>
                </c:pt>
                <c:pt idx="2">
                  <c:v>általános tájékoztatás, információnyújtás (pl. útbaigazítás)</c:v>
                </c:pt>
                <c:pt idx="3">
                  <c:v>az alapvető szükségletek biztosítása (élelem, fedél, ruha)</c:v>
                </c:pt>
              </c:strCache>
            </c:strRef>
          </c:cat>
          <c:val>
            <c:numRef>
              <c:f>'6_Whose task'!$B$4:$E$4</c:f>
              <c:numCache>
                <c:formatCode>0</c:formatCode>
                <c:ptCount val="4"/>
                <c:pt idx="0">
                  <c:v>7.8303918309514362</c:v>
                </c:pt>
                <c:pt idx="1">
                  <c:v>5.4152864497988817</c:v>
                </c:pt>
                <c:pt idx="2">
                  <c:v>6.6709851946679075</c:v>
                </c:pt>
                <c:pt idx="3">
                  <c:v>15.839464202508669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49-EA4D-A7F8-0C4594ABBB68}"/>
            </c:ext>
          </c:extLst>
        </c:ser>
        <c:ser>
          <c:idx val="2"/>
          <c:order val="2"/>
          <c:tx>
            <c:strRef>
              <c:f>'6_Whose task'!$A$5</c:f>
              <c:strCache>
                <c:ptCount val="1"/>
                <c:pt idx="0">
                  <c:v>civil szervezetek</c:v>
                </c:pt>
              </c:strCache>
            </c:strRef>
          </c:tx>
          <c:invertIfNegative val="0"/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'6_Whose task'!$B$2:$E$2</c:f>
              <c:strCache>
                <c:ptCount val="4"/>
                <c:pt idx="0">
                  <c:v>egészségügyi szolgáltatás biztosítása</c:v>
                </c:pt>
                <c:pt idx="1">
                  <c:v>a közlekedési lehetőségek biztosítása</c:v>
                </c:pt>
                <c:pt idx="2">
                  <c:v>általános tájékoztatás, információnyújtás (pl. útbaigazítás)</c:v>
                </c:pt>
                <c:pt idx="3">
                  <c:v>az alapvető szükségletek biztosítása (élelem, fedél, ruha)</c:v>
                </c:pt>
              </c:strCache>
            </c:strRef>
          </c:cat>
          <c:val>
            <c:numRef>
              <c:f>'6_Whose task'!$B$5:$E$5</c:f>
              <c:numCache>
                <c:formatCode>0</c:formatCode>
                <c:ptCount val="4"/>
                <c:pt idx="0">
                  <c:v>6.7958719771556471</c:v>
                </c:pt>
                <c:pt idx="1">
                  <c:v>5.6525669822930036</c:v>
                </c:pt>
                <c:pt idx="2">
                  <c:v>12.632535385754542</c:v>
                </c:pt>
                <c:pt idx="3">
                  <c:v>12.191192101431383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49-EA4D-A7F8-0C4594ABBB68}"/>
            </c:ext>
          </c:extLst>
        </c:ser>
        <c:ser>
          <c:idx val="3"/>
          <c:order val="3"/>
          <c:tx>
            <c:strRef>
              <c:f>'6_Whose task'!$A$6</c:f>
              <c:strCache>
                <c:ptCount val="1"/>
                <c:pt idx="0">
                  <c:v>Egyéni önkéntesek</c:v>
                </c:pt>
              </c:strCache>
            </c:strRef>
          </c:tx>
          <c:invertIfNegative val="0"/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'6_Whose task'!$B$2:$E$2</c:f>
              <c:strCache>
                <c:ptCount val="4"/>
                <c:pt idx="0">
                  <c:v>egészségügyi szolgáltatás biztosítása</c:v>
                </c:pt>
                <c:pt idx="1">
                  <c:v>a közlekedési lehetőségek biztosítása</c:v>
                </c:pt>
                <c:pt idx="2">
                  <c:v>általános tájékoztatás, információnyújtás (pl. útbaigazítás)</c:v>
                </c:pt>
                <c:pt idx="3">
                  <c:v>az alapvető szükségletek biztosítása (élelem, fedél, ruha)</c:v>
                </c:pt>
              </c:strCache>
            </c:strRef>
          </c:cat>
          <c:val>
            <c:numRef>
              <c:f>'6_Whose task'!$B$6:$E$6</c:f>
              <c:numCache>
                <c:formatCode>0</c:formatCode>
                <c:ptCount val="4"/>
                <c:pt idx="0">
                  <c:v>3.2556879748762206</c:v>
                </c:pt>
                <c:pt idx="1">
                  <c:v>3.0407178579438545</c:v>
                </c:pt>
                <c:pt idx="2">
                  <c:v>5.3655383870630091</c:v>
                </c:pt>
                <c:pt idx="3">
                  <c:v>3.5207806340347094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849-EA4D-A7F8-0C4594ABBB68}"/>
            </c:ext>
          </c:extLst>
        </c:ser>
        <c:ser>
          <c:idx val="4"/>
          <c:order val="4"/>
          <c:tx>
            <c:strRef>
              <c:f>'6_Whose task'!$A$7</c:f>
              <c:strCache>
                <c:ptCount val="1"/>
                <c:pt idx="0">
                  <c:v>másnak*</c:v>
                </c:pt>
              </c:strCache>
            </c:strRef>
          </c:tx>
          <c:invertIfNegative val="0"/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'6_Whose task'!$B$2:$E$2</c:f>
              <c:strCache>
                <c:ptCount val="4"/>
                <c:pt idx="0">
                  <c:v>egészségügyi szolgáltatás biztosítása</c:v>
                </c:pt>
                <c:pt idx="1">
                  <c:v>a közlekedési lehetőségek biztosítása</c:v>
                </c:pt>
                <c:pt idx="2">
                  <c:v>általános tájékoztatás, információnyújtás (pl. útbaigazítás)</c:v>
                </c:pt>
                <c:pt idx="3">
                  <c:v>az alapvető szükségletek biztosítása (élelem, fedél, ruha)</c:v>
                </c:pt>
              </c:strCache>
            </c:strRef>
          </c:cat>
          <c:val>
            <c:numRef>
              <c:f>'6_Whose task'!$B$7:$E$7</c:f>
              <c:numCache>
                <c:formatCode>0</c:formatCode>
                <c:ptCount val="4"/>
                <c:pt idx="0">
                  <c:v>1.7116148663780792</c:v>
                </c:pt>
                <c:pt idx="1">
                  <c:v>1.1073115957403676</c:v>
                </c:pt>
                <c:pt idx="2">
                  <c:v>1.2546675691445439</c:v>
                </c:pt>
                <c:pt idx="3">
                  <c:v>0.50891843102553003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49-EA4D-A7F8-0C4594ABBB68}"/>
            </c:ext>
          </c:extLst>
        </c:ser>
        <c:ser>
          <c:idx val="5"/>
          <c:order val="5"/>
          <c:tx>
            <c:strRef>
              <c:f>'6_Whose task'!$A$8</c:f>
              <c:strCache>
                <c:ptCount val="1"/>
                <c:pt idx="0">
                  <c:v>senkinek</c:v>
                </c:pt>
              </c:strCache>
            </c:strRef>
          </c:tx>
          <c:invertIfNegative val="0"/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'6_Whose task'!$B$2:$E$2</c:f>
              <c:strCache>
                <c:ptCount val="4"/>
                <c:pt idx="0">
                  <c:v>egészségügyi szolgáltatás biztosítása</c:v>
                </c:pt>
                <c:pt idx="1">
                  <c:v>a közlekedési lehetőségek biztosítása</c:v>
                </c:pt>
                <c:pt idx="2">
                  <c:v>általános tájékoztatás, információnyújtás (pl. útbaigazítás)</c:v>
                </c:pt>
                <c:pt idx="3">
                  <c:v>az alapvető szükségletek biztosítása (élelem, fedél, ruha)</c:v>
                </c:pt>
              </c:strCache>
            </c:strRef>
          </c:cat>
          <c:val>
            <c:numRef>
              <c:f>'6_Whose task'!$B$8:$E$8</c:f>
              <c:numCache>
                <c:formatCode>0</c:formatCode>
                <c:ptCount val="4"/>
                <c:pt idx="0">
                  <c:v>12.463086774541482</c:v>
                </c:pt>
                <c:pt idx="1">
                  <c:v>17.161777398860881</c:v>
                </c:pt>
                <c:pt idx="2">
                  <c:v>7.8070651509825657</c:v>
                </c:pt>
                <c:pt idx="3">
                  <c:v>10.794611278998401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849-EA4D-A7F8-0C4594ABBB68}"/>
            </c:ext>
          </c:extLst>
        </c:ser>
        <c:ser>
          <c:idx val="6"/>
          <c:order val="6"/>
          <c:tx>
            <c:strRef>
              <c:f>'6_Whose task'!$A$9</c:f>
              <c:strCache>
                <c:ptCount val="1"/>
                <c:pt idx="0">
                  <c:v>nem tudja vagy nem válaszol</c:v>
                </c:pt>
              </c:strCache>
            </c:strRef>
          </c:tx>
          <c:invertIfNegative val="0"/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'6_Whose task'!$B$2:$E$2</c:f>
              <c:strCache>
                <c:ptCount val="4"/>
                <c:pt idx="0">
                  <c:v>egészségügyi szolgáltatás biztosítása</c:v>
                </c:pt>
                <c:pt idx="1">
                  <c:v>a közlekedési lehetőségek biztosítása</c:v>
                </c:pt>
                <c:pt idx="2">
                  <c:v>általános tájékoztatás, információnyújtás (pl. útbaigazítás)</c:v>
                </c:pt>
                <c:pt idx="3">
                  <c:v>az alapvető szükségletek biztosítása (élelem, fedél, ruha)</c:v>
                </c:pt>
              </c:strCache>
            </c:strRef>
          </c:cat>
          <c:val>
            <c:numRef>
              <c:f>'6_Whose task'!$B$9:$E$9</c:f>
              <c:numCache>
                <c:formatCode>0</c:formatCode>
                <c:ptCount val="4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849-EA4D-A7F8-0C4594ABBB6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638386080"/>
        <c:axId val="1"/>
      </c:barChart>
      <c:catAx>
        <c:axId val="1638386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hu-HU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hu-HU"/>
          </a:p>
        </c:txPr>
        <c:crossAx val="1638386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133173824140265"/>
          <c:y val="0.85771994301715071"/>
          <c:w val="0.88284115237042105"/>
          <c:h val="0.1192346109126980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hu-H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523E4E-DBB0-4D7F-B545-A9597571AAAC}" type="doc">
      <dgm:prSet loTypeId="urn:microsoft.com/office/officeart/2008/layout/LinedList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06DBF55-1D26-4952-A052-A06F9A4EFE17}">
      <dgm:prSet/>
      <dgm:spPr/>
      <dgm:t>
        <a:bodyPr/>
        <a:lstStyle/>
        <a:p>
          <a:r>
            <a:rPr lang="hu-HU" dirty="0"/>
            <a:t>Téma relevanciája: a  2015-2016-os migrációs/menekültválság („mixed flows”, UNHCR), és ezen belül a Magyarországot </a:t>
          </a:r>
          <a:r>
            <a:rPr lang="hu-HU"/>
            <a:t>érintő TRANZIT migráció </a:t>
          </a:r>
          <a:endParaRPr lang="en-US" dirty="0"/>
        </a:p>
      </dgm:t>
    </dgm:pt>
    <dgm:pt modelId="{BD898E6E-5892-4C87-935A-58515081086C}" type="parTrans" cxnId="{260776C1-8E57-491C-A56C-C960DB54F68F}">
      <dgm:prSet/>
      <dgm:spPr/>
      <dgm:t>
        <a:bodyPr/>
        <a:lstStyle/>
        <a:p>
          <a:endParaRPr lang="en-US"/>
        </a:p>
      </dgm:t>
    </dgm:pt>
    <dgm:pt modelId="{A81CF2EE-D869-49D5-8FFF-306C4926DBEA}" type="sibTrans" cxnId="{260776C1-8E57-491C-A56C-C960DB54F68F}">
      <dgm:prSet/>
      <dgm:spPr/>
      <dgm:t>
        <a:bodyPr/>
        <a:lstStyle/>
        <a:p>
          <a:endParaRPr lang="en-US"/>
        </a:p>
      </dgm:t>
    </dgm:pt>
    <dgm:pt modelId="{3633D2A0-68DA-4112-AB2E-89C3A9D05FD8}">
      <dgm:prSet/>
      <dgm:spPr/>
      <dgm:t>
        <a:bodyPr/>
        <a:lstStyle/>
        <a:p>
          <a:r>
            <a:rPr lang="hu-HU" dirty="0"/>
            <a:t>Komplex módszertan: Lakossági </a:t>
          </a:r>
          <a:r>
            <a:rPr lang="hu-HU" dirty="0" err="1"/>
            <a:t>survey</a:t>
          </a:r>
          <a:r>
            <a:rPr lang="hu-HU" dirty="0"/>
            <a:t> (2015. október és 2016. január)+ kvalitatívkutatás (interjúk + fókuszcsoportok önkéntesekkel)</a:t>
          </a:r>
          <a:endParaRPr lang="en-US" dirty="0"/>
        </a:p>
      </dgm:t>
    </dgm:pt>
    <dgm:pt modelId="{D8DE89EC-1845-4AAA-B0FF-21A372BDAF52}" type="parTrans" cxnId="{660C938A-389E-4535-870B-3AD287D2C8F3}">
      <dgm:prSet/>
      <dgm:spPr/>
      <dgm:t>
        <a:bodyPr/>
        <a:lstStyle/>
        <a:p>
          <a:endParaRPr lang="en-US"/>
        </a:p>
      </dgm:t>
    </dgm:pt>
    <dgm:pt modelId="{A7FBB9F4-5E55-4053-8D5B-B8EBBDA30F7B}" type="sibTrans" cxnId="{660C938A-389E-4535-870B-3AD287D2C8F3}">
      <dgm:prSet/>
      <dgm:spPr/>
      <dgm:t>
        <a:bodyPr/>
        <a:lstStyle/>
        <a:p>
          <a:endParaRPr lang="en-US"/>
        </a:p>
      </dgm:t>
    </dgm:pt>
    <dgm:pt modelId="{72367D53-727E-43D7-8A8B-BE3C0D5006CA}">
      <dgm:prSet/>
      <dgm:spPr/>
      <dgm:t>
        <a:bodyPr/>
        <a:lstStyle/>
        <a:p>
          <a:r>
            <a:rPr lang="hu-HU" dirty="0"/>
            <a:t>Cél: Az idegenellenesség alakulása és a bevándorlók különböző csoportjaival kapcsolatos lakossági attitűdök feltárása+ segítségnyújtás „evolúciójának megértése”</a:t>
          </a:r>
          <a:endParaRPr lang="en-US" dirty="0"/>
        </a:p>
      </dgm:t>
    </dgm:pt>
    <dgm:pt modelId="{6C5D1380-ED9B-4BDB-B9E2-4FDA50B5BB17}" type="parTrans" cxnId="{443504FD-182A-42E6-B2D0-9712E5919B1D}">
      <dgm:prSet/>
      <dgm:spPr/>
      <dgm:t>
        <a:bodyPr/>
        <a:lstStyle/>
        <a:p>
          <a:endParaRPr lang="en-US"/>
        </a:p>
      </dgm:t>
    </dgm:pt>
    <dgm:pt modelId="{3EEE9B7E-3DCD-44A6-9773-D37D56543819}" type="sibTrans" cxnId="{443504FD-182A-42E6-B2D0-9712E5919B1D}">
      <dgm:prSet/>
      <dgm:spPr/>
      <dgm:t>
        <a:bodyPr/>
        <a:lstStyle/>
        <a:p>
          <a:endParaRPr lang="en-US"/>
        </a:p>
      </dgm:t>
    </dgm:pt>
    <dgm:pt modelId="{BA55A633-ECF2-9348-8DE7-14C28AE58088}">
      <dgm:prSet/>
      <dgm:spPr/>
      <dgm:t>
        <a:bodyPr/>
        <a:lstStyle/>
        <a:p>
          <a:r>
            <a:rPr lang="en-US"/>
            <a:t>Kérdés: </a:t>
          </a:r>
          <a:r>
            <a:rPr lang="hu-HU" b="1" i="0">
              <a:solidFill>
                <a:schemeClr val="accent6">
                  <a:lumMod val="50000"/>
                </a:schemeClr>
              </a:solidFill>
            </a:rPr>
            <a:t>Hogyan lehetséges az, hogy egy országban, ahol alacsony a bizalom szintje és magas az idegenellenesség szintje megtörténhetett ez a volumenű segítségnyújtás?</a:t>
          </a:r>
          <a:endParaRPr lang="en-US" dirty="0"/>
        </a:p>
      </dgm:t>
    </dgm:pt>
    <dgm:pt modelId="{8E131EB6-9EC8-3043-8DB8-8DFBDFBE3933}" type="parTrans" cxnId="{914493EE-2220-8645-9B5E-D19C93963726}">
      <dgm:prSet/>
      <dgm:spPr/>
      <dgm:t>
        <a:bodyPr/>
        <a:lstStyle/>
        <a:p>
          <a:endParaRPr lang="en-GB"/>
        </a:p>
      </dgm:t>
    </dgm:pt>
    <dgm:pt modelId="{99C37D59-CA95-E64F-9C83-2479BE19C48D}" type="sibTrans" cxnId="{914493EE-2220-8645-9B5E-D19C93963726}">
      <dgm:prSet/>
      <dgm:spPr/>
      <dgm:t>
        <a:bodyPr/>
        <a:lstStyle/>
        <a:p>
          <a:endParaRPr lang="en-GB"/>
        </a:p>
      </dgm:t>
    </dgm:pt>
    <dgm:pt modelId="{C33D62D8-451E-3E47-BA7C-5A6C81BC503D}" type="pres">
      <dgm:prSet presAssocID="{67523E4E-DBB0-4D7F-B545-A9597571AAAC}" presName="vert0" presStyleCnt="0">
        <dgm:presLayoutVars>
          <dgm:dir/>
          <dgm:animOne val="branch"/>
          <dgm:animLvl val="lvl"/>
        </dgm:presLayoutVars>
      </dgm:prSet>
      <dgm:spPr/>
    </dgm:pt>
    <dgm:pt modelId="{7421DD62-5A94-6F4C-B6A3-698133F123DD}" type="pres">
      <dgm:prSet presAssocID="{A06DBF55-1D26-4952-A052-A06F9A4EFE17}" presName="thickLine" presStyleLbl="alignNode1" presStyleIdx="0" presStyleCnt="4"/>
      <dgm:spPr/>
    </dgm:pt>
    <dgm:pt modelId="{27FF02B8-86D4-F047-8543-8DB6C3733D73}" type="pres">
      <dgm:prSet presAssocID="{A06DBF55-1D26-4952-A052-A06F9A4EFE17}" presName="horz1" presStyleCnt="0"/>
      <dgm:spPr/>
    </dgm:pt>
    <dgm:pt modelId="{241B444C-1686-CB4C-84D5-E359F0224380}" type="pres">
      <dgm:prSet presAssocID="{A06DBF55-1D26-4952-A052-A06F9A4EFE17}" presName="tx1" presStyleLbl="revTx" presStyleIdx="0" presStyleCnt="4"/>
      <dgm:spPr/>
    </dgm:pt>
    <dgm:pt modelId="{7E511FFF-9522-194D-8E30-20D1B63B6345}" type="pres">
      <dgm:prSet presAssocID="{A06DBF55-1D26-4952-A052-A06F9A4EFE17}" presName="vert1" presStyleCnt="0"/>
      <dgm:spPr/>
    </dgm:pt>
    <dgm:pt modelId="{01466445-6D37-F848-9970-57412BCEBD6A}" type="pres">
      <dgm:prSet presAssocID="{3633D2A0-68DA-4112-AB2E-89C3A9D05FD8}" presName="thickLine" presStyleLbl="alignNode1" presStyleIdx="1" presStyleCnt="4"/>
      <dgm:spPr/>
    </dgm:pt>
    <dgm:pt modelId="{C74DBB23-3370-8044-9A9F-D0D235082836}" type="pres">
      <dgm:prSet presAssocID="{3633D2A0-68DA-4112-AB2E-89C3A9D05FD8}" presName="horz1" presStyleCnt="0"/>
      <dgm:spPr/>
    </dgm:pt>
    <dgm:pt modelId="{2300CF09-16EC-3D43-A752-FBA618833F45}" type="pres">
      <dgm:prSet presAssocID="{3633D2A0-68DA-4112-AB2E-89C3A9D05FD8}" presName="tx1" presStyleLbl="revTx" presStyleIdx="1" presStyleCnt="4"/>
      <dgm:spPr/>
    </dgm:pt>
    <dgm:pt modelId="{E4DAD414-4A8F-6B4F-B5D5-43DEE224A7EC}" type="pres">
      <dgm:prSet presAssocID="{3633D2A0-68DA-4112-AB2E-89C3A9D05FD8}" presName="vert1" presStyleCnt="0"/>
      <dgm:spPr/>
    </dgm:pt>
    <dgm:pt modelId="{C178CA19-81B6-6649-AE5C-FBD2DE49BDEA}" type="pres">
      <dgm:prSet presAssocID="{72367D53-727E-43D7-8A8B-BE3C0D5006CA}" presName="thickLine" presStyleLbl="alignNode1" presStyleIdx="2" presStyleCnt="4"/>
      <dgm:spPr/>
    </dgm:pt>
    <dgm:pt modelId="{FD20AFE7-85CE-7C4F-9302-FBD972966647}" type="pres">
      <dgm:prSet presAssocID="{72367D53-727E-43D7-8A8B-BE3C0D5006CA}" presName="horz1" presStyleCnt="0"/>
      <dgm:spPr/>
    </dgm:pt>
    <dgm:pt modelId="{75703383-74B3-B44C-BDD5-873AAFED9037}" type="pres">
      <dgm:prSet presAssocID="{72367D53-727E-43D7-8A8B-BE3C0D5006CA}" presName="tx1" presStyleLbl="revTx" presStyleIdx="2" presStyleCnt="4"/>
      <dgm:spPr/>
    </dgm:pt>
    <dgm:pt modelId="{F79805AA-D10C-614D-95C6-A92E0CF9039F}" type="pres">
      <dgm:prSet presAssocID="{72367D53-727E-43D7-8A8B-BE3C0D5006CA}" presName="vert1" presStyleCnt="0"/>
      <dgm:spPr/>
    </dgm:pt>
    <dgm:pt modelId="{22ECD339-8E95-AF4D-A0B1-1C79EAA6CC06}" type="pres">
      <dgm:prSet presAssocID="{BA55A633-ECF2-9348-8DE7-14C28AE58088}" presName="thickLine" presStyleLbl="alignNode1" presStyleIdx="3" presStyleCnt="4"/>
      <dgm:spPr/>
    </dgm:pt>
    <dgm:pt modelId="{D4568AA7-8C6A-7949-86A8-503835B61836}" type="pres">
      <dgm:prSet presAssocID="{BA55A633-ECF2-9348-8DE7-14C28AE58088}" presName="horz1" presStyleCnt="0"/>
      <dgm:spPr/>
    </dgm:pt>
    <dgm:pt modelId="{E51CB6A6-2E77-ED4C-9733-002E426A2719}" type="pres">
      <dgm:prSet presAssocID="{BA55A633-ECF2-9348-8DE7-14C28AE58088}" presName="tx1" presStyleLbl="revTx" presStyleIdx="3" presStyleCnt="4"/>
      <dgm:spPr/>
    </dgm:pt>
    <dgm:pt modelId="{A04AF869-6D34-E249-95E0-C8F348DA2938}" type="pres">
      <dgm:prSet presAssocID="{BA55A633-ECF2-9348-8DE7-14C28AE58088}" presName="vert1" presStyleCnt="0"/>
      <dgm:spPr/>
    </dgm:pt>
  </dgm:ptLst>
  <dgm:cxnLst>
    <dgm:cxn modelId="{9061902F-D4AC-E642-A1CC-214701E26AA3}" type="presOf" srcId="{A06DBF55-1D26-4952-A052-A06F9A4EFE17}" destId="{241B444C-1686-CB4C-84D5-E359F0224380}" srcOrd="0" destOrd="0" presId="urn:microsoft.com/office/officeart/2008/layout/LinedList"/>
    <dgm:cxn modelId="{C9CC9B59-0CD3-8441-BFB3-CEB798A22C62}" type="presOf" srcId="{BA55A633-ECF2-9348-8DE7-14C28AE58088}" destId="{E51CB6A6-2E77-ED4C-9733-002E426A2719}" srcOrd="0" destOrd="0" presId="urn:microsoft.com/office/officeart/2008/layout/LinedList"/>
    <dgm:cxn modelId="{0A7D6E7C-AC85-4247-A564-D7DF9A6F2D74}" type="presOf" srcId="{3633D2A0-68DA-4112-AB2E-89C3A9D05FD8}" destId="{2300CF09-16EC-3D43-A752-FBA618833F45}" srcOrd="0" destOrd="0" presId="urn:microsoft.com/office/officeart/2008/layout/LinedList"/>
    <dgm:cxn modelId="{660C938A-389E-4535-870B-3AD287D2C8F3}" srcId="{67523E4E-DBB0-4D7F-B545-A9597571AAAC}" destId="{3633D2A0-68DA-4112-AB2E-89C3A9D05FD8}" srcOrd="1" destOrd="0" parTransId="{D8DE89EC-1845-4AAA-B0FF-21A372BDAF52}" sibTransId="{A7FBB9F4-5E55-4053-8D5B-B8EBBDA30F7B}"/>
    <dgm:cxn modelId="{0F53479D-59E8-D940-B71F-0DD596CE358C}" type="presOf" srcId="{72367D53-727E-43D7-8A8B-BE3C0D5006CA}" destId="{75703383-74B3-B44C-BDD5-873AAFED9037}" srcOrd="0" destOrd="0" presId="urn:microsoft.com/office/officeart/2008/layout/LinedList"/>
    <dgm:cxn modelId="{9E8E4CB2-CAE0-0541-92BB-B15795B71A30}" type="presOf" srcId="{67523E4E-DBB0-4D7F-B545-A9597571AAAC}" destId="{C33D62D8-451E-3E47-BA7C-5A6C81BC503D}" srcOrd="0" destOrd="0" presId="urn:microsoft.com/office/officeart/2008/layout/LinedList"/>
    <dgm:cxn modelId="{260776C1-8E57-491C-A56C-C960DB54F68F}" srcId="{67523E4E-DBB0-4D7F-B545-A9597571AAAC}" destId="{A06DBF55-1D26-4952-A052-A06F9A4EFE17}" srcOrd="0" destOrd="0" parTransId="{BD898E6E-5892-4C87-935A-58515081086C}" sibTransId="{A81CF2EE-D869-49D5-8FFF-306C4926DBEA}"/>
    <dgm:cxn modelId="{914493EE-2220-8645-9B5E-D19C93963726}" srcId="{67523E4E-DBB0-4D7F-B545-A9597571AAAC}" destId="{BA55A633-ECF2-9348-8DE7-14C28AE58088}" srcOrd="3" destOrd="0" parTransId="{8E131EB6-9EC8-3043-8DB8-8DFBDFBE3933}" sibTransId="{99C37D59-CA95-E64F-9C83-2479BE19C48D}"/>
    <dgm:cxn modelId="{443504FD-182A-42E6-B2D0-9712E5919B1D}" srcId="{67523E4E-DBB0-4D7F-B545-A9597571AAAC}" destId="{72367D53-727E-43D7-8A8B-BE3C0D5006CA}" srcOrd="2" destOrd="0" parTransId="{6C5D1380-ED9B-4BDB-B9E2-4FDA50B5BB17}" sibTransId="{3EEE9B7E-3DCD-44A6-9773-D37D56543819}"/>
    <dgm:cxn modelId="{648AAC1D-3AF5-954B-8F26-F523760BB1AD}" type="presParOf" srcId="{C33D62D8-451E-3E47-BA7C-5A6C81BC503D}" destId="{7421DD62-5A94-6F4C-B6A3-698133F123DD}" srcOrd="0" destOrd="0" presId="urn:microsoft.com/office/officeart/2008/layout/LinedList"/>
    <dgm:cxn modelId="{CF4BC700-5602-5D49-B401-252F6EC03971}" type="presParOf" srcId="{C33D62D8-451E-3E47-BA7C-5A6C81BC503D}" destId="{27FF02B8-86D4-F047-8543-8DB6C3733D73}" srcOrd="1" destOrd="0" presId="urn:microsoft.com/office/officeart/2008/layout/LinedList"/>
    <dgm:cxn modelId="{F26916E0-DE49-104C-9A47-FBF8068F20FF}" type="presParOf" srcId="{27FF02B8-86D4-F047-8543-8DB6C3733D73}" destId="{241B444C-1686-CB4C-84D5-E359F0224380}" srcOrd="0" destOrd="0" presId="urn:microsoft.com/office/officeart/2008/layout/LinedList"/>
    <dgm:cxn modelId="{1AF8A875-8938-874C-8D6B-9EE2AF87C526}" type="presParOf" srcId="{27FF02B8-86D4-F047-8543-8DB6C3733D73}" destId="{7E511FFF-9522-194D-8E30-20D1B63B6345}" srcOrd="1" destOrd="0" presId="urn:microsoft.com/office/officeart/2008/layout/LinedList"/>
    <dgm:cxn modelId="{947C9637-13A2-544F-89B2-6C5A6617E252}" type="presParOf" srcId="{C33D62D8-451E-3E47-BA7C-5A6C81BC503D}" destId="{01466445-6D37-F848-9970-57412BCEBD6A}" srcOrd="2" destOrd="0" presId="urn:microsoft.com/office/officeart/2008/layout/LinedList"/>
    <dgm:cxn modelId="{B6F1468D-C82F-1946-B09D-95367CB888AB}" type="presParOf" srcId="{C33D62D8-451E-3E47-BA7C-5A6C81BC503D}" destId="{C74DBB23-3370-8044-9A9F-D0D235082836}" srcOrd="3" destOrd="0" presId="urn:microsoft.com/office/officeart/2008/layout/LinedList"/>
    <dgm:cxn modelId="{DF8351E7-D632-244F-872F-8454DBD58157}" type="presParOf" srcId="{C74DBB23-3370-8044-9A9F-D0D235082836}" destId="{2300CF09-16EC-3D43-A752-FBA618833F45}" srcOrd="0" destOrd="0" presId="urn:microsoft.com/office/officeart/2008/layout/LinedList"/>
    <dgm:cxn modelId="{B668625C-19DE-A34D-89B7-2D7BA97E6C5A}" type="presParOf" srcId="{C74DBB23-3370-8044-9A9F-D0D235082836}" destId="{E4DAD414-4A8F-6B4F-B5D5-43DEE224A7EC}" srcOrd="1" destOrd="0" presId="urn:microsoft.com/office/officeart/2008/layout/LinedList"/>
    <dgm:cxn modelId="{9B393569-31FE-C44A-8854-B9F61681752F}" type="presParOf" srcId="{C33D62D8-451E-3E47-BA7C-5A6C81BC503D}" destId="{C178CA19-81B6-6649-AE5C-FBD2DE49BDEA}" srcOrd="4" destOrd="0" presId="urn:microsoft.com/office/officeart/2008/layout/LinedList"/>
    <dgm:cxn modelId="{2A3DA3C7-7FF1-DD43-B4AA-D8BAB2072772}" type="presParOf" srcId="{C33D62D8-451E-3E47-BA7C-5A6C81BC503D}" destId="{FD20AFE7-85CE-7C4F-9302-FBD972966647}" srcOrd="5" destOrd="0" presId="urn:microsoft.com/office/officeart/2008/layout/LinedList"/>
    <dgm:cxn modelId="{214F8F8A-525D-7B49-9A3E-5D92E46EB7F8}" type="presParOf" srcId="{FD20AFE7-85CE-7C4F-9302-FBD972966647}" destId="{75703383-74B3-B44C-BDD5-873AAFED9037}" srcOrd="0" destOrd="0" presId="urn:microsoft.com/office/officeart/2008/layout/LinedList"/>
    <dgm:cxn modelId="{CC4C4E2E-E42B-FF47-ACAB-06BFFE5971F9}" type="presParOf" srcId="{FD20AFE7-85CE-7C4F-9302-FBD972966647}" destId="{F79805AA-D10C-614D-95C6-A92E0CF9039F}" srcOrd="1" destOrd="0" presId="urn:microsoft.com/office/officeart/2008/layout/LinedList"/>
    <dgm:cxn modelId="{927F8FEE-6C9D-3040-9826-50BF9C01EC57}" type="presParOf" srcId="{C33D62D8-451E-3E47-BA7C-5A6C81BC503D}" destId="{22ECD339-8E95-AF4D-A0B1-1C79EAA6CC06}" srcOrd="6" destOrd="0" presId="urn:microsoft.com/office/officeart/2008/layout/LinedList"/>
    <dgm:cxn modelId="{09998AEC-91A2-B74F-9BEF-7433A55FAE9A}" type="presParOf" srcId="{C33D62D8-451E-3E47-BA7C-5A6C81BC503D}" destId="{D4568AA7-8C6A-7949-86A8-503835B61836}" srcOrd="7" destOrd="0" presId="urn:microsoft.com/office/officeart/2008/layout/LinedList"/>
    <dgm:cxn modelId="{41B6A772-8B2E-8F4E-AD27-0A17637A9FB2}" type="presParOf" srcId="{D4568AA7-8C6A-7949-86A8-503835B61836}" destId="{E51CB6A6-2E77-ED4C-9733-002E426A2719}" srcOrd="0" destOrd="0" presId="urn:microsoft.com/office/officeart/2008/layout/LinedList"/>
    <dgm:cxn modelId="{7FF3458E-2934-5841-A01F-4FEA327CD5B7}" type="presParOf" srcId="{D4568AA7-8C6A-7949-86A8-503835B61836}" destId="{A04AF869-6D34-E249-95E0-C8F348DA293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1DD62-5A94-6F4C-B6A3-698133F123DD}">
      <dsp:nvSpPr>
        <dsp:cNvPr id="0" name=""/>
        <dsp:cNvSpPr/>
      </dsp:nvSpPr>
      <dsp:spPr>
        <a:xfrm>
          <a:off x="0" y="0"/>
          <a:ext cx="484795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1B444C-1686-CB4C-84D5-E359F0224380}">
      <dsp:nvSpPr>
        <dsp:cNvPr id="0" name=""/>
        <dsp:cNvSpPr/>
      </dsp:nvSpPr>
      <dsp:spPr>
        <a:xfrm>
          <a:off x="0" y="0"/>
          <a:ext cx="4847950" cy="980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Téma relevanciája: a  2015-2016-os migrációs/menekültválság („mixed flows”, UNHCR), és ezen belül a Magyarországot </a:t>
          </a:r>
          <a:r>
            <a:rPr lang="hu-HU" sz="1600" kern="1200"/>
            <a:t>érintő TRANZIT migráció </a:t>
          </a:r>
          <a:endParaRPr lang="en-US" sz="1600" kern="1200" dirty="0"/>
        </a:p>
      </dsp:txBody>
      <dsp:txXfrm>
        <a:off x="0" y="0"/>
        <a:ext cx="4847950" cy="980873"/>
      </dsp:txXfrm>
    </dsp:sp>
    <dsp:sp modelId="{01466445-6D37-F848-9970-57412BCEBD6A}">
      <dsp:nvSpPr>
        <dsp:cNvPr id="0" name=""/>
        <dsp:cNvSpPr/>
      </dsp:nvSpPr>
      <dsp:spPr>
        <a:xfrm>
          <a:off x="0" y="980873"/>
          <a:ext cx="484795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00CF09-16EC-3D43-A752-FBA618833F45}">
      <dsp:nvSpPr>
        <dsp:cNvPr id="0" name=""/>
        <dsp:cNvSpPr/>
      </dsp:nvSpPr>
      <dsp:spPr>
        <a:xfrm>
          <a:off x="0" y="980873"/>
          <a:ext cx="4847950" cy="980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Komplex módszertan: Lakossági </a:t>
          </a:r>
          <a:r>
            <a:rPr lang="hu-HU" sz="1600" kern="1200" dirty="0" err="1"/>
            <a:t>survey</a:t>
          </a:r>
          <a:r>
            <a:rPr lang="hu-HU" sz="1600" kern="1200" dirty="0"/>
            <a:t> (2015. október és 2016. január)+ kvalitatívkutatás (interjúk + fókuszcsoportok önkéntesekkel)</a:t>
          </a:r>
          <a:endParaRPr lang="en-US" sz="1600" kern="1200" dirty="0"/>
        </a:p>
      </dsp:txBody>
      <dsp:txXfrm>
        <a:off x="0" y="980873"/>
        <a:ext cx="4847950" cy="980873"/>
      </dsp:txXfrm>
    </dsp:sp>
    <dsp:sp modelId="{C178CA19-81B6-6649-AE5C-FBD2DE49BDEA}">
      <dsp:nvSpPr>
        <dsp:cNvPr id="0" name=""/>
        <dsp:cNvSpPr/>
      </dsp:nvSpPr>
      <dsp:spPr>
        <a:xfrm>
          <a:off x="0" y="1961746"/>
          <a:ext cx="484795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703383-74B3-B44C-BDD5-873AAFED9037}">
      <dsp:nvSpPr>
        <dsp:cNvPr id="0" name=""/>
        <dsp:cNvSpPr/>
      </dsp:nvSpPr>
      <dsp:spPr>
        <a:xfrm>
          <a:off x="0" y="1961746"/>
          <a:ext cx="4847950" cy="980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Cél: Az idegenellenesség alakulása és a bevándorlók különböző csoportjaival kapcsolatos lakossági attitűdök feltárása+ segítségnyújtás „evolúciójának megértése”</a:t>
          </a:r>
          <a:endParaRPr lang="en-US" sz="1600" kern="1200" dirty="0"/>
        </a:p>
      </dsp:txBody>
      <dsp:txXfrm>
        <a:off x="0" y="1961746"/>
        <a:ext cx="4847950" cy="980873"/>
      </dsp:txXfrm>
    </dsp:sp>
    <dsp:sp modelId="{22ECD339-8E95-AF4D-A0B1-1C79EAA6CC06}">
      <dsp:nvSpPr>
        <dsp:cNvPr id="0" name=""/>
        <dsp:cNvSpPr/>
      </dsp:nvSpPr>
      <dsp:spPr>
        <a:xfrm>
          <a:off x="0" y="2942619"/>
          <a:ext cx="484795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1CB6A6-2E77-ED4C-9733-002E426A2719}">
      <dsp:nvSpPr>
        <dsp:cNvPr id="0" name=""/>
        <dsp:cNvSpPr/>
      </dsp:nvSpPr>
      <dsp:spPr>
        <a:xfrm>
          <a:off x="0" y="2942619"/>
          <a:ext cx="4847950" cy="980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Kérdés: </a:t>
          </a:r>
          <a:r>
            <a:rPr lang="hu-HU" sz="1600" b="1" i="0" kern="1200">
              <a:solidFill>
                <a:schemeClr val="accent6">
                  <a:lumMod val="50000"/>
                </a:schemeClr>
              </a:solidFill>
            </a:rPr>
            <a:t>Hogyan lehetséges az, hogy egy országban, ahol alacsony a bizalom szintje és magas az idegenellenesség szintje megtörténhetett ez a volumenű segítségnyújtás?</a:t>
          </a:r>
          <a:endParaRPr lang="en-US" sz="1600" kern="1200" dirty="0"/>
        </a:p>
      </dsp:txBody>
      <dsp:txXfrm>
        <a:off x="0" y="2942619"/>
        <a:ext cx="4847950" cy="9808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DAA51-DD05-46C0-AD9D-C4B37EBC71FE}" type="datetimeFigureOut">
              <a:rPr lang="hu-HU" smtClean="0"/>
              <a:t>2022. 04. 12.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BC580-24C1-4B73-B898-02C8F028FE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2354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B0F8E-D8C4-8F49-AA03-2B54EC9A2368}" type="datetimeFigureOut">
              <a:rPr lang="hu-HU" smtClean="0"/>
              <a:t>2022. 04. 12.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BFC46-1C69-994F-8283-7032EB2EFD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3952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M%C3%A9dia_(kommunik%C3%A1ci%C3%B3)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hu.wikipedia.org/wiki/T%C3%A1rsadalom" TargetMode="External"/><Relationship Id="rId4" Type="http://schemas.openxmlformats.org/officeDocument/2006/relationships/hyperlink" Target="https://hu.wikipedia.org/wiki/Csoport_(szociol%C3%B3gia)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BFC46-1C69-994F-8283-7032EB2EFD5E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333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:notes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0378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:notes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7" name="Google Shape;20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3144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10:notes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0:notes"/>
          <p:cNvSpPr txBox="1">
            <a:spLocks noGrp="1"/>
          </p:cNvSpPr>
          <p:nvPr>
            <p:ph type="sldNum" idx="12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860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</a:t>
            </a:r>
            <a:r>
              <a:rPr lang="en-HU" dirty="0"/>
              <a:t>gyházi és civil szervezetk későn kapcsolódtak be, eltérő kormányzati kommunikáció, civilek nagy szerepvállalása</a:t>
            </a:r>
          </a:p>
          <a:p>
            <a:r>
              <a:rPr lang="en-US" dirty="0"/>
              <a:t>K</a:t>
            </a:r>
            <a:r>
              <a:rPr lang="en-HU" dirty="0"/>
              <a:t>özlekedés: esetén 17%, és 65% államnak, (vs: ukránmenekütek ingeyne utazhatnak Mo-on)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07680-D711-8446-B93F-57588F38D2B6}" type="slidenum">
              <a:rPr lang="en-HU" smtClean="0"/>
              <a:t>17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445172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:notes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ym typeface="Arial"/>
              </a:rPr>
              <a:t>Kérdés</a:t>
            </a:r>
            <a:r>
              <a:rPr lang="en-US" sz="1200" dirty="0">
                <a:sym typeface="Arial"/>
              </a:rPr>
              <a:t>: Mi </a:t>
            </a:r>
            <a:r>
              <a:rPr lang="en-US" sz="1200" dirty="0" err="1">
                <a:sym typeface="Arial"/>
              </a:rPr>
              <a:t>motiválta</a:t>
            </a:r>
            <a:r>
              <a:rPr lang="en-US" sz="1200" dirty="0">
                <a:sym typeface="Arial"/>
              </a:rPr>
              <a:t> </a:t>
            </a:r>
            <a:r>
              <a:rPr lang="en-US" sz="1200" dirty="0" err="1">
                <a:sym typeface="Arial"/>
              </a:rPr>
              <a:t>az</a:t>
            </a:r>
            <a:r>
              <a:rPr lang="en-US" sz="1200" dirty="0">
                <a:sym typeface="Arial"/>
              </a:rPr>
              <a:t> </a:t>
            </a:r>
            <a:r>
              <a:rPr lang="en-US" sz="1200" dirty="0" err="1">
                <a:sym typeface="Arial"/>
              </a:rPr>
              <a:t>önkénteseket</a:t>
            </a:r>
            <a:r>
              <a:rPr lang="en-US" sz="1200" dirty="0">
                <a:sym typeface="Arial"/>
              </a:rPr>
              <a:t> a </a:t>
            </a:r>
            <a:r>
              <a:rPr lang="en-US" sz="1200" dirty="0" err="1">
                <a:sym typeface="Arial"/>
              </a:rPr>
              <a:t>részvételre</a:t>
            </a:r>
            <a:r>
              <a:rPr lang="en-US" sz="1200" dirty="0">
                <a:sym typeface="Arial"/>
              </a:rPr>
              <a:t>?</a:t>
            </a:r>
            <a:endParaRPr lang="en-US" sz="1200" b="1" dirty="0">
              <a:sym typeface="Arial"/>
            </a:endParaRP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200" dirty="0"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" name="Google Shape;1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5678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:notes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1011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:notes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8721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:notes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7366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:notes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5109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2015, 390 </a:t>
            </a:r>
            <a:r>
              <a:rPr lang="en-GB" dirty="0" err="1"/>
              <a:t>ezer</a:t>
            </a:r>
            <a:r>
              <a:rPr lang="en-GB" dirty="0"/>
              <a:t>, </a:t>
            </a:r>
            <a:r>
              <a:rPr lang="en-GB" dirty="0" err="1"/>
              <a:t>ebből</a:t>
            </a:r>
            <a:r>
              <a:rPr lang="en-GB" dirty="0"/>
              <a:t> 177 </a:t>
            </a:r>
            <a:r>
              <a:rPr lang="en-GB" dirty="0" err="1"/>
              <a:t>ezer</a:t>
            </a:r>
            <a:r>
              <a:rPr lang="en-GB" dirty="0"/>
              <a:t> </a:t>
            </a:r>
            <a:r>
              <a:rPr lang="en-GB" dirty="0" err="1"/>
              <a:t>regisztrált</a:t>
            </a:r>
            <a:r>
              <a:rPr lang="en-GB" dirty="0"/>
              <a:t>,</a:t>
            </a:r>
          </a:p>
          <a:p>
            <a:r>
              <a:rPr lang="en-GB" dirty="0"/>
              <a:t>MOST IS KELLENE ILYET CSINÁLNI!!</a:t>
            </a:r>
          </a:p>
          <a:p>
            <a:r>
              <a:rPr lang="en-GB" dirty="0"/>
              <a:t> https://data2.unhcr.org/</a:t>
            </a:r>
            <a:r>
              <a:rPr lang="en-GB" dirty="0" err="1"/>
              <a:t>en</a:t>
            </a:r>
            <a:r>
              <a:rPr lang="en-GB" dirty="0"/>
              <a:t>/situations/Ukraine; 3 </a:t>
            </a:r>
            <a:r>
              <a:rPr lang="en-GB" dirty="0" err="1"/>
              <a:t>hét</a:t>
            </a:r>
            <a:r>
              <a:rPr lang="en-GB" dirty="0"/>
              <a:t> </a:t>
            </a:r>
            <a:r>
              <a:rPr lang="en-GB" dirty="0" err="1"/>
              <a:t>alatt</a:t>
            </a:r>
            <a:r>
              <a:rPr lang="en-GB" dirty="0"/>
              <a:t>  3 M ember, </a:t>
            </a:r>
            <a:r>
              <a:rPr lang="en-GB" dirty="0" err="1"/>
              <a:t>ebből</a:t>
            </a:r>
            <a:r>
              <a:rPr lang="en-GB" dirty="0"/>
              <a:t> 273 </a:t>
            </a:r>
            <a:r>
              <a:rPr lang="en-GB" dirty="0" err="1"/>
              <a:t>ezer</a:t>
            </a:r>
            <a:r>
              <a:rPr lang="en-GB" dirty="0"/>
              <a:t> </a:t>
            </a:r>
            <a:r>
              <a:rPr lang="en-GB" dirty="0" err="1"/>
              <a:t>menekülő</a:t>
            </a:r>
            <a:r>
              <a:rPr lang="en-GB" dirty="0"/>
              <a:t> </a:t>
            </a:r>
            <a:r>
              <a:rPr lang="en-GB" dirty="0" err="1"/>
              <a:t>érkezett</a:t>
            </a:r>
            <a:r>
              <a:rPr lang="en-GB" dirty="0"/>
              <a:t> </a:t>
            </a:r>
            <a:r>
              <a:rPr lang="en-GB" dirty="0" err="1"/>
              <a:t>Ukrajnából</a:t>
            </a:r>
            <a:r>
              <a:rPr lang="en-GB" dirty="0"/>
              <a:t> </a:t>
            </a:r>
            <a:r>
              <a:rPr lang="en-GB" dirty="0" err="1"/>
              <a:t>Magyarországra</a:t>
            </a:r>
            <a:r>
              <a:rPr lang="en-GB" dirty="0"/>
              <a:t>.</a:t>
            </a:r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07680-D711-8446-B93F-57588F38D2B6}" type="slidenum">
              <a:rPr lang="en-HU" smtClean="0"/>
              <a:t>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374901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csoport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bizonyos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csoporthoz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kapcsolódo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jelenség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társadalom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idealizált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rendjét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hagyományos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életmódját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alapveto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̃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értékrendszerét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konstruált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konszenzuális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valóságát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fenyegeto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̃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veszélyként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tudatosul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társadalom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tagjaiban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média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szenzációkelto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̃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leegyszerûsíto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̃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bemutatása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nyomán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fenyegetést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hordozo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csoport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könnyen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azonosíthatóva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válik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>
              <a:effectLst/>
            </a:endParaRPr>
          </a:p>
          <a:p>
            <a:endParaRPr lang="hu-HU" sz="1200" dirty="0"/>
          </a:p>
          <a:p>
            <a:endParaRPr lang="hu-HU" sz="1200" dirty="0"/>
          </a:p>
          <a:p>
            <a:r>
              <a:rPr lang="hu-HU" sz="1200" dirty="0" err="1"/>
              <a:t>Bogardus</a:t>
            </a:r>
            <a:r>
              <a:rPr lang="hu-HU" sz="1200" dirty="0"/>
              <a:t> szélső pontja: országba nem engedné be. </a:t>
            </a:r>
          </a:p>
          <a:p>
            <a:r>
              <a:rPr lang="en-GB" dirty="0" err="1"/>
              <a:t>Kiindulópont</a:t>
            </a:r>
            <a:r>
              <a:rPr lang="en-GB" dirty="0"/>
              <a:t>: A </a:t>
            </a:r>
            <a:r>
              <a:rPr lang="en-GB" dirty="0" err="1"/>
              <a:t>kontaktushipotézis</a:t>
            </a:r>
            <a:r>
              <a:rPr lang="en-GB" dirty="0"/>
              <a:t> </a:t>
            </a:r>
            <a:r>
              <a:rPr lang="en-GB" dirty="0" err="1"/>
              <a:t>kiindulópontja</a:t>
            </a:r>
            <a:r>
              <a:rPr lang="en-GB" dirty="0"/>
              <a:t>, </a:t>
            </a:r>
            <a:r>
              <a:rPr lang="en-GB" dirty="0" err="1"/>
              <a:t>hogy</a:t>
            </a:r>
            <a:r>
              <a:rPr lang="en-GB" dirty="0"/>
              <a:t> a </a:t>
            </a:r>
            <a:r>
              <a:rPr lang="en-GB" dirty="0" err="1"/>
              <a:t>személyes</a:t>
            </a:r>
            <a:r>
              <a:rPr lang="en-GB" dirty="0"/>
              <a:t> </a:t>
            </a:r>
            <a:r>
              <a:rPr lang="en-GB" dirty="0" err="1"/>
              <a:t>interakció</a:t>
            </a:r>
            <a:r>
              <a:rPr lang="en-GB" dirty="0"/>
              <a:t> </a:t>
            </a:r>
            <a:r>
              <a:rPr lang="en-GB" dirty="0" err="1"/>
              <a:t>csökkenti</a:t>
            </a:r>
            <a:r>
              <a:rPr lang="en-GB" dirty="0"/>
              <a:t> a </a:t>
            </a:r>
            <a:r>
              <a:rPr lang="en-GB" dirty="0" err="1"/>
              <a:t>külső</a:t>
            </a:r>
            <a:r>
              <a:rPr lang="en-GB" dirty="0"/>
              <a:t> </a:t>
            </a:r>
            <a:r>
              <a:rPr lang="en-GB" dirty="0" err="1"/>
              <a:t>csoporttal</a:t>
            </a:r>
            <a:r>
              <a:rPr lang="en-GB" dirty="0"/>
              <a:t> </a:t>
            </a:r>
            <a:r>
              <a:rPr lang="en-GB" dirty="0" err="1"/>
              <a:t>szembeni</a:t>
            </a:r>
            <a:r>
              <a:rPr lang="en-GB" dirty="0"/>
              <a:t> </a:t>
            </a:r>
            <a:r>
              <a:rPr lang="en-GB" dirty="0" err="1"/>
              <a:t>előítéletességet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diszkriminációt</a:t>
            </a:r>
            <a:endParaRPr lang="hu-HU" dirty="0"/>
          </a:p>
          <a:p>
            <a:r>
              <a:rPr lang="hu-HU" dirty="0"/>
              <a:t>Feltételek, kontaktus típusok:</a:t>
            </a:r>
          </a:p>
          <a:p>
            <a:pPr lvl="1"/>
            <a:r>
              <a:rPr lang="hu-HU" i="1" dirty="0">
                <a:solidFill>
                  <a:srgbClr val="FF0000"/>
                </a:solidFill>
              </a:rPr>
              <a:t>Közös célok</a:t>
            </a:r>
            <a:r>
              <a:rPr lang="hu-HU" dirty="0">
                <a:solidFill>
                  <a:srgbClr val="FF0000"/>
                </a:solidFill>
              </a:rPr>
              <a:t>: </a:t>
            </a:r>
            <a:r>
              <a:rPr lang="hu-HU" dirty="0"/>
              <a:t>Ha a csoportok összefognak egy közösen megtervezett cél elérése érdekében, ez segíthet megszüntetni az anyagi vagy más jellegű erőforrásokért való küzdelmet.</a:t>
            </a:r>
          </a:p>
          <a:p>
            <a:pPr lvl="1"/>
            <a:r>
              <a:rPr lang="hu-HU" i="1" dirty="0">
                <a:solidFill>
                  <a:srgbClr val="FF0000"/>
                </a:solidFill>
              </a:rPr>
              <a:t>Együttműködés</a:t>
            </a:r>
            <a:r>
              <a:rPr lang="hu-HU" dirty="0">
                <a:solidFill>
                  <a:srgbClr val="FF0000"/>
                </a:solidFill>
              </a:rPr>
              <a:t>: </a:t>
            </a:r>
            <a:r>
              <a:rPr lang="hu-HU" dirty="0"/>
              <a:t>A csoportközi kooperáció folyamatosan új lehetőségeket teremt a külső csoportról fennálló sztereotípiák csökkenésére. Az együttműködés azonban csak akkor megfelelő, ha </a:t>
            </a:r>
            <a:r>
              <a:rPr lang="hu-HU" i="1" dirty="0"/>
              <a:t>folyamatos</a:t>
            </a:r>
            <a:r>
              <a:rPr lang="hu-HU" dirty="0"/>
              <a:t> (hiszen az előítéletek csökkenése és a barátságos viszony kialakulása hosszú időbe telhet), és ha </a:t>
            </a:r>
            <a:r>
              <a:rPr lang="hu-HU" i="1" dirty="0"/>
              <a:t>sikeres</a:t>
            </a:r>
            <a:r>
              <a:rPr lang="hu-HU" dirty="0"/>
              <a:t> (mert a siker javítja a csoportlégkört, míg a kudarc nagy valószínűséggel egymás hibáztatásához vezet).</a:t>
            </a:r>
          </a:p>
          <a:p>
            <a:pPr lvl="1"/>
            <a:r>
              <a:rPr lang="hu-HU" i="1" dirty="0">
                <a:solidFill>
                  <a:srgbClr val="FF0000"/>
                </a:solidFill>
              </a:rPr>
              <a:t>Egyenlő státusz</a:t>
            </a:r>
            <a:r>
              <a:rPr lang="hu-HU" dirty="0">
                <a:solidFill>
                  <a:srgbClr val="FF0000"/>
                </a:solidFill>
              </a:rPr>
              <a:t>: </a:t>
            </a:r>
            <a:r>
              <a:rPr lang="hu-HU" dirty="0"/>
              <a:t>A csoportok közti interakció csak akkor vezethet jobb viszony kialakulásához, ha a részt vevő felek azonos szinten vannak, legalább az aktuális feladat szempontjából. Ha nagyok a </a:t>
            </a:r>
            <a:r>
              <a:rPr lang="hu-HU" dirty="0" err="1"/>
              <a:t>státuszbeli</a:t>
            </a:r>
            <a:r>
              <a:rPr lang="hu-HU" dirty="0"/>
              <a:t> különbségek, a személyes találkozás akár mélyítheti is a csoportok közti ellentéteket.</a:t>
            </a:r>
          </a:p>
          <a:p>
            <a:pPr lvl="1"/>
            <a:r>
              <a:rPr lang="hu-HU" i="1" dirty="0">
                <a:solidFill>
                  <a:srgbClr val="FF0000"/>
                </a:solidFill>
              </a:rPr>
              <a:t>Támogató társadalmi normák és intézmények</a:t>
            </a:r>
            <a:r>
              <a:rPr lang="hu-HU" dirty="0">
                <a:solidFill>
                  <a:srgbClr val="FF0000"/>
                </a:solidFill>
              </a:rPr>
              <a:t>: </a:t>
            </a:r>
            <a:r>
              <a:rPr lang="hu-HU" dirty="0"/>
              <a:t>A kontaktus nem képes érdemben csökkenteni a csoportközi előítéletességet, ha az ellenségeskedés kulturálisan beágyazott és intézményesen támogatott. Ahhoz, hogy a csoportok közötti viszony javulni tudjon, a szociális normáknak indítványozni és segíteni kell a kooperációt, valamint intézményes támogatásra is szükség van.</a:t>
            </a:r>
          </a:p>
          <a:p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dirty="0"/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BFC46-1C69-994F-8283-7032EB2EFD5E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213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2015, 390 </a:t>
            </a:r>
            <a:r>
              <a:rPr lang="en-GB" dirty="0" err="1"/>
              <a:t>ezer</a:t>
            </a:r>
            <a:r>
              <a:rPr lang="en-GB" dirty="0"/>
              <a:t>, </a:t>
            </a:r>
            <a:r>
              <a:rPr lang="en-GB" dirty="0" err="1"/>
              <a:t>ebből</a:t>
            </a:r>
            <a:r>
              <a:rPr lang="en-GB" dirty="0"/>
              <a:t> 177 </a:t>
            </a:r>
            <a:r>
              <a:rPr lang="en-GB" dirty="0" err="1"/>
              <a:t>ezer</a:t>
            </a:r>
            <a:r>
              <a:rPr lang="en-GB" dirty="0"/>
              <a:t> </a:t>
            </a:r>
            <a:r>
              <a:rPr lang="en-GB" dirty="0" err="1"/>
              <a:t>regisztrált</a:t>
            </a:r>
            <a:r>
              <a:rPr lang="en-GB" dirty="0"/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MORÁLIS PÁNIK: 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amikor a 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édia (kommunikáció)"/>
              </a:rPr>
              <a:t>média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szenzációkeltő és leegyszerűsítő bemutatási stílusa révén egy - könnyen azonosíthatóvá tett - 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Csoport (szociológia)"/>
              </a:rPr>
              <a:t>csoport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vagy egy bizonyos csoporthoz kapcsolódó jelenség az adott 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Társadalom"/>
              </a:rPr>
              <a:t>társadalom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idealizált rendjét fenyegető veszélyként tudatosítja az emberekben (Cohen, 1972)</a:t>
            </a:r>
            <a:endParaRPr lang="en-GB" dirty="0"/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BFC46-1C69-994F-8283-7032EB2EFD5E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0529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nem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várt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eredményt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akkor azzal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magyarázhat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hogy mivel 2015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májusa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óta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menedékkérők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nagy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számban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lépték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át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szerb-magyar, majd szeptember 15-től a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horvát-magyar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határt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és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mivel mind ez az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áramlás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mind a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kormány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mind a civil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társadalom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reakciói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jól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láthatóva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váltak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médiában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lakosság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júliusban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és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októberben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azt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érzékelte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hogy az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országhatár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lezárása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(egyben az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idegenellenességet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kifejezo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̋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válasz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kérdőívben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nem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reális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lehetőség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az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idegenbarát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hozzáállást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még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kevésbe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érezték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annak.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TEHÁT HOGY VALÓBAN SZEMBETALÁLKOZTAK HÚS_VÉR MENEKÜLŐKKEL. NEM ÉREZTÉK REÁLIS ALTERNATÍVÁNAK A SENKIT NEM ENGEDÜNK BE POLITIKÁT!!</a:t>
            </a:r>
            <a:endParaRPr lang="hu-HU" noProof="0" dirty="0"/>
          </a:p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07680-D711-8446-B93F-57588F38D2B6}" type="slidenum">
              <a:rPr lang="en-HU" smtClean="0"/>
              <a:t>5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186564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Egyrészt azt látjuk, hogy a németek sokkal elfogadóbbak (pedig TRANZIT VS HOSSZÚTÁVÚ MIGR)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Másrészt szétválik az emberek fejében a „valódi” (azaz a nemzetközi jogi gyakorlat szerinti) menekülési okok (üldöztetés, háború), és a munkaerőpiaci, gazdasági okokból történő országelhagyás megítélése;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Klíma változás miatti menekülés, viszonylag új fogalom a menekültügyben.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environmental refugees as ‘persons who no longer gain a secure livelihood in their traditional homelands because of what are primarily environmental factors of unusual scope’ 2000es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évek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elején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diskurzusban</a:t>
            </a:r>
            <a:endParaRPr lang="en-US" dirty="0"/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BFC46-1C69-994F-8283-7032EB2EFD5E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5091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:notes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8443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6710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8:notes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8:notes"/>
          <p:cNvSpPr txBox="1">
            <a:spLocks noGrp="1"/>
          </p:cNvSpPr>
          <p:nvPr>
            <p:ph type="sldNum" idx="12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7917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abl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/>
          <p:cNvSpPr/>
          <p:nvPr userDrawn="1"/>
        </p:nvSpPr>
        <p:spPr>
          <a:xfrm>
            <a:off x="0" y="620366"/>
            <a:ext cx="952500" cy="6237635"/>
          </a:xfrm>
          <a:prstGeom prst="rect">
            <a:avLst/>
          </a:prstGeom>
          <a:solidFill>
            <a:srgbClr val="003D5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>
              <a:lnSpc>
                <a:spcPct val="10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50"/>
          </a:p>
        </p:txBody>
      </p:sp>
      <p:sp>
        <p:nvSpPr>
          <p:cNvPr id="11" name="Rectangle"/>
          <p:cNvSpPr/>
          <p:nvPr userDrawn="1"/>
        </p:nvSpPr>
        <p:spPr>
          <a:xfrm>
            <a:off x="952500" y="-18019"/>
            <a:ext cx="8191500" cy="638385"/>
          </a:xfrm>
          <a:prstGeom prst="rect">
            <a:avLst/>
          </a:prstGeom>
          <a:solidFill>
            <a:srgbClr val="B9D53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>
              <a:lnSpc>
                <a:spcPct val="10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50"/>
          </a:p>
        </p:txBody>
      </p:sp>
      <p:sp>
        <p:nvSpPr>
          <p:cNvPr id="2" name="Téglalap 1"/>
          <p:cNvSpPr/>
          <p:nvPr userDrawn="1"/>
        </p:nvSpPr>
        <p:spPr>
          <a:xfrm>
            <a:off x="1714961" y="2850291"/>
            <a:ext cx="1670050" cy="668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pic>
        <p:nvPicPr>
          <p:cNvPr id="4" name="Kép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00" y="1260000"/>
            <a:ext cx="6759080" cy="1620000"/>
          </a:xfrm>
          <a:prstGeom prst="rect">
            <a:avLst/>
          </a:prstGeom>
        </p:spPr>
      </p:pic>
      <p:sp>
        <p:nvSpPr>
          <p:cNvPr id="12" name="Téglalap 11"/>
          <p:cNvSpPr/>
          <p:nvPr userDrawn="1"/>
        </p:nvSpPr>
        <p:spPr>
          <a:xfrm>
            <a:off x="964276" y="2909916"/>
            <a:ext cx="8179724" cy="3973484"/>
          </a:xfrm>
          <a:prstGeom prst="rect">
            <a:avLst/>
          </a:prstGeom>
          <a:solidFill>
            <a:srgbClr val="B9D53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 userDrawn="1"/>
        </p:nvSpPr>
        <p:spPr>
          <a:xfrm>
            <a:off x="1463042" y="3408217"/>
            <a:ext cx="70658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0" b="1" dirty="0">
                <a:latin typeface="Calibri" charset="0"/>
                <a:ea typeface="Calibri" charset="0"/>
                <a:cs typeface="Calibri" charset="0"/>
              </a:rPr>
              <a:t>A Tanulmányi Bizottság </a:t>
            </a:r>
            <a:br>
              <a:rPr lang="hu-HU" sz="5000" b="1" dirty="0">
                <a:latin typeface="Calibri" charset="0"/>
                <a:ea typeface="Calibri" charset="0"/>
                <a:cs typeface="Calibri" charset="0"/>
              </a:rPr>
            </a:br>
            <a:r>
              <a:rPr lang="hu-HU" sz="5000" b="1" dirty="0">
                <a:latin typeface="Calibri" charset="0"/>
                <a:ea typeface="Calibri" charset="0"/>
                <a:cs typeface="Calibri" charset="0"/>
              </a:rPr>
              <a:t>és a Delegált Kör</a:t>
            </a:r>
            <a:endParaRPr lang="hu-HU" sz="3000" b="1" dirty="0">
              <a:latin typeface="Calibri" charset="0"/>
              <a:ea typeface="Calibri" charset="0"/>
              <a:cs typeface="Calibri" charset="0"/>
            </a:endParaRPr>
          </a:p>
          <a:p>
            <a:endParaRPr lang="hu-HU" sz="3000" b="1" dirty="0">
              <a:latin typeface="Fotogram" panose="00000500000000000000" pitchFamily="2" charset="0"/>
            </a:endParaRPr>
          </a:p>
          <a:p>
            <a:endParaRPr lang="hu-HU" sz="3000" b="1" dirty="0">
              <a:latin typeface="Fotogram" panose="00000500000000000000" pitchFamily="2" charset="0"/>
            </a:endParaRPr>
          </a:p>
        </p:txBody>
      </p:sp>
      <p:sp>
        <p:nvSpPr>
          <p:cNvPr id="14" name="Szövegdoboz 13"/>
          <p:cNvSpPr txBox="1"/>
          <p:nvPr userDrawn="1"/>
        </p:nvSpPr>
        <p:spPr>
          <a:xfrm>
            <a:off x="1463042" y="5140302"/>
            <a:ext cx="7065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latin typeface="Calibri" charset="0"/>
                <a:ea typeface="Calibri" charset="0"/>
                <a:cs typeface="Calibri" charset="0"/>
              </a:rPr>
              <a:t>Ladányi Bence</a:t>
            </a:r>
          </a:p>
        </p:txBody>
      </p:sp>
      <p:sp>
        <p:nvSpPr>
          <p:cNvPr id="15" name="Szövegdoboz 14"/>
          <p:cNvSpPr txBox="1"/>
          <p:nvPr userDrawn="1"/>
        </p:nvSpPr>
        <p:spPr>
          <a:xfrm>
            <a:off x="1463042" y="5838093"/>
            <a:ext cx="560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Calibri" charset="0"/>
                <a:ea typeface="Calibri" charset="0"/>
                <a:cs typeface="Calibri" charset="0"/>
              </a:rPr>
              <a:t>Dátum: 2018.09.13.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30268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Záró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/>
          <p:cNvSpPr/>
          <p:nvPr userDrawn="1"/>
        </p:nvSpPr>
        <p:spPr>
          <a:xfrm>
            <a:off x="0" y="620366"/>
            <a:ext cx="952500" cy="6237635"/>
          </a:xfrm>
          <a:prstGeom prst="rect">
            <a:avLst/>
          </a:prstGeom>
          <a:solidFill>
            <a:srgbClr val="003D5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>
              <a:lnSpc>
                <a:spcPct val="10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50"/>
          </a:p>
        </p:txBody>
      </p:sp>
      <p:sp>
        <p:nvSpPr>
          <p:cNvPr id="11" name="Rectangle"/>
          <p:cNvSpPr/>
          <p:nvPr userDrawn="1"/>
        </p:nvSpPr>
        <p:spPr>
          <a:xfrm>
            <a:off x="952500" y="-18019"/>
            <a:ext cx="8191500" cy="638385"/>
          </a:xfrm>
          <a:prstGeom prst="rect">
            <a:avLst/>
          </a:prstGeom>
          <a:solidFill>
            <a:srgbClr val="B9D53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>
              <a:lnSpc>
                <a:spcPct val="10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50"/>
          </a:p>
        </p:txBody>
      </p:sp>
      <p:sp>
        <p:nvSpPr>
          <p:cNvPr id="2" name="Téglalap 1"/>
          <p:cNvSpPr/>
          <p:nvPr userDrawn="1"/>
        </p:nvSpPr>
        <p:spPr>
          <a:xfrm>
            <a:off x="1714961" y="2850291"/>
            <a:ext cx="1670050" cy="668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pic>
        <p:nvPicPr>
          <p:cNvPr id="4" name="Kép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00" y="1260000"/>
            <a:ext cx="6759080" cy="1620000"/>
          </a:xfrm>
          <a:prstGeom prst="rect">
            <a:avLst/>
          </a:prstGeom>
        </p:spPr>
      </p:pic>
      <p:sp>
        <p:nvSpPr>
          <p:cNvPr id="3" name="Szövegdoboz 2"/>
          <p:cNvSpPr txBox="1"/>
          <p:nvPr userDrawn="1"/>
        </p:nvSpPr>
        <p:spPr>
          <a:xfrm>
            <a:off x="1606378" y="4062853"/>
            <a:ext cx="6763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dirty="0"/>
              <a:t>Köszönjük a figyelmet!</a:t>
            </a:r>
          </a:p>
        </p:txBody>
      </p:sp>
      <p:sp>
        <p:nvSpPr>
          <p:cNvPr id="7" name="Szövegdoboz 6"/>
          <p:cNvSpPr txBox="1"/>
          <p:nvPr userDrawn="1"/>
        </p:nvSpPr>
        <p:spPr>
          <a:xfrm>
            <a:off x="1606377" y="5492118"/>
            <a:ext cx="6763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ppk.</a:t>
            </a:r>
            <a:r>
              <a:rPr lang="hu-HU" sz="3600" b="1" baseline="0" dirty="0"/>
              <a:t>elte.hu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2084493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bl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/>
          <p:cNvSpPr/>
          <p:nvPr userDrawn="1"/>
        </p:nvSpPr>
        <p:spPr>
          <a:xfrm>
            <a:off x="0" y="620366"/>
            <a:ext cx="952500" cy="6237635"/>
          </a:xfrm>
          <a:prstGeom prst="rect">
            <a:avLst/>
          </a:prstGeom>
          <a:solidFill>
            <a:srgbClr val="003D5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>
              <a:lnSpc>
                <a:spcPct val="10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50"/>
          </a:p>
        </p:txBody>
      </p:sp>
      <p:sp>
        <p:nvSpPr>
          <p:cNvPr id="11" name="Rectangle"/>
          <p:cNvSpPr/>
          <p:nvPr userDrawn="1"/>
        </p:nvSpPr>
        <p:spPr>
          <a:xfrm>
            <a:off x="952500" y="-18019"/>
            <a:ext cx="8191500" cy="638385"/>
          </a:xfrm>
          <a:prstGeom prst="rect">
            <a:avLst/>
          </a:prstGeom>
          <a:solidFill>
            <a:srgbClr val="B9D53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>
              <a:lnSpc>
                <a:spcPct val="10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50"/>
          </a:p>
        </p:txBody>
      </p:sp>
      <p:sp>
        <p:nvSpPr>
          <p:cNvPr id="2" name="Téglalap 1"/>
          <p:cNvSpPr/>
          <p:nvPr userDrawn="1"/>
        </p:nvSpPr>
        <p:spPr>
          <a:xfrm>
            <a:off x="1714961" y="2850291"/>
            <a:ext cx="1670050" cy="668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pic>
        <p:nvPicPr>
          <p:cNvPr id="4" name="Kép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00" y="1260000"/>
            <a:ext cx="6759080" cy="1620000"/>
          </a:xfrm>
          <a:prstGeom prst="rect">
            <a:avLst/>
          </a:prstGeom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1620001" y="3369553"/>
            <a:ext cx="675908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5886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091F-086B-4B93-AAD2-FF62BB33AC65}" type="datetimeFigureOut">
              <a:rPr lang="hu-HU" smtClean="0"/>
              <a:t>2022. 04. 12.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CAC0-FDEA-4714-8442-0A5CA24B4B86}" type="slidenum">
              <a:rPr lang="hu-HU" smtClean="0"/>
              <a:t>‹#›</a:t>
            </a:fld>
            <a:endParaRPr lang="hu-HU"/>
          </a:p>
        </p:txBody>
      </p:sp>
      <p:sp>
        <p:nvSpPr>
          <p:cNvPr id="15" name="Rectangle"/>
          <p:cNvSpPr/>
          <p:nvPr userDrawn="1"/>
        </p:nvSpPr>
        <p:spPr>
          <a:xfrm>
            <a:off x="4343107" y="-1"/>
            <a:ext cx="4800894" cy="510242"/>
          </a:xfrm>
          <a:prstGeom prst="rect">
            <a:avLst/>
          </a:prstGeom>
          <a:solidFill>
            <a:srgbClr val="B9D53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>
              <a:lnSpc>
                <a:spcPct val="10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50"/>
          </a:p>
        </p:txBody>
      </p:sp>
      <p:sp>
        <p:nvSpPr>
          <p:cNvPr id="11" name="Rectangle"/>
          <p:cNvSpPr/>
          <p:nvPr userDrawn="1"/>
        </p:nvSpPr>
        <p:spPr>
          <a:xfrm>
            <a:off x="-5321" y="0"/>
            <a:ext cx="283407" cy="1016802"/>
          </a:xfrm>
          <a:prstGeom prst="rect">
            <a:avLst/>
          </a:prstGeom>
          <a:solidFill>
            <a:srgbClr val="003D5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>
              <a:lnSpc>
                <a:spcPct val="10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50"/>
          </a:p>
        </p:txBody>
      </p:sp>
      <p:pic>
        <p:nvPicPr>
          <p:cNvPr id="12" name="Kép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3" y="144000"/>
            <a:ext cx="3641567" cy="8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03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812" y="1285380"/>
            <a:ext cx="7533269" cy="1325563"/>
          </a:xfrm>
        </p:spPr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9812" y="2687762"/>
            <a:ext cx="7533269" cy="3514951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091F-086B-4B93-AAD2-FF62BB33AC65}" type="datetimeFigureOut">
              <a:rPr lang="hu-HU" smtClean="0"/>
              <a:t>2022. 04. 12.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CAC0-FDEA-4714-8442-0A5CA24B4B86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Rectangle"/>
          <p:cNvSpPr/>
          <p:nvPr userDrawn="1"/>
        </p:nvSpPr>
        <p:spPr>
          <a:xfrm>
            <a:off x="4343107" y="-1"/>
            <a:ext cx="4800894" cy="510242"/>
          </a:xfrm>
          <a:prstGeom prst="rect">
            <a:avLst/>
          </a:prstGeom>
          <a:solidFill>
            <a:srgbClr val="B9D53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>
              <a:lnSpc>
                <a:spcPct val="10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50"/>
          </a:p>
        </p:txBody>
      </p:sp>
      <p:sp>
        <p:nvSpPr>
          <p:cNvPr id="10" name="Rectangle"/>
          <p:cNvSpPr/>
          <p:nvPr userDrawn="1"/>
        </p:nvSpPr>
        <p:spPr>
          <a:xfrm>
            <a:off x="-5321" y="0"/>
            <a:ext cx="283407" cy="1016802"/>
          </a:xfrm>
          <a:prstGeom prst="rect">
            <a:avLst/>
          </a:prstGeom>
          <a:solidFill>
            <a:srgbClr val="003D5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>
              <a:lnSpc>
                <a:spcPct val="10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50"/>
          </a:p>
        </p:txBody>
      </p:sp>
      <p:pic>
        <p:nvPicPr>
          <p:cNvPr id="14" name="Kép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3" y="144000"/>
            <a:ext cx="3641567" cy="8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22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813" y="1183014"/>
            <a:ext cx="8025537" cy="673886"/>
          </a:xfrm>
        </p:spPr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89813" y="2086217"/>
            <a:ext cx="4008369" cy="41885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89813" y="2734393"/>
            <a:ext cx="4008369" cy="3455270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2086217"/>
            <a:ext cx="3887391" cy="41885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734393"/>
            <a:ext cx="3887391" cy="345527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>
          <a:xfrm>
            <a:off x="628650" y="6535855"/>
            <a:ext cx="2057400" cy="185621"/>
          </a:xfrm>
        </p:spPr>
        <p:txBody>
          <a:bodyPr/>
          <a:lstStyle/>
          <a:p>
            <a:fld id="{2845091F-086B-4B93-AAD2-FF62BB33AC65}" type="datetimeFigureOut">
              <a:rPr lang="hu-HU" smtClean="0"/>
              <a:t>2022. 04. 12.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>
          <a:xfrm>
            <a:off x="3028950" y="6535855"/>
            <a:ext cx="3086100" cy="185621"/>
          </a:xfrm>
        </p:spPr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6457950" y="6535855"/>
            <a:ext cx="2057400" cy="185621"/>
          </a:xfrm>
        </p:spPr>
        <p:txBody>
          <a:bodyPr/>
          <a:lstStyle/>
          <a:p>
            <a:fld id="{DEB0CAC0-FDEA-4714-8442-0A5CA24B4B86}" type="slidenum">
              <a:rPr lang="hu-HU" smtClean="0"/>
              <a:t>‹#›</a:t>
            </a:fld>
            <a:endParaRPr lang="hu-HU"/>
          </a:p>
        </p:txBody>
      </p:sp>
      <p:sp>
        <p:nvSpPr>
          <p:cNvPr id="15" name="Rectangle"/>
          <p:cNvSpPr/>
          <p:nvPr userDrawn="1"/>
        </p:nvSpPr>
        <p:spPr>
          <a:xfrm>
            <a:off x="4343107" y="-1"/>
            <a:ext cx="4800894" cy="510242"/>
          </a:xfrm>
          <a:prstGeom prst="rect">
            <a:avLst/>
          </a:prstGeom>
          <a:solidFill>
            <a:srgbClr val="B9D53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>
              <a:lnSpc>
                <a:spcPct val="10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50"/>
          </a:p>
        </p:txBody>
      </p:sp>
      <p:sp>
        <p:nvSpPr>
          <p:cNvPr id="16" name="Rectangle"/>
          <p:cNvSpPr/>
          <p:nvPr userDrawn="1"/>
        </p:nvSpPr>
        <p:spPr>
          <a:xfrm>
            <a:off x="-5321" y="0"/>
            <a:ext cx="283407" cy="1016802"/>
          </a:xfrm>
          <a:prstGeom prst="rect">
            <a:avLst/>
          </a:prstGeom>
          <a:solidFill>
            <a:srgbClr val="003D5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>
              <a:lnSpc>
                <a:spcPct val="10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50"/>
          </a:p>
        </p:txBody>
      </p:sp>
      <p:pic>
        <p:nvPicPr>
          <p:cNvPr id="17" name="Kép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3" y="144000"/>
            <a:ext cx="3641567" cy="8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9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813" y="1713866"/>
            <a:ext cx="7498478" cy="1325563"/>
          </a:xfrm>
        </p:spPr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091F-086B-4B93-AAD2-FF62BB33AC65}" type="datetimeFigureOut">
              <a:rPr lang="hu-HU" smtClean="0"/>
              <a:t>2022. 04. 12.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CAC0-FDEA-4714-8442-0A5CA24B4B86}" type="slidenum">
              <a:rPr lang="hu-HU" smtClean="0"/>
              <a:t>‹#›</a:t>
            </a:fld>
            <a:endParaRPr lang="hu-HU"/>
          </a:p>
        </p:txBody>
      </p:sp>
      <p:sp>
        <p:nvSpPr>
          <p:cNvPr id="8" name="Rectangle"/>
          <p:cNvSpPr/>
          <p:nvPr userDrawn="1"/>
        </p:nvSpPr>
        <p:spPr>
          <a:xfrm>
            <a:off x="4343107" y="-1"/>
            <a:ext cx="4800894" cy="510242"/>
          </a:xfrm>
          <a:prstGeom prst="rect">
            <a:avLst/>
          </a:prstGeom>
          <a:solidFill>
            <a:srgbClr val="B9D53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>
              <a:lnSpc>
                <a:spcPct val="10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50"/>
          </a:p>
        </p:txBody>
      </p:sp>
      <p:sp>
        <p:nvSpPr>
          <p:cNvPr id="9" name="Rectangle"/>
          <p:cNvSpPr/>
          <p:nvPr userDrawn="1"/>
        </p:nvSpPr>
        <p:spPr>
          <a:xfrm>
            <a:off x="-5321" y="0"/>
            <a:ext cx="283407" cy="1016802"/>
          </a:xfrm>
          <a:prstGeom prst="rect">
            <a:avLst/>
          </a:prstGeom>
          <a:solidFill>
            <a:srgbClr val="003D5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>
              <a:lnSpc>
                <a:spcPct val="10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50"/>
          </a:p>
        </p:txBody>
      </p: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3" y="144000"/>
            <a:ext cx="3641567" cy="8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23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bl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091F-086B-4B93-AAD2-FF62BB33AC65}" type="datetimeFigureOut">
              <a:rPr lang="hu-HU" smtClean="0"/>
              <a:t>2022. 04. 12.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CAC0-FDEA-4714-8442-0A5CA24B4B8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Rectangle"/>
          <p:cNvSpPr/>
          <p:nvPr userDrawn="1"/>
        </p:nvSpPr>
        <p:spPr>
          <a:xfrm>
            <a:off x="4343107" y="-1"/>
            <a:ext cx="4800894" cy="510242"/>
          </a:xfrm>
          <a:prstGeom prst="rect">
            <a:avLst/>
          </a:prstGeom>
          <a:solidFill>
            <a:srgbClr val="B9D53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>
              <a:lnSpc>
                <a:spcPct val="10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50"/>
          </a:p>
        </p:txBody>
      </p:sp>
      <p:sp>
        <p:nvSpPr>
          <p:cNvPr id="8" name="Rectangle"/>
          <p:cNvSpPr/>
          <p:nvPr userDrawn="1"/>
        </p:nvSpPr>
        <p:spPr>
          <a:xfrm>
            <a:off x="-5321" y="0"/>
            <a:ext cx="283407" cy="1016802"/>
          </a:xfrm>
          <a:prstGeom prst="rect">
            <a:avLst/>
          </a:prstGeom>
          <a:solidFill>
            <a:srgbClr val="003D5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>
              <a:lnSpc>
                <a:spcPct val="10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50"/>
          </a:p>
        </p:txBody>
      </p:sp>
      <p:pic>
        <p:nvPicPr>
          <p:cNvPr id="10" name="Kép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3" y="144000"/>
            <a:ext cx="3641567" cy="872802"/>
          </a:xfrm>
          <a:prstGeom prst="rect">
            <a:avLst/>
          </a:prstGeom>
        </p:spPr>
      </p:pic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628650" y="1698232"/>
            <a:ext cx="7790420" cy="1325563"/>
          </a:xfrm>
        </p:spPr>
        <p:txBody>
          <a:bodyPr/>
          <a:lstStyle/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81994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7512" y="1056075"/>
            <a:ext cx="2949178" cy="111798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10533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77512" y="2174059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091F-086B-4B93-AAD2-FF62BB33AC65}" type="datetimeFigureOut">
              <a:rPr lang="hu-HU" smtClean="0"/>
              <a:t>2022. 04. 12.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CAC0-FDEA-4714-8442-0A5CA24B4B86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Rectangle"/>
          <p:cNvSpPr/>
          <p:nvPr userDrawn="1"/>
        </p:nvSpPr>
        <p:spPr>
          <a:xfrm>
            <a:off x="4343107" y="-1"/>
            <a:ext cx="4800894" cy="510242"/>
          </a:xfrm>
          <a:prstGeom prst="rect">
            <a:avLst/>
          </a:prstGeom>
          <a:solidFill>
            <a:srgbClr val="B9D53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>
              <a:lnSpc>
                <a:spcPct val="10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50"/>
          </a:p>
        </p:txBody>
      </p:sp>
      <p:sp>
        <p:nvSpPr>
          <p:cNvPr id="11" name="Rectangle"/>
          <p:cNvSpPr/>
          <p:nvPr userDrawn="1"/>
        </p:nvSpPr>
        <p:spPr>
          <a:xfrm>
            <a:off x="-5321" y="0"/>
            <a:ext cx="283407" cy="1016802"/>
          </a:xfrm>
          <a:prstGeom prst="rect">
            <a:avLst/>
          </a:prstGeom>
          <a:solidFill>
            <a:srgbClr val="003D5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>
              <a:lnSpc>
                <a:spcPct val="10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50"/>
          </a:p>
        </p:txBody>
      </p:sp>
      <p:pic>
        <p:nvPicPr>
          <p:cNvPr id="13" name="Kép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3" y="144000"/>
            <a:ext cx="3641567" cy="8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19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091F-086B-4B93-AAD2-FF62BB33AC65}" type="datetimeFigureOut">
              <a:rPr lang="hu-HU" smtClean="0"/>
              <a:t>2022. 04. 12.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CAC0-FDEA-4714-8442-0A5CA24B4B8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Rectangle"/>
          <p:cNvSpPr/>
          <p:nvPr userDrawn="1"/>
        </p:nvSpPr>
        <p:spPr>
          <a:xfrm>
            <a:off x="4343107" y="-1"/>
            <a:ext cx="4800894" cy="510242"/>
          </a:xfrm>
          <a:prstGeom prst="rect">
            <a:avLst/>
          </a:prstGeom>
          <a:solidFill>
            <a:srgbClr val="B9D53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>
              <a:lnSpc>
                <a:spcPct val="10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50"/>
          </a:p>
        </p:txBody>
      </p:sp>
      <p:sp>
        <p:nvSpPr>
          <p:cNvPr id="8" name="Rectangle"/>
          <p:cNvSpPr/>
          <p:nvPr userDrawn="1"/>
        </p:nvSpPr>
        <p:spPr>
          <a:xfrm>
            <a:off x="-5321" y="0"/>
            <a:ext cx="283407" cy="1016802"/>
          </a:xfrm>
          <a:prstGeom prst="rect">
            <a:avLst/>
          </a:prstGeom>
          <a:solidFill>
            <a:srgbClr val="003D5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>
              <a:lnSpc>
                <a:spcPct val="10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50"/>
          </a:p>
        </p:txBody>
      </p:sp>
      <p:pic>
        <p:nvPicPr>
          <p:cNvPr id="9" name="Kép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3" y="144000"/>
            <a:ext cx="3641567" cy="8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76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5091F-086B-4B93-AAD2-FF62BB33AC65}" type="datetimeFigureOut">
              <a:rPr lang="hu-HU" smtClean="0"/>
              <a:t>2022. 04. 12.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0CAC0-FDEA-4714-8442-0A5CA24B4B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808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49" r:id="rId2"/>
    <p:sldLayoutId id="2147483653" r:id="rId3"/>
    <p:sldLayoutId id="2147483654" r:id="rId4"/>
    <p:sldLayoutId id="2147483657" r:id="rId5"/>
    <p:sldLayoutId id="2147483658" r:id="rId6"/>
    <p:sldLayoutId id="2147483659" r:id="rId7"/>
    <p:sldLayoutId id="2147483661" r:id="rId8"/>
    <p:sldLayoutId id="2147483666" r:id="rId9"/>
    <p:sldLayoutId id="2147483676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vs.hu/kozelet/osszes/menekultvalsag-masodik-nap-0905#!s0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simonovits.borbala@ppk.elte.hu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964276" y="2909916"/>
            <a:ext cx="8179724" cy="3973484"/>
          </a:xfrm>
          <a:prstGeom prst="rect">
            <a:avLst/>
          </a:prstGeom>
          <a:solidFill>
            <a:srgbClr val="B9D53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420827" y="2991159"/>
            <a:ext cx="7266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/>
              <a:t>A 2015-ös migrációs válság társadalmi aspektusai, különös tekintettel a szolidaritás új formáinak magyarországi megjelenésére</a:t>
            </a:r>
            <a:endParaRPr lang="hu-HU" sz="3200" b="1" dirty="0">
              <a:latin typeface="Fotogram" panose="00000500000000000000" pitchFamily="2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463042" y="5838093"/>
            <a:ext cx="5609492" cy="865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Simonovits Bori,</a:t>
            </a:r>
          </a:p>
          <a:p>
            <a:r>
              <a:rPr lang="hu-HU" dirty="0"/>
              <a:t>ELTE PPK Tudományos Est </a:t>
            </a:r>
          </a:p>
          <a:p>
            <a:r>
              <a:rPr lang="hu-HU" sz="1425" dirty="0"/>
              <a:t>2022. április 11.</a:t>
            </a:r>
            <a:endParaRPr lang="en-HU" sz="1425" dirty="0"/>
          </a:p>
        </p:txBody>
      </p:sp>
    </p:spTree>
    <p:extLst>
      <p:ext uri="{BB962C8B-B14F-4D97-AF65-F5344CB8AC3E}">
        <p14:creationId xmlns:p14="http://schemas.microsoft.com/office/powerpoint/2010/main" val="1805843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5647" y="-210671"/>
            <a:ext cx="2294965" cy="1053353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2550" b="1" dirty="0" err="1"/>
              <a:t>Eredmények</a:t>
            </a:r>
            <a:r>
              <a:rPr lang="en-US" sz="2550" b="1" dirty="0"/>
              <a:t>:</a:t>
            </a:r>
          </a:p>
        </p:txBody>
      </p:sp>
      <p:pic>
        <p:nvPicPr>
          <p:cNvPr id="2050" name="Picture 2" descr="Volunteer - Les Gara">
            <a:extLst>
              <a:ext uri="{FF2B5EF4-FFF2-40B4-BE49-F238E27FC236}">
                <a16:creationId xmlns:a16="http://schemas.microsoft.com/office/drawing/2014/main" id="{FB534A33-B103-334C-8766-569B93FE1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019" y="1387553"/>
            <a:ext cx="6679098" cy="47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642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>
            <a:spLocks noGrp="1"/>
          </p:cNvSpPr>
          <p:nvPr>
            <p:ph type="title"/>
          </p:nvPr>
        </p:nvSpPr>
        <p:spPr>
          <a:xfrm>
            <a:off x="3229466" y="-155182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hu-HU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 helyi kontextus (2015 nyár-ősz) </a:t>
            </a:r>
            <a:endParaRPr lang="hu-HU" dirty="0"/>
          </a:p>
        </p:txBody>
      </p:sp>
      <p:sp>
        <p:nvSpPr>
          <p:cNvPr id="222" name="Google Shape;222;p27"/>
          <p:cNvSpPr/>
          <p:nvPr/>
        </p:nvSpPr>
        <p:spPr>
          <a:xfrm>
            <a:off x="1331120" y="2126456"/>
            <a:ext cx="6669881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14313" indent="-138113">
              <a:buClr>
                <a:schemeClr val="dk1"/>
              </a:buClr>
              <a:buSzPts val="1600"/>
            </a:pPr>
            <a:endParaRPr lang="en-HU"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indent="-138113">
              <a:buClr>
                <a:schemeClr val="dk1"/>
              </a:buClr>
              <a:buSzPts val="1600"/>
            </a:pPr>
            <a:endParaRPr lang="en-HU"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indent="-147638">
              <a:buClr>
                <a:schemeClr val="dk1"/>
              </a:buClr>
              <a:buSzPts val="1400"/>
            </a:pPr>
            <a:endParaRPr lang="en-HU" sz="105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3" name="Google Shape;223;p27"/>
          <p:cNvGrpSpPr/>
          <p:nvPr/>
        </p:nvGrpSpPr>
        <p:grpSpPr>
          <a:xfrm>
            <a:off x="493223" y="1602922"/>
            <a:ext cx="6783878" cy="4397825"/>
            <a:chOff x="1" y="3370"/>
            <a:chExt cx="8568950" cy="4905577"/>
          </a:xfrm>
        </p:grpSpPr>
        <p:sp>
          <p:nvSpPr>
            <p:cNvPr id="224" name="Google Shape;224;p27"/>
            <p:cNvSpPr/>
            <p:nvPr/>
          </p:nvSpPr>
          <p:spPr>
            <a:xfrm rot="5400000">
              <a:off x="-259154" y="262525"/>
              <a:ext cx="1727697" cy="1209388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84A7AB"/>
                </a:gs>
                <a:gs pos="80000">
                  <a:srgbClr val="AEDCE0"/>
                </a:gs>
                <a:gs pos="100000">
                  <a:srgbClr val="AEDEE2"/>
                </a:gs>
              </a:gsLst>
              <a:lin ang="16200000" scaled="0"/>
            </a:gra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225" name="Google Shape;225;p27"/>
            <p:cNvSpPr txBox="1"/>
            <p:nvPr/>
          </p:nvSpPr>
          <p:spPr>
            <a:xfrm>
              <a:off x="1" y="608064"/>
              <a:ext cx="1209388" cy="518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94" tIns="9994" rIns="9994" bIns="9994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hu-HU" sz="1575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Szeged</a:t>
              </a:r>
              <a:endParaRPr sz="157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7"/>
            <p:cNvSpPr/>
            <p:nvPr/>
          </p:nvSpPr>
          <p:spPr>
            <a:xfrm rot="5400000">
              <a:off x="4327668" y="-3114908"/>
              <a:ext cx="1123003" cy="735956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227" name="Google Shape;227;p27"/>
            <p:cNvSpPr txBox="1"/>
            <p:nvPr/>
          </p:nvSpPr>
          <p:spPr>
            <a:xfrm>
              <a:off x="1209388" y="58192"/>
              <a:ext cx="7304743" cy="10133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31" tIns="7613" rIns="7613" bIns="7613" anchor="ctr" anchorCtr="0">
              <a:noAutofit/>
            </a:bodyPr>
            <a:lstStyle/>
            <a:p>
              <a:pPr marL="0" lvl="1"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2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Menekültek</a:t>
              </a:r>
              <a:r>
                <a:rPr lang="hu-HU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Pár órán belül átutazó, kimerült, gyors ellátása és informálása pályaudvaron</a:t>
              </a:r>
              <a:endParaRPr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lvl="1"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2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Városvezetés:</a:t>
              </a:r>
              <a:r>
                <a:rPr lang="hu-HU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menekültbarát (gyors és hatékony segítséget ad az önkénteseknek)</a:t>
              </a:r>
              <a:endParaRPr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lvl="1"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2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Lakosság:</a:t>
              </a:r>
              <a:r>
                <a:rPr lang="hu-HU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barátságos vagy semleges</a:t>
              </a:r>
              <a:endParaRPr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7"/>
            <p:cNvSpPr/>
            <p:nvPr/>
          </p:nvSpPr>
          <p:spPr>
            <a:xfrm rot="5400000">
              <a:off x="-259154" y="1901111"/>
              <a:ext cx="1727697" cy="1209388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84A7AB"/>
                </a:gs>
                <a:gs pos="80000">
                  <a:srgbClr val="AEDCE0"/>
                </a:gs>
                <a:gs pos="100000">
                  <a:srgbClr val="AEDEE2"/>
                </a:gs>
              </a:gsLst>
              <a:lin ang="16200000" scaled="0"/>
            </a:gra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229" name="Google Shape;229;p27"/>
            <p:cNvSpPr txBox="1"/>
            <p:nvPr/>
          </p:nvSpPr>
          <p:spPr>
            <a:xfrm>
              <a:off x="1" y="2246650"/>
              <a:ext cx="1209388" cy="518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94" tIns="9994" rIns="9994" bIns="9994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hu-HU" sz="1575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Budapest</a:t>
              </a:r>
              <a:endParaRPr sz="157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7"/>
            <p:cNvSpPr/>
            <p:nvPr/>
          </p:nvSpPr>
          <p:spPr>
            <a:xfrm rot="5400000">
              <a:off x="4228378" y="-1476323"/>
              <a:ext cx="1321583" cy="735956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231" name="Google Shape;231;p27"/>
            <p:cNvSpPr txBox="1"/>
            <p:nvPr/>
          </p:nvSpPr>
          <p:spPr>
            <a:xfrm>
              <a:off x="1209388" y="1607181"/>
              <a:ext cx="7295049" cy="11925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31" tIns="7613" rIns="7613" bIns="7613" anchor="ctr" anchorCtr="0">
              <a:noAutofit/>
            </a:bodyPr>
            <a:lstStyle/>
            <a:p>
              <a:pPr marL="128588" lvl="1" indent="-128588">
                <a:lnSpc>
                  <a:spcPct val="90000"/>
                </a:lnSpc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200" b="1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Menekültek:</a:t>
              </a:r>
              <a:r>
                <a:rPr lang="hu-HU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1-5 napon belül átutaznak, ellátás, informálás pályaudvarokon, elszállásolás a városban, speciális igények: családegyesítés, továbbutazás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200" b="1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Városvezetés:</a:t>
              </a:r>
              <a:r>
                <a:rPr lang="hu-HU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az állami retorikához illeszkedően elutasító, de néhány ponton valamelyest infrastrukturális segítséget ad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200" b="1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Lakosság:</a:t>
              </a:r>
              <a:r>
                <a:rPr lang="hu-HU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semleges illetve részben támogató (nincs atrocitás; sok önkéntes</a:t>
              </a:r>
              <a:r>
                <a:rPr lang="hu-HU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7"/>
            <p:cNvSpPr/>
            <p:nvPr/>
          </p:nvSpPr>
          <p:spPr>
            <a:xfrm rot="5400000">
              <a:off x="-259154" y="3440405"/>
              <a:ext cx="1727697" cy="1209388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84A7AB"/>
                </a:gs>
                <a:gs pos="80000">
                  <a:srgbClr val="AEDCE0"/>
                </a:gs>
                <a:gs pos="100000">
                  <a:srgbClr val="AEDEE2"/>
                </a:gs>
              </a:gsLst>
              <a:lin ang="16200000" scaled="0"/>
            </a:gra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233" name="Google Shape;233;p27"/>
            <p:cNvSpPr txBox="1"/>
            <p:nvPr/>
          </p:nvSpPr>
          <p:spPr>
            <a:xfrm>
              <a:off x="1" y="3785944"/>
              <a:ext cx="1209388" cy="518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94" tIns="9994" rIns="9994" bIns="9994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hu-HU" sz="1575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Debrecen</a:t>
              </a:r>
              <a:endParaRPr sz="1575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7"/>
            <p:cNvSpPr/>
            <p:nvPr/>
          </p:nvSpPr>
          <p:spPr>
            <a:xfrm rot="5400000">
              <a:off x="4317217" y="155742"/>
              <a:ext cx="1123003" cy="735956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235" name="Google Shape;235;p27"/>
            <p:cNvSpPr txBox="1"/>
            <p:nvPr/>
          </p:nvSpPr>
          <p:spPr>
            <a:xfrm>
              <a:off x="1198937" y="3328842"/>
              <a:ext cx="7304743" cy="10133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31" tIns="7613" rIns="7613" bIns="7613" anchor="ctr" anchorCtr="0">
              <a:noAutofit/>
            </a:bodyPr>
            <a:lstStyle/>
            <a:p>
              <a:pPr marL="128588" lvl="1" indent="-128588">
                <a:lnSpc>
                  <a:spcPct val="90000"/>
                </a:lnSpc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200" b="1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Menekültek: </a:t>
              </a:r>
              <a:r>
                <a:rPr lang="hu-HU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táborba tartanak, gyors ellátás, informálás a pályaudvaron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200" b="1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Városvezetés:</a:t>
              </a:r>
              <a:r>
                <a:rPr lang="hu-HU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retorikában és cselekvésben is elutasító 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200" b="1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Lakosság:</a:t>
              </a:r>
              <a:r>
                <a:rPr lang="hu-HU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szintén (nyílt atrocitások is)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98" name="Picture 2" descr="MigSzol Szeged - Home | Facebook">
            <a:extLst>
              <a:ext uri="{FF2B5EF4-FFF2-40B4-BE49-F238E27FC236}">
                <a16:creationId xmlns:a16="http://schemas.microsoft.com/office/drawing/2014/main" id="{C01303D4-9D54-464E-9017-C550FEC08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052303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E071FF1-94F5-A241-9B34-15AB0CC12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792" y="3169278"/>
            <a:ext cx="1774419" cy="235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579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2E0D17-4E1B-D748-91B6-1F2958B5DD0D}"/>
              </a:ext>
            </a:extLst>
          </p:cNvPr>
          <p:cNvSpPr txBox="1"/>
          <p:nvPr/>
        </p:nvSpPr>
        <p:spPr>
          <a:xfrm>
            <a:off x="3488930" y="5627698"/>
            <a:ext cx="5251847" cy="73937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450"/>
              </a:spcAft>
            </a:pPr>
            <a:r>
              <a:rPr lang="en-GB" sz="975">
                <a:solidFill>
                  <a:srgbClr val="FFFFFF"/>
                </a:solidFill>
              </a:rPr>
              <a:t>F</a:t>
            </a:r>
            <a:r>
              <a:rPr lang="en-HU" sz="975">
                <a:solidFill>
                  <a:srgbClr val="FFFFFF"/>
                </a:solidFill>
              </a:rPr>
              <a:t>orrás: Forbes </a:t>
            </a:r>
            <a:r>
              <a:rPr lang="en-GB" sz="975">
                <a:solidFill>
                  <a:srgbClr val="FFFFFF"/>
                </a:solidFill>
              </a:rPr>
              <a:t>https://</a:t>
            </a:r>
            <a:r>
              <a:rPr lang="en-GB" sz="975" err="1">
                <a:solidFill>
                  <a:srgbClr val="FFFFFF"/>
                </a:solidFill>
              </a:rPr>
              <a:t>forbes.blog.hu</a:t>
            </a:r>
            <a:r>
              <a:rPr lang="en-GB" sz="975">
                <a:solidFill>
                  <a:srgbClr val="FFFFFF"/>
                </a:solidFill>
              </a:rPr>
              <a:t>/2015/10/01/</a:t>
            </a:r>
            <a:r>
              <a:rPr lang="en-GB" sz="975" err="1">
                <a:solidFill>
                  <a:srgbClr val="FFFFFF"/>
                </a:solidFill>
              </a:rPr>
              <a:t>sandor_baba_dora_es_a_tobbiek</a:t>
            </a:r>
            <a:endParaRPr lang="en-HU" sz="975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A90068-B5C8-9544-8D94-9211544E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413023"/>
            <a:ext cx="2064266" cy="203195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950">
                <a:solidFill>
                  <a:srgbClr val="FFFFFF"/>
                </a:solidFill>
              </a:rPr>
              <a:t>MIGRATION AID</a:t>
            </a:r>
          </a:p>
        </p:txBody>
      </p:sp>
      <p:pic>
        <p:nvPicPr>
          <p:cNvPr id="7" name="Picture 2" descr="Sándor, Baba, Dóra és a többiek - Hogyan született meg a Migration Aid? - A  Forbes Magyarország blogja">
            <a:extLst>
              <a:ext uri="{FF2B5EF4-FFF2-40B4-BE49-F238E27FC236}">
                <a16:creationId xmlns:a16="http://schemas.microsoft.com/office/drawing/2014/main" id="{26284BFF-C880-6742-943E-C4B816043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344" y="1399221"/>
            <a:ext cx="5981533" cy="422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8731AC-DA90-F04E-8FFA-AEFC51F03114}"/>
              </a:ext>
            </a:extLst>
          </p:cNvPr>
          <p:cNvSpPr txBox="1"/>
          <p:nvPr/>
        </p:nvSpPr>
        <p:spPr>
          <a:xfrm>
            <a:off x="4285129" y="-93852"/>
            <a:ext cx="5755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/>
              <a:t>A segítségnyújtás volumene:</a:t>
            </a:r>
          </a:p>
        </p:txBody>
      </p:sp>
    </p:spTree>
    <p:extLst>
      <p:ext uri="{BB962C8B-B14F-4D97-AF65-F5344CB8AC3E}">
        <p14:creationId xmlns:p14="http://schemas.microsoft.com/office/powerpoint/2010/main" val="3130484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27EB3DB-6DC8-F34C-AF37-25F31B414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24" y="1157258"/>
            <a:ext cx="6615951" cy="46586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2E0D17-4E1B-D748-91B6-1F2958B5DD0D}"/>
              </a:ext>
            </a:extLst>
          </p:cNvPr>
          <p:cNvSpPr txBox="1"/>
          <p:nvPr/>
        </p:nvSpPr>
        <p:spPr>
          <a:xfrm>
            <a:off x="3098008" y="6118621"/>
            <a:ext cx="5251847" cy="73937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450"/>
              </a:spcAft>
            </a:pPr>
            <a:r>
              <a:rPr lang="en-GB" sz="975">
                <a:solidFill>
                  <a:srgbClr val="FFFFFF"/>
                </a:solidFill>
              </a:rPr>
              <a:t>F</a:t>
            </a:r>
            <a:r>
              <a:rPr lang="en-HU" sz="975">
                <a:solidFill>
                  <a:srgbClr val="FFFFFF"/>
                </a:solidFill>
              </a:rPr>
              <a:t>orrás: Forbes </a:t>
            </a:r>
            <a:r>
              <a:rPr lang="en-GB" sz="975">
                <a:solidFill>
                  <a:srgbClr val="FFFFFF"/>
                </a:solidFill>
              </a:rPr>
              <a:t>https://</a:t>
            </a:r>
            <a:r>
              <a:rPr lang="en-GB" sz="975" err="1">
                <a:solidFill>
                  <a:srgbClr val="FFFFFF"/>
                </a:solidFill>
              </a:rPr>
              <a:t>forbes.blog.hu</a:t>
            </a:r>
            <a:r>
              <a:rPr lang="en-GB" sz="975">
                <a:solidFill>
                  <a:srgbClr val="FFFFFF"/>
                </a:solidFill>
              </a:rPr>
              <a:t>/2015/10/01/</a:t>
            </a:r>
            <a:r>
              <a:rPr lang="en-GB" sz="975" err="1">
                <a:solidFill>
                  <a:srgbClr val="FFFFFF"/>
                </a:solidFill>
              </a:rPr>
              <a:t>sandor_baba_dora_es_a_tobbiek</a:t>
            </a:r>
            <a:endParaRPr lang="en-HU" sz="975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A90068-B5C8-9544-8D94-9211544E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413023"/>
            <a:ext cx="2064266" cy="203195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950">
                <a:solidFill>
                  <a:srgbClr val="FFFFFF"/>
                </a:solidFill>
              </a:rPr>
              <a:t>MIGRATION AID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D850E5-2017-CA43-A717-28E52435F0F8}"/>
              </a:ext>
            </a:extLst>
          </p:cNvPr>
          <p:cNvSpPr txBox="1"/>
          <p:nvPr/>
        </p:nvSpPr>
        <p:spPr>
          <a:xfrm>
            <a:off x="4285130" y="-32297"/>
            <a:ext cx="507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/>
              <a:t>A segítségnyújtás volumene:</a:t>
            </a:r>
          </a:p>
        </p:txBody>
      </p:sp>
    </p:spTree>
    <p:extLst>
      <p:ext uri="{BB962C8B-B14F-4D97-AF65-F5344CB8AC3E}">
        <p14:creationId xmlns:p14="http://schemas.microsoft.com/office/powerpoint/2010/main" val="2955610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title"/>
          </p:nvPr>
        </p:nvSpPr>
        <p:spPr>
          <a:xfrm>
            <a:off x="4572000" y="-457896"/>
            <a:ext cx="4708642" cy="1337310"/>
          </a:xfrm>
          <a:prstGeom prst="rect">
            <a:avLst/>
          </a:prstGeom>
        </p:spPr>
        <p:txBody>
          <a:bodyPr spcFirstLastPara="1" vert="horz" lIns="68580" tIns="34290" rIns="68580" bIns="34290" rtlCol="0" anchor="b" anchorCtr="0">
            <a:normAutofit/>
          </a:bodyPr>
          <a:lstStyle/>
          <a:p>
            <a:r>
              <a:rPr lang="en-US" sz="2325" b="1" dirty="0">
                <a:sym typeface="Arial"/>
              </a:rPr>
              <a:t>2. Az </a:t>
            </a:r>
            <a:r>
              <a:rPr lang="en-US" sz="2325" b="1" dirty="0" err="1">
                <a:sym typeface="Arial"/>
              </a:rPr>
              <a:t>önkéntesek</a:t>
            </a:r>
            <a:r>
              <a:rPr lang="en-US" sz="2325" b="1" dirty="0">
                <a:sym typeface="Arial"/>
              </a:rPr>
              <a:t> </a:t>
            </a:r>
            <a:r>
              <a:rPr lang="en-US" sz="2325" b="1" dirty="0" err="1">
                <a:sym typeface="Arial"/>
              </a:rPr>
              <a:t>összetétele</a:t>
            </a:r>
            <a:br>
              <a:rPr lang="en-US" sz="2325" b="1" dirty="0">
                <a:sym typeface="Arial"/>
              </a:rPr>
            </a:br>
            <a:endParaRPr lang="en-US" sz="2325" dirty="0"/>
          </a:p>
        </p:txBody>
      </p:sp>
      <p:sp>
        <p:nvSpPr>
          <p:cNvPr id="210" name="Google Shape;210;p25"/>
          <p:cNvSpPr/>
          <p:nvPr/>
        </p:nvSpPr>
        <p:spPr>
          <a:xfrm>
            <a:off x="480060" y="2277803"/>
            <a:ext cx="5170932" cy="2612898"/>
          </a:xfrm>
          <a:prstGeom prst="rect">
            <a:avLst/>
          </a:prstGeom>
        </p:spPr>
        <p:txBody>
          <a:bodyPr spcFirstLastPara="1" vert="horz" lIns="68580" tIns="34290" rIns="68580" bIns="34290" rtlCol="0" anchorCtr="0">
            <a:noAutofit/>
          </a:bodyPr>
          <a:lstStyle/>
          <a:p>
            <a:pPr marL="214313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b="1" i="1" dirty="0" err="1">
                <a:sym typeface="Arial"/>
              </a:rPr>
              <a:t>Kor</a:t>
            </a:r>
            <a:r>
              <a:rPr lang="en-US" b="1" i="1" dirty="0">
                <a:sym typeface="Arial"/>
              </a:rPr>
              <a:t>:</a:t>
            </a:r>
            <a:r>
              <a:rPr lang="en-US" dirty="0">
                <a:sym typeface="Arial"/>
              </a:rPr>
              <a:t> Minden </a:t>
            </a:r>
            <a:r>
              <a:rPr lang="en-US" dirty="0" err="1">
                <a:sym typeface="Arial"/>
              </a:rPr>
              <a:t>korosztály</a:t>
            </a:r>
            <a:endParaRPr lang="en-US" dirty="0">
              <a:sym typeface="Arial"/>
            </a:endParaRP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b="1" i="1" dirty="0" err="1">
                <a:sym typeface="Arial"/>
              </a:rPr>
              <a:t>Nem</a:t>
            </a:r>
            <a:r>
              <a:rPr lang="en-US" b="1" i="1" dirty="0">
                <a:sym typeface="Arial"/>
              </a:rPr>
              <a:t>: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Nőtöbblet</a:t>
            </a:r>
            <a:r>
              <a:rPr lang="en-US" dirty="0">
                <a:sym typeface="Arial"/>
              </a:rPr>
              <a:t> vs. </a:t>
            </a:r>
            <a:r>
              <a:rPr lang="en-US" dirty="0" err="1">
                <a:sym typeface="Arial"/>
              </a:rPr>
              <a:t>Férfi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vezetők</a:t>
            </a:r>
            <a:endParaRPr lang="en-US" dirty="0">
              <a:sym typeface="Arial"/>
            </a:endParaRP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b="1" i="1" dirty="0" err="1">
                <a:sym typeface="Arial"/>
              </a:rPr>
              <a:t>Iskolázottság</a:t>
            </a:r>
            <a:r>
              <a:rPr lang="en-US" dirty="0">
                <a:sym typeface="Arial"/>
              </a:rPr>
              <a:t>: </a:t>
            </a:r>
            <a:r>
              <a:rPr lang="en-US" dirty="0" err="1">
                <a:sym typeface="Arial"/>
              </a:rPr>
              <a:t>Általában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magas</a:t>
            </a:r>
            <a:endParaRPr lang="en-US" dirty="0">
              <a:sym typeface="Arial"/>
            </a:endParaRP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b="1" i="1" dirty="0" err="1">
                <a:sym typeface="Arial"/>
              </a:rPr>
              <a:t>Anyagi</a:t>
            </a:r>
            <a:r>
              <a:rPr lang="en-US" dirty="0">
                <a:sym typeface="Arial"/>
              </a:rPr>
              <a:t> </a:t>
            </a:r>
            <a:r>
              <a:rPr lang="en-US" b="1" i="1" dirty="0" err="1">
                <a:sym typeface="Arial"/>
              </a:rPr>
              <a:t>helyzet</a:t>
            </a:r>
            <a:r>
              <a:rPr lang="en-US" dirty="0">
                <a:sym typeface="Arial"/>
              </a:rPr>
              <a:t>: </a:t>
            </a:r>
            <a:r>
              <a:rPr lang="en-US" dirty="0" err="1">
                <a:sym typeface="Arial"/>
              </a:rPr>
              <a:t>Vegyes</a:t>
            </a:r>
            <a:endParaRPr lang="en-US" dirty="0">
              <a:sym typeface="Arial"/>
            </a:endParaRP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b="1" i="1" dirty="0" err="1">
                <a:sym typeface="Arial"/>
              </a:rPr>
              <a:t>Nemzetiség</a:t>
            </a:r>
            <a:r>
              <a:rPr lang="en-US" b="1" i="1" dirty="0">
                <a:sym typeface="Arial"/>
              </a:rPr>
              <a:t>: </a:t>
            </a:r>
            <a:r>
              <a:rPr lang="en-US" dirty="0" err="1">
                <a:sym typeface="Arial"/>
              </a:rPr>
              <a:t>sok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külföldi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önkéntes</a:t>
            </a:r>
            <a:r>
              <a:rPr lang="en-US" dirty="0">
                <a:sym typeface="Arial"/>
              </a:rPr>
              <a:t> </a:t>
            </a:r>
            <a:endParaRPr lang="en-US" dirty="0"/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ym typeface="Arial"/>
              </a:rPr>
              <a:t>	(1) A </a:t>
            </a:r>
            <a:r>
              <a:rPr lang="en-US" dirty="0" err="1">
                <a:sym typeface="Arial"/>
              </a:rPr>
              <a:t>menekültek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régióihoz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személyesen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vagy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családon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keresztül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kötődők</a:t>
            </a:r>
            <a:r>
              <a:rPr lang="en-US" dirty="0">
                <a:sym typeface="Arial"/>
              </a:rPr>
              <a:t> </a:t>
            </a:r>
            <a:endParaRPr lang="en-US" dirty="0"/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ym typeface="Arial"/>
              </a:rPr>
              <a:t>	(2) </a:t>
            </a:r>
            <a:r>
              <a:rPr lang="en-US" dirty="0" err="1">
                <a:sym typeface="Arial"/>
              </a:rPr>
              <a:t>Magyarországon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dolgozó</a:t>
            </a:r>
            <a:r>
              <a:rPr lang="en-US" dirty="0">
                <a:sym typeface="Arial"/>
              </a:rPr>
              <a:t>, </a:t>
            </a:r>
            <a:r>
              <a:rPr lang="en-US" dirty="0" err="1">
                <a:sym typeface="Arial"/>
              </a:rPr>
              <a:t>tanuló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nyugati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értelmiségiek</a:t>
            </a:r>
            <a:endParaRPr lang="en-US" b="1" i="1" dirty="0">
              <a:sym typeface="Arial"/>
            </a:endParaRP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Clr>
                <a:srgbClr val="262672"/>
              </a:buClr>
              <a:buSzPts val="1600"/>
              <a:buFont typeface="Arial" panose="020B0604020202020204" pitchFamily="34" charset="0"/>
              <a:buChar char="•"/>
            </a:pPr>
            <a:r>
              <a:rPr lang="en-US" b="1" i="1" dirty="0" err="1">
                <a:sym typeface="Arial"/>
              </a:rPr>
              <a:t>Vallás</a:t>
            </a:r>
            <a:r>
              <a:rPr lang="en-US" dirty="0">
                <a:sym typeface="Arial"/>
              </a:rPr>
              <a:t>: </a:t>
            </a:r>
            <a:r>
              <a:rPr lang="en-US" dirty="0" err="1">
                <a:sym typeface="Arial"/>
              </a:rPr>
              <a:t>Keresztények</a:t>
            </a:r>
            <a:r>
              <a:rPr lang="en-US" dirty="0">
                <a:sym typeface="Arial"/>
              </a:rPr>
              <a:t>, </a:t>
            </a:r>
            <a:r>
              <a:rPr lang="en-US" dirty="0" err="1">
                <a:sym typeface="Arial"/>
              </a:rPr>
              <a:t>zsidók</a:t>
            </a:r>
            <a:r>
              <a:rPr lang="en-US" dirty="0">
                <a:sym typeface="Arial"/>
              </a:rPr>
              <a:t>, </a:t>
            </a:r>
            <a:r>
              <a:rPr lang="en-US" dirty="0" err="1">
                <a:sym typeface="Arial"/>
              </a:rPr>
              <a:t>muzulmánok</a:t>
            </a:r>
            <a:r>
              <a:rPr lang="en-US" dirty="0">
                <a:sym typeface="Arial"/>
              </a:rPr>
              <a:t>, </a:t>
            </a:r>
            <a:r>
              <a:rPr lang="en-US" dirty="0" err="1">
                <a:sym typeface="Arial"/>
              </a:rPr>
              <a:t>buddhisták</a:t>
            </a:r>
            <a:r>
              <a:rPr lang="en-US" dirty="0">
                <a:sym typeface="Arial"/>
              </a:rPr>
              <a:t> is </a:t>
            </a:r>
            <a:r>
              <a:rPr lang="en-US" dirty="0" err="1">
                <a:sym typeface="Arial"/>
              </a:rPr>
              <a:t>segítettek</a:t>
            </a:r>
            <a:r>
              <a:rPr lang="en-US" dirty="0">
                <a:sym typeface="Arial"/>
              </a:rPr>
              <a:t>, de a </a:t>
            </a:r>
            <a:r>
              <a:rPr lang="en-US" dirty="0" err="1">
                <a:sym typeface="Arial"/>
              </a:rPr>
              <a:t>vallási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nézetek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csak</a:t>
            </a:r>
            <a:r>
              <a:rPr lang="en-US" dirty="0">
                <a:sym typeface="Arial"/>
              </a:rPr>
              <a:t> a </a:t>
            </a:r>
            <a:r>
              <a:rPr lang="en-US" dirty="0" err="1">
                <a:sym typeface="Arial"/>
              </a:rPr>
              <a:t>vallásukat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aktívan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gyakorlók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esetében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játszottak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szerepet</a:t>
            </a:r>
            <a:r>
              <a:rPr lang="en-US" dirty="0">
                <a:sym typeface="Arial"/>
              </a:rPr>
              <a:t>.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b="1" i="1" dirty="0" err="1">
                <a:sym typeface="Arial"/>
              </a:rPr>
              <a:t>Családi</a:t>
            </a:r>
            <a:r>
              <a:rPr lang="en-US" b="1" i="1" dirty="0">
                <a:sym typeface="Arial"/>
              </a:rPr>
              <a:t> </a:t>
            </a:r>
            <a:r>
              <a:rPr lang="en-US" b="1" i="1" dirty="0" err="1">
                <a:sym typeface="Arial"/>
              </a:rPr>
              <a:t>státusz</a:t>
            </a:r>
            <a:r>
              <a:rPr lang="en-US" dirty="0">
                <a:sym typeface="Arial"/>
              </a:rPr>
              <a:t>: </a:t>
            </a:r>
            <a:r>
              <a:rPr lang="en-US" dirty="0" err="1">
                <a:sym typeface="Arial"/>
              </a:rPr>
              <a:t>sok</a:t>
            </a:r>
            <a:r>
              <a:rPr lang="en-US" dirty="0">
                <a:sym typeface="Arial"/>
              </a:rPr>
              <a:t> a </a:t>
            </a:r>
            <a:r>
              <a:rPr lang="en-US" dirty="0" err="1">
                <a:sym typeface="Arial"/>
              </a:rPr>
              <a:t>gyerekes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anyuka</a:t>
            </a:r>
            <a:r>
              <a:rPr lang="en-US" dirty="0">
                <a:sym typeface="Arial"/>
              </a:rPr>
              <a:t>, </a:t>
            </a:r>
            <a:r>
              <a:rPr lang="en-US" dirty="0" err="1">
                <a:sym typeface="Arial"/>
              </a:rPr>
              <a:t>fiatal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egyetemista</a:t>
            </a:r>
            <a:r>
              <a:rPr lang="en-US" dirty="0">
                <a:sym typeface="Arial"/>
              </a:rPr>
              <a:t>, </a:t>
            </a:r>
            <a:r>
              <a:rPr lang="en-US" dirty="0" err="1">
                <a:sym typeface="Arial"/>
              </a:rPr>
              <a:t>diák</a:t>
            </a:r>
            <a:endParaRPr lang="en-US" dirty="0">
              <a:sym typeface="Arial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F48E13C-CDB6-4943-B1AA-839852843E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r="26508" b="1"/>
          <a:stretch/>
        </p:blipFill>
        <p:spPr bwMode="auto">
          <a:xfrm>
            <a:off x="6117341" y="857245"/>
            <a:ext cx="3026660" cy="3134106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F358006-F29C-EC4E-98C2-DA2B8FA44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747"/>
          <a:stretch/>
        </p:blipFill>
        <p:spPr bwMode="auto">
          <a:xfrm>
            <a:off x="6108267" y="4057651"/>
            <a:ext cx="3035734" cy="1943106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283907-926F-7D46-9C2E-2CA7151ED9D3}"/>
              </a:ext>
            </a:extLst>
          </p:cNvPr>
          <p:cNvSpPr/>
          <p:nvPr/>
        </p:nvSpPr>
        <p:spPr>
          <a:xfrm>
            <a:off x="4578134" y="6350169"/>
            <a:ext cx="47025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U" sz="1350" dirty="0"/>
              <a:t>Forrás: HVG.hu, 2015. július 15.https://hvg.hu/itthon/20150713_onkentesek_menekult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A13326-F05A-7942-85B9-9691A8D278F9}"/>
              </a:ext>
            </a:extLst>
          </p:cNvPr>
          <p:cNvSpPr/>
          <p:nvPr/>
        </p:nvSpPr>
        <p:spPr>
          <a:xfrm>
            <a:off x="541526" y="14035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ym typeface="Arial"/>
              </a:rPr>
              <a:t>Benyomások</a:t>
            </a:r>
            <a:r>
              <a:rPr lang="en-US" b="1" dirty="0">
                <a:sym typeface="Arial"/>
              </a:rPr>
              <a:t> </a:t>
            </a:r>
            <a:r>
              <a:rPr lang="en-US" b="1" dirty="0" err="1">
                <a:sym typeface="Arial"/>
              </a:rPr>
              <a:t>az</a:t>
            </a:r>
            <a:r>
              <a:rPr lang="en-US" b="1" dirty="0">
                <a:sym typeface="Arial"/>
              </a:rPr>
              <a:t> </a:t>
            </a:r>
            <a:r>
              <a:rPr lang="en-US" b="1" dirty="0" err="1">
                <a:sym typeface="Arial"/>
              </a:rPr>
              <a:t>interjúk</a:t>
            </a:r>
            <a:r>
              <a:rPr lang="en-US" b="1" dirty="0">
                <a:sym typeface="Arial"/>
              </a:rPr>
              <a:t>, </a:t>
            </a:r>
            <a:r>
              <a:rPr lang="en-US" b="1" dirty="0" err="1">
                <a:sym typeface="Arial"/>
              </a:rPr>
              <a:t>média</a:t>
            </a:r>
            <a:r>
              <a:rPr lang="en-US" b="1" dirty="0">
                <a:sym typeface="Arial"/>
              </a:rPr>
              <a:t> </a:t>
            </a:r>
            <a:r>
              <a:rPr lang="en-US" b="1" dirty="0" err="1">
                <a:sym typeface="Arial"/>
              </a:rPr>
              <a:t>és</a:t>
            </a:r>
            <a:r>
              <a:rPr lang="en-US" b="1" dirty="0">
                <a:sym typeface="Arial"/>
              </a:rPr>
              <a:t> a </a:t>
            </a:r>
            <a:r>
              <a:rPr lang="en-US" b="1" dirty="0" err="1">
                <a:sym typeface="Arial"/>
              </a:rPr>
              <a:t>terep</a:t>
            </a:r>
            <a:r>
              <a:rPr lang="en-US" b="1" dirty="0">
                <a:sym typeface="Arial"/>
              </a:rPr>
              <a:t> </a:t>
            </a:r>
            <a:r>
              <a:rPr lang="en-US" b="1" dirty="0" err="1">
                <a:sym typeface="Arial"/>
              </a:rPr>
              <a:t>alapján</a:t>
            </a:r>
            <a:r>
              <a:rPr lang="en-US" b="1" dirty="0">
                <a:sym typeface="Arial"/>
              </a:rPr>
              <a:t>: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60062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5345B-3045-3B4A-9C87-BAA281AA5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857257"/>
            <a:ext cx="3276452" cy="1467631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3450" b="1" dirty="0">
                <a:sym typeface="Arial"/>
              </a:rPr>
              <a:t>2. Az </a:t>
            </a:r>
            <a:r>
              <a:rPr lang="en-US" sz="3450" b="1" dirty="0" err="1">
                <a:sym typeface="Arial"/>
              </a:rPr>
              <a:t>önkéntesek</a:t>
            </a:r>
            <a:r>
              <a:rPr lang="en-US" sz="3450" b="1" dirty="0">
                <a:sym typeface="Arial"/>
              </a:rPr>
              <a:t> </a:t>
            </a:r>
            <a:r>
              <a:rPr lang="en-US" sz="3450" b="1" dirty="0" err="1">
                <a:sym typeface="Arial"/>
              </a:rPr>
              <a:t>szerepe</a:t>
            </a:r>
            <a:endParaRPr lang="en-US" sz="345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746BE9-2839-2A48-9469-6E7405514485}"/>
              </a:ext>
            </a:extLst>
          </p:cNvPr>
          <p:cNvSpPr/>
          <p:nvPr/>
        </p:nvSpPr>
        <p:spPr>
          <a:xfrm>
            <a:off x="480060" y="2568908"/>
            <a:ext cx="3182692" cy="24905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14313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000" b="1" i="1" dirty="0" err="1">
                <a:sym typeface="Arial"/>
              </a:rPr>
              <a:t>Foglalkozás</a:t>
            </a:r>
            <a:r>
              <a:rPr lang="en-US" sz="2000" b="1" i="1" dirty="0">
                <a:sym typeface="Arial"/>
              </a:rPr>
              <a:t>, </a:t>
            </a:r>
            <a:r>
              <a:rPr lang="en-US" sz="2000" b="1" i="1" dirty="0" err="1">
                <a:sym typeface="Arial"/>
              </a:rPr>
              <a:t>aktivitás</a:t>
            </a:r>
            <a:r>
              <a:rPr lang="en-US" sz="2000" b="1" i="1" dirty="0">
                <a:sym typeface="Arial"/>
              </a:rPr>
              <a:t> </a:t>
            </a:r>
            <a:r>
              <a:rPr lang="en-US" sz="2000" b="1" i="1" dirty="0" err="1">
                <a:sym typeface="Arial"/>
              </a:rPr>
              <a:t>szerint</a:t>
            </a:r>
            <a:r>
              <a:rPr lang="en-US" sz="2000" b="1" i="1" dirty="0">
                <a:sym typeface="Arial"/>
              </a:rPr>
              <a:t>: </a:t>
            </a:r>
            <a:endParaRPr lang="en-US" sz="2000" dirty="0"/>
          </a:p>
          <a:p>
            <a:pPr marL="557213" lvl="1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>
                <a:sym typeface="Arial"/>
              </a:rPr>
              <a:t>Diákok</a:t>
            </a:r>
            <a:endParaRPr lang="en-US" dirty="0"/>
          </a:p>
          <a:p>
            <a:pPr marL="557213" lvl="1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>
                <a:sym typeface="Arial"/>
              </a:rPr>
              <a:t>Amatőr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és</a:t>
            </a:r>
            <a:r>
              <a:rPr lang="en-US" dirty="0">
                <a:sym typeface="Arial"/>
              </a:rPr>
              <a:t> „</a:t>
            </a:r>
            <a:r>
              <a:rPr lang="en-US" dirty="0" err="1">
                <a:sym typeface="Arial"/>
              </a:rPr>
              <a:t>profi</a:t>
            </a:r>
            <a:r>
              <a:rPr lang="en-US" dirty="0">
                <a:sym typeface="Arial"/>
              </a:rPr>
              <a:t>” </a:t>
            </a:r>
            <a:r>
              <a:rPr lang="en-US" dirty="0" err="1">
                <a:sym typeface="Arial"/>
              </a:rPr>
              <a:t>segítők</a:t>
            </a:r>
            <a:endParaRPr lang="en-US" dirty="0">
              <a:sym typeface="Arial"/>
            </a:endParaRPr>
          </a:p>
          <a:p>
            <a:pPr marL="557213" lvl="1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>
                <a:sym typeface="Arial"/>
              </a:rPr>
              <a:t>Releváns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szaktudásúak</a:t>
            </a:r>
            <a:r>
              <a:rPr lang="en-US" dirty="0">
                <a:sym typeface="Arial"/>
              </a:rPr>
              <a:t>: </a:t>
            </a:r>
            <a:r>
              <a:rPr lang="en-US" dirty="0" err="1">
                <a:sym typeface="Arial"/>
              </a:rPr>
              <a:t>szociális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munkások</a:t>
            </a:r>
            <a:r>
              <a:rPr lang="en-US" dirty="0">
                <a:sym typeface="Arial"/>
              </a:rPr>
              <a:t>, </a:t>
            </a:r>
            <a:r>
              <a:rPr lang="en-US" dirty="0" err="1">
                <a:sym typeface="Arial"/>
              </a:rPr>
              <a:t>orvosok</a:t>
            </a:r>
            <a:r>
              <a:rPr lang="en-US" dirty="0">
                <a:sym typeface="Arial"/>
              </a:rPr>
              <a:t>, </a:t>
            </a:r>
            <a:r>
              <a:rPr lang="en-US" dirty="0" err="1">
                <a:sym typeface="Arial"/>
              </a:rPr>
              <a:t>pszichológusok</a:t>
            </a:r>
            <a:r>
              <a:rPr lang="en-US" dirty="0">
                <a:sym typeface="Arial"/>
              </a:rPr>
              <a:t>, </a:t>
            </a:r>
            <a:r>
              <a:rPr lang="en-US" dirty="0" err="1">
                <a:sym typeface="Arial"/>
              </a:rPr>
              <a:t>tolmácsok</a:t>
            </a:r>
            <a:endParaRPr lang="en-US" dirty="0"/>
          </a:p>
          <a:p>
            <a:pPr marL="557213" lvl="1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>
                <a:sym typeface="Arial"/>
              </a:rPr>
              <a:t>Sok</a:t>
            </a:r>
            <a:r>
              <a:rPr lang="en-US" dirty="0">
                <a:sym typeface="Arial"/>
              </a:rPr>
              <a:t> a </a:t>
            </a:r>
            <a:r>
              <a:rPr lang="en-US" dirty="0" err="1">
                <a:sym typeface="Arial"/>
              </a:rPr>
              <a:t>nyugdíjas</a:t>
            </a:r>
            <a:r>
              <a:rPr lang="en-US" dirty="0">
                <a:sym typeface="Arial"/>
              </a:rPr>
              <a:t> (</a:t>
            </a:r>
            <a:r>
              <a:rPr lang="en-US" dirty="0" err="1">
                <a:sym typeface="Arial"/>
              </a:rPr>
              <a:t>nő</a:t>
            </a:r>
            <a:r>
              <a:rPr lang="en-US" dirty="0">
                <a:sym typeface="Arial"/>
              </a:rPr>
              <a:t>)</a:t>
            </a:r>
            <a:endParaRPr lang="en-US" dirty="0"/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b="1" i="1" dirty="0" err="1">
                <a:sym typeface="Arial"/>
              </a:rPr>
              <a:t>Önkéntes-túlkínálat</a:t>
            </a:r>
            <a:r>
              <a:rPr lang="en-US" i="1" dirty="0">
                <a:sym typeface="Arial"/>
              </a:rPr>
              <a:t>:</a:t>
            </a:r>
          </a:p>
          <a:p>
            <a:pPr marL="900113" lvl="2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>
                <a:sym typeface="Arial"/>
              </a:rPr>
              <a:t>nagyon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erős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mozgósítás</a:t>
            </a:r>
            <a:r>
              <a:rPr lang="en-US" dirty="0">
                <a:sym typeface="Arial"/>
              </a:rPr>
              <a:t>, </a:t>
            </a:r>
          </a:p>
          <a:p>
            <a:pPr marL="900113" lvl="2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>
                <a:sym typeface="Arial"/>
              </a:rPr>
              <a:t>„</a:t>
            </a:r>
            <a:r>
              <a:rPr lang="en-US" dirty="0" err="1">
                <a:sym typeface="Arial"/>
              </a:rPr>
              <a:t>túl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sokat</a:t>
            </a:r>
            <a:r>
              <a:rPr lang="en-US" dirty="0">
                <a:sym typeface="Arial"/>
              </a:rPr>
              <a:t>” </a:t>
            </a:r>
            <a:r>
              <a:rPr lang="en-US" dirty="0" err="1">
                <a:sym typeface="Arial"/>
              </a:rPr>
              <a:t>dolgozó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önkéntesek</a:t>
            </a:r>
            <a:r>
              <a:rPr lang="en-US" dirty="0">
                <a:sym typeface="Arial"/>
              </a:rPr>
              <a:t> → </a:t>
            </a:r>
            <a:r>
              <a:rPr lang="en-US" sz="2000" dirty="0" err="1">
                <a:sym typeface="Arial"/>
              </a:rPr>
              <a:t>kiégés</a:t>
            </a:r>
            <a:endParaRPr lang="en-US" sz="2000" dirty="0">
              <a:sym typeface="Arial"/>
            </a:endParaRPr>
          </a:p>
        </p:txBody>
      </p:sp>
      <p:pic>
        <p:nvPicPr>
          <p:cNvPr id="3074" name="Picture 2" descr="Index – Menekültválság Budapesten – Galéria">
            <a:extLst>
              <a:ext uri="{FF2B5EF4-FFF2-40B4-BE49-F238E27FC236}">
                <a16:creationId xmlns:a16="http://schemas.microsoft.com/office/drawing/2014/main" id="{1141364E-9286-3B4A-A584-AE9EDBAAC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r="6092" b="-1"/>
          <a:stretch/>
        </p:blipFill>
        <p:spPr bwMode="auto">
          <a:xfrm>
            <a:off x="3983777" y="857257"/>
            <a:ext cx="5159081" cy="51434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DCE2B1-B3EB-C145-A176-3EF1906C7B81}"/>
              </a:ext>
            </a:extLst>
          </p:cNvPr>
          <p:cNvSpPr txBox="1"/>
          <p:nvPr/>
        </p:nvSpPr>
        <p:spPr>
          <a:xfrm>
            <a:off x="7418615" y="5665711"/>
            <a:ext cx="16818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F</a:t>
            </a:r>
            <a:r>
              <a:rPr lang="en-HU" sz="1350" dirty="0"/>
              <a:t>orrás: Index, 2015:</a:t>
            </a:r>
          </a:p>
        </p:txBody>
      </p:sp>
    </p:spTree>
    <p:extLst>
      <p:ext uri="{BB962C8B-B14F-4D97-AF65-F5344CB8AC3E}">
        <p14:creationId xmlns:p14="http://schemas.microsoft.com/office/powerpoint/2010/main" val="954927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3331787" y="-177812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hu-HU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1. Konfliktusok és dilemmák</a:t>
            </a:r>
            <a:endParaRPr dirty="0"/>
          </a:p>
        </p:txBody>
      </p:sp>
      <p:sp>
        <p:nvSpPr>
          <p:cNvPr id="153" name="Google Shape;153;p18"/>
          <p:cNvSpPr/>
          <p:nvPr/>
        </p:nvSpPr>
        <p:spPr>
          <a:xfrm>
            <a:off x="1331120" y="2126456"/>
            <a:ext cx="6669881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14313" indent="-138113">
              <a:buClr>
                <a:schemeClr val="dk1"/>
              </a:buClr>
              <a:buSzPts val="1600"/>
            </a:pP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indent="-138113">
              <a:buClr>
                <a:schemeClr val="dk1"/>
              </a:buClr>
              <a:buSzPts val="1600"/>
            </a:pP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indent="-147638">
              <a:buClr>
                <a:schemeClr val="dk1"/>
              </a:buClr>
              <a:buSzPts val="1400"/>
            </a:pPr>
            <a:endParaRPr sz="105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" name="Google Shape;154;p18"/>
          <p:cNvGrpSpPr/>
          <p:nvPr/>
        </p:nvGrpSpPr>
        <p:grpSpPr>
          <a:xfrm>
            <a:off x="931850" y="1183341"/>
            <a:ext cx="7602550" cy="4587608"/>
            <a:chOff x="2733" y="282854"/>
            <a:chExt cx="8742996" cy="4576467"/>
          </a:xfrm>
        </p:grpSpPr>
        <p:sp>
          <p:nvSpPr>
            <p:cNvPr id="155" name="Google Shape;155;p18"/>
            <p:cNvSpPr/>
            <p:nvPr/>
          </p:nvSpPr>
          <p:spPr>
            <a:xfrm>
              <a:off x="2733" y="282854"/>
              <a:ext cx="2665547" cy="865384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18"/>
            <p:cNvSpPr txBox="1"/>
            <p:nvPr/>
          </p:nvSpPr>
          <p:spPr>
            <a:xfrm>
              <a:off x="2733" y="282854"/>
              <a:ext cx="2665547" cy="865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6" tIns="73144" rIns="128006" bIns="73144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hu-HU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Állam vs. Civilek</a:t>
              </a:r>
              <a:endPara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8"/>
            <p:cNvSpPr/>
            <p:nvPr/>
          </p:nvSpPr>
          <p:spPr>
            <a:xfrm>
              <a:off x="2733" y="1148239"/>
              <a:ext cx="2665547" cy="3705783"/>
            </a:xfrm>
            <a:prstGeom prst="rect">
              <a:avLst/>
            </a:prstGeom>
            <a:solidFill>
              <a:srgbClr val="E7F2F3">
                <a:alpha val="89803"/>
              </a:srgbClr>
            </a:solidFill>
            <a:ln w="25400" cap="flat" cmpd="sng">
              <a:solidFill>
                <a:srgbClr val="E7F2F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18"/>
            <p:cNvSpPr txBox="1"/>
            <p:nvPr/>
          </p:nvSpPr>
          <p:spPr>
            <a:xfrm>
              <a:off x="2733" y="1148239"/>
              <a:ext cx="2665547" cy="37057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994" tIns="63994" rIns="85331" bIns="96000" anchor="t" anchorCtr="0">
              <a:noAutofit/>
            </a:bodyPr>
            <a:lstStyle/>
            <a:p>
              <a:pPr marL="0" lvl="1" indent="76200">
                <a:buClr>
                  <a:schemeClr val="dk1"/>
                </a:buClr>
                <a:buSzPts val="1600"/>
              </a:pPr>
              <a:endParaRPr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lvl="1"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Kinek a feladata a segítségnyújtás?</a:t>
              </a:r>
              <a:endParaRPr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lvl="1" indent="76200">
                <a:buClr>
                  <a:schemeClr val="dk1"/>
                </a:buClr>
                <a:buSzPts val="1600"/>
              </a:pPr>
              <a:endParaRPr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lvl="1"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Jogszabályi keretek állandó változása  - mennyire kell betartani az aktuális szabályozásokat?</a:t>
              </a:r>
              <a:endParaRPr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8"/>
            <p:cNvSpPr/>
            <p:nvPr/>
          </p:nvSpPr>
          <p:spPr>
            <a:xfrm>
              <a:off x="3041458" y="282854"/>
              <a:ext cx="2665547" cy="865384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18"/>
            <p:cNvSpPr txBox="1"/>
            <p:nvPr/>
          </p:nvSpPr>
          <p:spPr>
            <a:xfrm>
              <a:off x="3041458" y="282854"/>
              <a:ext cx="2665547" cy="865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76200" rIns="133350" bIns="7620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hu-HU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Amatőrök vs. Profik</a:t>
              </a:r>
              <a:endPara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8"/>
            <p:cNvSpPr/>
            <p:nvPr/>
          </p:nvSpPr>
          <p:spPr>
            <a:xfrm>
              <a:off x="3024345" y="1153538"/>
              <a:ext cx="2665547" cy="3705783"/>
            </a:xfrm>
            <a:prstGeom prst="rect">
              <a:avLst/>
            </a:prstGeom>
            <a:solidFill>
              <a:srgbClr val="E7F2F3">
                <a:alpha val="89803"/>
              </a:srgbClr>
            </a:solidFill>
            <a:ln w="25400" cap="flat" cmpd="sng">
              <a:solidFill>
                <a:srgbClr val="E7F2F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18"/>
            <p:cNvSpPr txBox="1"/>
            <p:nvPr/>
          </p:nvSpPr>
          <p:spPr>
            <a:xfrm>
              <a:off x="3024345" y="1153538"/>
              <a:ext cx="2665547" cy="37057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994" tIns="63994" rIns="85331" bIns="96000" anchor="t" anchorCtr="0">
              <a:noAutofit/>
            </a:bodyPr>
            <a:lstStyle/>
            <a:p>
              <a:pPr marL="128588" lvl="1" indent="-52388">
                <a:lnSpc>
                  <a:spcPct val="90000"/>
                </a:lnSpc>
                <a:buClr>
                  <a:schemeClr val="dk1"/>
                </a:buClr>
                <a:buSzPts val="1600"/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Elköteleződés vs. Szakmai ismeretek</a:t>
              </a: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523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Gyakori az átjárás</a:t>
              </a: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523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„Szakmai” viták és belső konfliktusok – nincsenek kialakult rutinok</a:t>
              </a: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523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„Önkéntes-piac” – túlkínálat és hiány alakulása </a:t>
              </a: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8"/>
            <p:cNvSpPr/>
            <p:nvPr/>
          </p:nvSpPr>
          <p:spPr>
            <a:xfrm>
              <a:off x="6080182" y="282854"/>
              <a:ext cx="2665547" cy="865384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18"/>
            <p:cNvSpPr txBox="1"/>
            <p:nvPr/>
          </p:nvSpPr>
          <p:spPr>
            <a:xfrm>
              <a:off x="6080182" y="282854"/>
              <a:ext cx="2665547" cy="865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76200" rIns="133350" bIns="7620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hu-HU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Semlegesség vs. Pártpolitika</a:t>
              </a:r>
              <a:endPara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8"/>
            <p:cNvSpPr/>
            <p:nvPr/>
          </p:nvSpPr>
          <p:spPr>
            <a:xfrm>
              <a:off x="6080182" y="1148239"/>
              <a:ext cx="2665547" cy="3705783"/>
            </a:xfrm>
            <a:prstGeom prst="rect">
              <a:avLst/>
            </a:prstGeom>
            <a:solidFill>
              <a:srgbClr val="E7F2F3">
                <a:alpha val="89803"/>
              </a:srgbClr>
            </a:solidFill>
            <a:ln w="25400" cap="flat" cmpd="sng">
              <a:solidFill>
                <a:srgbClr val="E7F2F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6;p18"/>
            <p:cNvSpPr txBox="1"/>
            <p:nvPr/>
          </p:nvSpPr>
          <p:spPr>
            <a:xfrm>
              <a:off x="6080182" y="1148239"/>
              <a:ext cx="2665547" cy="37057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994" tIns="63994" rIns="85331" bIns="96000" anchor="t" anchorCtr="0">
              <a:noAutofit/>
            </a:bodyPr>
            <a:lstStyle/>
            <a:p>
              <a:pPr marL="128588" lvl="1" indent="-52388">
                <a:lnSpc>
                  <a:spcPct val="90000"/>
                </a:lnSpc>
                <a:buClr>
                  <a:schemeClr val="dk1"/>
                </a:buClr>
                <a:buSzPts val="1600"/>
              </a:pPr>
              <a:endParaRPr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Átpolitizált közbeszéd</a:t>
              </a:r>
              <a:endParaRPr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523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</a:pPr>
              <a:endParaRPr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Vélt és valós politikai motivációk</a:t>
              </a:r>
              <a:endParaRPr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523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</a:pPr>
              <a:endParaRPr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Eltérő kommunikáció és stratégia</a:t>
              </a:r>
              <a:endParaRPr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523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</a:pPr>
              <a:endParaRPr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Új önkéntesek: politikai értékek vs. Segítségnyújtás</a:t>
              </a:r>
              <a:endParaRPr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523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</a:pPr>
              <a:endParaRPr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„Nemzeti” vs. Nemzetellenes</a:t>
              </a:r>
              <a:endParaRPr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" name="Google Shape;167;p18"/>
          <p:cNvSpPr txBox="1"/>
          <p:nvPr/>
        </p:nvSpPr>
        <p:spPr>
          <a:xfrm>
            <a:off x="931850" y="5846572"/>
            <a:ext cx="7602550" cy="600074"/>
          </a:xfrm>
          <a:prstGeom prst="rect">
            <a:avLst/>
          </a:prstGeom>
          <a:solidFill>
            <a:schemeClr val="accent1">
              <a:alpha val="75686"/>
            </a:schemeClr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hu-HU" i="1" dirty="0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Kooperáció és konfliktusok szervezeteken belül és között; implicit versengés</a:t>
            </a:r>
            <a:endParaRPr i="1" dirty="0">
              <a:solidFill>
                <a:srgbClr val="26267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DF454-3A40-4E4D-9E72-C0C9F8F8E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1268729"/>
            <a:ext cx="7823230" cy="1151741"/>
          </a:xfrm>
        </p:spPr>
        <p:txBody>
          <a:bodyPr>
            <a:normAutofit/>
          </a:bodyPr>
          <a:lstStyle/>
          <a:p>
            <a:r>
              <a:rPr lang="hu-HU" sz="2025" i="1" dirty="0"/>
              <a:t>A Magyarországra érkező menekülők illetve az itt élő menekültek, bevándorlók ellátása az különféle területeken zajlik. Ön mit gondol kinek a feladata... (2015 ősz, N=1000) </a:t>
            </a:r>
            <a:endParaRPr lang="en-HU" sz="2025" i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66D38E3-3CCC-E740-9B8E-A07CCB2683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2366243"/>
              </p:ext>
            </p:extLst>
          </p:nvPr>
        </p:nvGraphicFramePr>
        <p:xfrm>
          <a:off x="125506" y="2559547"/>
          <a:ext cx="8337266" cy="3823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686712A-A8D3-FB45-B113-CA8A1FF5F64A}"/>
              </a:ext>
            </a:extLst>
          </p:cNvPr>
          <p:cNvSpPr/>
          <p:nvPr/>
        </p:nvSpPr>
        <p:spPr>
          <a:xfrm>
            <a:off x="4572000" y="4771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HU" sz="2000" b="1" dirty="0"/>
              <a:t>Kinek a feladata segíteni?</a:t>
            </a:r>
            <a:br>
              <a:rPr lang="en-HU" sz="2000" b="1" dirty="0"/>
            </a:b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1566699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4922038" y="-1"/>
            <a:ext cx="3755798" cy="421767"/>
          </a:xfrm>
          <a:prstGeom prst="rect">
            <a:avLst/>
          </a:prstGeom>
        </p:spPr>
        <p:txBody>
          <a:bodyPr spcFirstLastPara="1" vert="horz" lIns="68580" tIns="34290" rIns="68580" bIns="34290" rtlCol="0" anchor="b" anchorCtr="0">
            <a:normAutofit/>
          </a:bodyPr>
          <a:lstStyle/>
          <a:p>
            <a:r>
              <a:rPr lang="en-US" sz="2400" b="1" dirty="0">
                <a:sym typeface="Arial"/>
              </a:rPr>
              <a:t>2. Az </a:t>
            </a:r>
            <a:r>
              <a:rPr lang="en-US" sz="2400" b="1" dirty="0" err="1">
                <a:sym typeface="Arial"/>
              </a:rPr>
              <a:t>önkéntesek</a:t>
            </a:r>
            <a:r>
              <a:rPr lang="en-US" sz="2400" b="1" dirty="0">
                <a:sym typeface="Arial"/>
              </a:rPr>
              <a:t> </a:t>
            </a:r>
            <a:r>
              <a:rPr lang="en-US" sz="2400" b="1" dirty="0" err="1">
                <a:sym typeface="Arial"/>
              </a:rPr>
              <a:t>szerepe</a:t>
            </a:r>
            <a:r>
              <a:rPr lang="en-US" sz="2400" b="1" dirty="0">
                <a:sym typeface="Arial"/>
              </a:rPr>
              <a:t>:</a:t>
            </a:r>
            <a:endParaRPr lang="en-US" sz="2400" b="1" dirty="0"/>
          </a:p>
        </p:txBody>
      </p:sp>
      <p:sp>
        <p:nvSpPr>
          <p:cNvPr id="173" name="Google Shape;173;p19"/>
          <p:cNvSpPr/>
          <p:nvPr/>
        </p:nvSpPr>
        <p:spPr>
          <a:xfrm>
            <a:off x="-420927" y="2644778"/>
            <a:ext cx="2579180" cy="2405444"/>
          </a:xfrm>
          <a:prstGeom prst="rect">
            <a:avLst/>
          </a:prstGeom>
        </p:spPr>
        <p:txBody>
          <a:bodyPr spcFirstLastPara="1" vert="horz" lIns="68580" tIns="34290" rIns="68580" bIns="34290" rtlCol="0" anchor="t" anchorCtr="0">
            <a:normAutofit/>
          </a:bodyPr>
          <a:lstStyle/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275" dirty="0">
              <a:sym typeface="Arial"/>
            </a:endParaRP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275" dirty="0">
              <a:sym typeface="Arial"/>
            </a:endParaRPr>
          </a:p>
          <a:p>
            <a:pPr marL="600075" lvl="1" indent="-171450">
              <a:lnSpc>
                <a:spcPct val="90000"/>
              </a:lnSpc>
              <a:spcAft>
                <a:spcPts val="45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en-US" sz="1275" dirty="0">
              <a:sym typeface="Arial"/>
            </a:endParaRPr>
          </a:p>
        </p:txBody>
      </p:sp>
      <p:graphicFrame>
        <p:nvGraphicFramePr>
          <p:cNvPr id="174" name="Google Shape;174;p19"/>
          <p:cNvGraphicFramePr/>
          <p:nvPr>
            <p:extLst>
              <p:ext uri="{D42A27DB-BD31-4B8C-83A1-F6EECF244321}">
                <p14:modId xmlns:p14="http://schemas.microsoft.com/office/powerpoint/2010/main" val="3893424536"/>
              </p:ext>
            </p:extLst>
          </p:nvPr>
        </p:nvGraphicFramePr>
        <p:xfrm>
          <a:off x="0" y="968189"/>
          <a:ext cx="9144000" cy="566806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71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0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2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08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90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Altruista motivációk</a:t>
                      </a:r>
                      <a:endParaRPr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7286" marR="67286" marT="33643" marB="33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Érintettség</a:t>
                      </a:r>
                      <a:endParaRPr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7286" marR="67286" marT="33643" marB="33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Politikai motivációk</a:t>
                      </a:r>
                      <a:endParaRPr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7286" marR="67286" marT="33643" marB="33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66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b="1">
                          <a:solidFill>
                            <a:srgbClr val="19194C"/>
                          </a:solidFill>
                        </a:rPr>
                        <a:t>Fő érzelem</a:t>
                      </a:r>
                      <a:endParaRPr sz="1600" b="1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>
                          <a:solidFill>
                            <a:srgbClr val="FF0000"/>
                          </a:solidFill>
                        </a:rPr>
                        <a:t>Segíteni akarás</a:t>
                      </a:r>
                      <a:endParaRPr sz="1600">
                        <a:solidFill>
                          <a:srgbClr val="FF0000"/>
                        </a:solidFill>
                      </a:endParaRPr>
                    </a:p>
                  </a:txBody>
                  <a:tcPr marL="67286" marR="67286" marT="33643" marB="3364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>
                          <a:solidFill>
                            <a:srgbClr val="FF0000"/>
                          </a:solidFill>
                        </a:rPr>
                        <a:t>Kötelességtudat</a:t>
                      </a:r>
                      <a:endParaRPr sz="1600">
                        <a:solidFill>
                          <a:srgbClr val="FF0000"/>
                        </a:solidFill>
                      </a:endParaRPr>
                    </a:p>
                  </a:txBody>
                  <a:tcPr marL="67286" marR="67286" marT="33643" marB="3364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>
                          <a:solidFill>
                            <a:srgbClr val="FF0000"/>
                          </a:solidFill>
                        </a:rPr>
                        <a:t> Felháborodottság</a:t>
                      </a:r>
                      <a:endParaRPr sz="1600">
                        <a:solidFill>
                          <a:srgbClr val="FF0000"/>
                        </a:solidFill>
                      </a:endParaRPr>
                    </a:p>
                  </a:txBody>
                  <a:tcPr marL="67286" marR="67286" marT="33643" marB="3364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46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b="1">
                          <a:solidFill>
                            <a:srgbClr val="19194C"/>
                          </a:solidFill>
                        </a:rPr>
                        <a:t>Munkatípus</a:t>
                      </a:r>
                      <a:endParaRPr sz="1600" b="1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>
                          <a:solidFill>
                            <a:srgbClr val="19194C"/>
                          </a:solidFill>
                        </a:rPr>
                        <a:t>Adományozás, háttérmunka</a:t>
                      </a:r>
                      <a:endParaRPr sz="16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>
                          <a:solidFill>
                            <a:srgbClr val="19194C"/>
                          </a:solidFill>
                        </a:rPr>
                        <a:t>Terepmunka </a:t>
                      </a:r>
                      <a:endParaRPr sz="1600"/>
                    </a:p>
                  </a:txBody>
                  <a:tcPr marL="67286" marR="67286" marT="33643" marB="3364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>
                          <a:solidFill>
                            <a:srgbClr val="19194C"/>
                          </a:solidFill>
                        </a:rPr>
                        <a:t>Terepmunka</a:t>
                      </a:r>
                      <a:endParaRPr sz="1600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>
                          <a:solidFill>
                            <a:srgbClr val="19194C"/>
                          </a:solidFill>
                        </a:rPr>
                        <a:t>Koordináció, képviselet</a:t>
                      </a:r>
                      <a:endParaRPr sz="1600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28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b="1">
                          <a:solidFill>
                            <a:srgbClr val="19194C"/>
                          </a:solidFill>
                        </a:rPr>
                        <a:t>Kapcsolat a menekültekkel</a:t>
                      </a:r>
                      <a:endParaRPr sz="1600" b="1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>
                          <a:solidFill>
                            <a:srgbClr val="19194C"/>
                          </a:solidFill>
                        </a:rPr>
                        <a:t>Bizalomépítés</a:t>
                      </a:r>
                      <a:endParaRPr sz="1600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>
                          <a:solidFill>
                            <a:srgbClr val="19194C"/>
                          </a:solidFill>
                        </a:rPr>
                        <a:t>Közeli, bizalmas kapcsolat</a:t>
                      </a:r>
                      <a:endParaRPr sz="1600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>
                          <a:solidFill>
                            <a:srgbClr val="19194C"/>
                          </a:solidFill>
                        </a:rPr>
                        <a:t>A segítségnyújtással ér véget</a:t>
                      </a:r>
                      <a:endParaRPr sz="1600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66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b="1">
                          <a:solidFill>
                            <a:srgbClr val="19194C"/>
                          </a:solidFill>
                        </a:rPr>
                        <a:t>Narratíva</a:t>
                      </a:r>
                      <a:endParaRPr sz="1600" b="1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>
                          <a:solidFill>
                            <a:srgbClr val="19194C"/>
                          </a:solidFill>
                        </a:rPr>
                        <a:t>Változó</a:t>
                      </a:r>
                      <a:endParaRPr sz="1600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>
                          <a:solidFill>
                            <a:srgbClr val="19194C"/>
                          </a:solidFill>
                        </a:rPr>
                        <a:t>Érzelmes</a:t>
                      </a:r>
                      <a:endParaRPr sz="1600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>
                          <a:solidFill>
                            <a:srgbClr val="19194C"/>
                          </a:solidFill>
                        </a:rPr>
                        <a:t>Operatív</a:t>
                      </a:r>
                      <a:endParaRPr sz="1600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64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b="1">
                          <a:solidFill>
                            <a:srgbClr val="19194C"/>
                          </a:solidFill>
                        </a:rPr>
                        <a:t>Profil</a:t>
                      </a:r>
                      <a:endParaRPr sz="1600" b="1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>
                          <a:solidFill>
                            <a:srgbClr val="19194C"/>
                          </a:solidFill>
                        </a:rPr>
                        <a:t>Főleg középkorú nők, érték alapú motivációk</a:t>
                      </a:r>
                      <a:endParaRPr sz="1600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>
                          <a:solidFill>
                            <a:srgbClr val="19194C"/>
                          </a:solidFill>
                        </a:rPr>
                        <a:t>Első, második generációs bevándorlók + rokonaik</a:t>
                      </a:r>
                      <a:endParaRPr sz="1600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>
                          <a:solidFill>
                            <a:srgbClr val="19194C"/>
                          </a:solidFill>
                        </a:rPr>
                        <a:t>Fiatalabbak, politikailag aktívak</a:t>
                      </a:r>
                      <a:endParaRPr sz="1600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606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i="1" dirty="0">
                        <a:solidFill>
                          <a:srgbClr val="19194C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b="1" i="1" dirty="0">
                          <a:solidFill>
                            <a:srgbClr val="19194C"/>
                          </a:solidFill>
                        </a:rPr>
                        <a:t>Idézet</a:t>
                      </a:r>
                      <a:endParaRPr sz="1600" b="1" i="1" dirty="0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i="1">
                        <a:solidFill>
                          <a:srgbClr val="19194C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i="1">
                          <a:solidFill>
                            <a:srgbClr val="19194C"/>
                          </a:solidFill>
                        </a:rPr>
                        <a:t>„Feltűnt, hogy hoppá, emberek éheznek. És ha emberek éheznek, mi nem hagyhatjuk őket”</a:t>
                      </a:r>
                      <a:endParaRPr sz="1600" i="1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i="1">
                        <a:solidFill>
                          <a:srgbClr val="19194C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i="1">
                          <a:solidFill>
                            <a:srgbClr val="19194C"/>
                          </a:solidFill>
                        </a:rPr>
                        <a:t>„Nekem ők nem voltak menekültek, félig arab vagyok. Nekem ők a honfitársaim.”</a:t>
                      </a:r>
                      <a:endParaRPr sz="1600" i="1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i="1" dirty="0">
                        <a:solidFill>
                          <a:srgbClr val="19194C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i="1" dirty="0">
                          <a:solidFill>
                            <a:srgbClr val="19194C"/>
                          </a:solidFill>
                        </a:rPr>
                        <a:t>„Felháborítónak tartottam, ami ebben az országban folyik, örültem, hogy más is így van vele.”</a:t>
                      </a:r>
                      <a:endParaRPr sz="1600" i="1" dirty="0">
                        <a:solidFill>
                          <a:srgbClr val="19194C"/>
                        </a:solidFill>
                      </a:endParaRPr>
                    </a:p>
                  </a:txBody>
                  <a:tcPr marL="67286" marR="67286" marT="33643" marB="3364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 txBox="1">
            <a:spLocks noGrp="1"/>
          </p:cNvSpPr>
          <p:nvPr>
            <p:ph type="title"/>
          </p:nvPr>
        </p:nvSpPr>
        <p:spPr>
          <a:xfrm>
            <a:off x="4483340" y="-128332"/>
            <a:ext cx="3420438" cy="846051"/>
          </a:xfrm>
          <a:prstGeom prst="rect">
            <a:avLst/>
          </a:prstGeom>
        </p:spPr>
        <p:txBody>
          <a:bodyPr spcFirstLastPara="1" vert="horz" lIns="68580" tIns="34290" rIns="68580" bIns="34290" rtlCol="0" anchor="ctr" anchorCtr="0">
            <a:normAutofit/>
          </a:bodyPr>
          <a:lstStyle/>
          <a:p>
            <a:r>
              <a:rPr lang="en-US" sz="3000" b="1" dirty="0">
                <a:sym typeface="Arial"/>
              </a:rPr>
              <a:t>3. A </a:t>
            </a:r>
            <a:r>
              <a:rPr lang="en-US" sz="3000" b="1" dirty="0" err="1">
                <a:sym typeface="Arial"/>
              </a:rPr>
              <a:t>médiahasználat</a:t>
            </a:r>
            <a:r>
              <a:rPr lang="en-US" sz="3000" b="1" dirty="0">
                <a:sym typeface="Arial"/>
              </a:rPr>
              <a:t>:</a:t>
            </a:r>
            <a:endParaRPr lang="en-US" sz="3000" dirty="0"/>
          </a:p>
        </p:txBody>
      </p:sp>
      <p:sp>
        <p:nvSpPr>
          <p:cNvPr id="180" name="Google Shape;180;p20"/>
          <p:cNvSpPr/>
          <p:nvPr/>
        </p:nvSpPr>
        <p:spPr>
          <a:xfrm>
            <a:off x="425111" y="1785618"/>
            <a:ext cx="3626936" cy="3634306"/>
          </a:xfrm>
          <a:prstGeom prst="rect">
            <a:avLst/>
          </a:prstGeom>
        </p:spPr>
        <p:txBody>
          <a:bodyPr spcFirstLastPara="1" vert="horz" lIns="68580" tIns="34290" rIns="68580" bIns="34290" rtlCol="0" anchor="ctr" anchorCtr="0">
            <a:noAutofit/>
          </a:bodyPr>
          <a:lstStyle/>
          <a:p>
            <a:pPr marL="257175" indent="-171450">
              <a:lnSpc>
                <a:spcPct val="90000"/>
              </a:lnSpc>
              <a:spcAft>
                <a:spcPts val="45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en-US" sz="1600" dirty="0">
              <a:sym typeface="Arial"/>
            </a:endParaRP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Clr>
                <a:srgbClr val="FF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/>
              <a:t>A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közösségi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média</a:t>
            </a:r>
            <a:r>
              <a:rPr lang="en-US" sz="1600" dirty="0">
                <a:sym typeface="Arial"/>
              </a:rPr>
              <a:t> (Facebook) </a:t>
            </a:r>
            <a:r>
              <a:rPr lang="en-US" sz="1600" dirty="0" err="1">
                <a:sym typeface="Arial"/>
              </a:rPr>
              <a:t>itt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tapasztalt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ereje</a:t>
            </a:r>
            <a:r>
              <a:rPr lang="en-US" sz="1600" dirty="0">
                <a:sym typeface="Arial"/>
              </a:rPr>
              <a:t> Mo-on </a:t>
            </a:r>
            <a:r>
              <a:rPr lang="en-US" sz="1600" dirty="0" err="1">
                <a:sym typeface="Arial"/>
              </a:rPr>
              <a:t>kiugró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mértékű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és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hatású</a:t>
            </a:r>
            <a:r>
              <a:rPr lang="en-US" sz="1600" dirty="0">
                <a:sym typeface="Arial"/>
              </a:rPr>
              <a:t> (mind a </a:t>
            </a:r>
            <a:r>
              <a:rPr lang="en-US" sz="1600" dirty="0" err="1">
                <a:sym typeface="Arial"/>
              </a:rPr>
              <a:t>menekültek</a:t>
            </a:r>
            <a:r>
              <a:rPr lang="en-US" sz="1600" dirty="0">
                <a:sym typeface="Arial"/>
              </a:rPr>
              <a:t>, mind </a:t>
            </a:r>
            <a:r>
              <a:rPr lang="en-US" sz="1600" dirty="0" err="1">
                <a:sym typeface="Arial"/>
              </a:rPr>
              <a:t>az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őket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segítő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egyének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és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szervezetek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szempontjából</a:t>
            </a:r>
            <a:r>
              <a:rPr lang="en-US" sz="1600" dirty="0">
                <a:sym typeface="Arial"/>
              </a:rPr>
              <a:t>) </a:t>
            </a: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en-US" sz="1600" dirty="0">
              <a:sym typeface="Arial"/>
            </a:endParaRP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Clr>
                <a:srgbClr val="FF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sym typeface="Arial"/>
              </a:rPr>
              <a:t>A(z online) </a:t>
            </a:r>
            <a:r>
              <a:rPr lang="en-US" sz="1600" dirty="0" err="1">
                <a:sym typeface="Arial"/>
              </a:rPr>
              <a:t>sajtó</a:t>
            </a:r>
            <a:r>
              <a:rPr lang="en-US" sz="1600" dirty="0">
                <a:sym typeface="Arial"/>
              </a:rPr>
              <a:t> a </a:t>
            </a:r>
            <a:r>
              <a:rPr lang="en-US" sz="1600" dirty="0" err="1">
                <a:sym typeface="Arial"/>
              </a:rPr>
              <a:t>szokásosnál</a:t>
            </a:r>
            <a:r>
              <a:rPr lang="en-US" sz="1600" dirty="0">
                <a:sym typeface="Arial"/>
              </a:rPr>
              <a:t> is </a:t>
            </a:r>
            <a:r>
              <a:rPr lang="en-US" sz="1600" dirty="0" err="1">
                <a:sym typeface="Arial"/>
              </a:rPr>
              <a:t>erősebb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hatású</a:t>
            </a:r>
            <a:r>
              <a:rPr lang="en-US" sz="1600" dirty="0">
                <a:sym typeface="Arial"/>
              </a:rPr>
              <a:t>, </a:t>
            </a:r>
            <a:r>
              <a:rPr lang="en-US" sz="1600" dirty="0" err="1">
                <a:sym typeface="Arial"/>
              </a:rPr>
              <a:t>néha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már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eseményformáló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szerepű</a:t>
            </a:r>
            <a:endParaRPr lang="en-US" sz="1600" dirty="0">
              <a:sym typeface="Arial"/>
            </a:endParaRP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en-US" sz="1600" dirty="0">
              <a:sym typeface="Arial"/>
            </a:endParaRPr>
          </a:p>
          <a:p>
            <a:pPr marL="557213" lvl="1" indent="-171450">
              <a:lnSpc>
                <a:spcPct val="90000"/>
              </a:lnSpc>
              <a:spcAft>
                <a:spcPts val="450"/>
              </a:spcAft>
              <a:buClr>
                <a:srgbClr val="19194C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 err="1">
                <a:sym typeface="Arial"/>
              </a:rPr>
              <a:t>szinte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minden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szereplő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tudatosan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használja</a:t>
            </a:r>
            <a:r>
              <a:rPr lang="en-US" sz="1600" dirty="0">
                <a:sym typeface="Arial"/>
              </a:rPr>
              <a:t> (</a:t>
            </a:r>
            <a:r>
              <a:rPr lang="en-US" sz="1600" dirty="0" err="1">
                <a:sym typeface="Arial"/>
              </a:rPr>
              <a:t>vagy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nem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használja</a:t>
            </a:r>
            <a:r>
              <a:rPr lang="en-US" sz="1600" dirty="0">
                <a:sym typeface="Arial"/>
              </a:rPr>
              <a:t>) a </a:t>
            </a:r>
            <a:r>
              <a:rPr lang="en-US" sz="1600" dirty="0" err="1">
                <a:sym typeface="Arial"/>
              </a:rPr>
              <a:t>médiát</a:t>
            </a:r>
            <a:endParaRPr lang="en-US" sz="1600" dirty="0"/>
          </a:p>
          <a:p>
            <a:pPr marL="557213" lvl="1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sym typeface="Arial"/>
              </a:rPr>
              <a:t>A </a:t>
            </a:r>
            <a:r>
              <a:rPr lang="en-US" sz="1600" dirty="0" err="1">
                <a:sym typeface="Arial"/>
              </a:rPr>
              <a:t>kormányzati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kommunikációban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erőteljes</a:t>
            </a:r>
            <a:r>
              <a:rPr lang="en-US" sz="1600" dirty="0">
                <a:sym typeface="Arial"/>
              </a:rPr>
              <a:t> a </a:t>
            </a:r>
            <a:r>
              <a:rPr lang="en-US" sz="1600" dirty="0" err="1">
                <a:sym typeface="Arial"/>
              </a:rPr>
              <a:t>téma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keretezése</a:t>
            </a:r>
            <a:r>
              <a:rPr lang="en-US" sz="1600" dirty="0">
                <a:sym typeface="Arial"/>
              </a:rPr>
              <a:t>: </a:t>
            </a:r>
            <a:r>
              <a:rPr lang="en-US" sz="1600" dirty="0" err="1">
                <a:sym typeface="Arial"/>
              </a:rPr>
              <a:t>gyakran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még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akkor</a:t>
            </a:r>
            <a:r>
              <a:rPr lang="en-US" sz="1600" dirty="0">
                <a:sym typeface="Arial"/>
              </a:rPr>
              <a:t> is a </a:t>
            </a:r>
            <a:r>
              <a:rPr lang="en-US" sz="1600" dirty="0" err="1">
                <a:sym typeface="Arial"/>
              </a:rPr>
              <a:t>kormánykommunikáció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tematizál</a:t>
            </a:r>
            <a:r>
              <a:rPr lang="en-US" sz="1600" dirty="0">
                <a:sym typeface="Arial"/>
              </a:rPr>
              <a:t>, </a:t>
            </a:r>
            <a:r>
              <a:rPr lang="en-US" sz="1600" dirty="0" err="1">
                <a:sym typeface="Arial"/>
              </a:rPr>
              <a:t>amikor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látszólag</a:t>
            </a:r>
            <a:r>
              <a:rPr lang="en-US" sz="1600" dirty="0">
                <a:sym typeface="Arial"/>
              </a:rPr>
              <a:t> a </a:t>
            </a:r>
            <a:r>
              <a:rPr lang="en-US" sz="1600" dirty="0" err="1">
                <a:sym typeface="Arial"/>
              </a:rPr>
              <a:t>segítőszervezetek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vannak</a:t>
            </a:r>
            <a:r>
              <a:rPr lang="en-US" sz="1600" dirty="0">
                <a:sym typeface="Arial"/>
              </a:rPr>
              <a:t> a </a:t>
            </a:r>
            <a:r>
              <a:rPr lang="en-US" sz="1600" dirty="0" err="1">
                <a:sym typeface="Arial"/>
              </a:rPr>
              <a:t>középpontban</a:t>
            </a:r>
            <a:r>
              <a:rPr lang="en-US" sz="1600" dirty="0">
                <a:sym typeface="Arial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748BBD-F37F-F040-84AB-CBC9821533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8" r="18698"/>
          <a:stretch/>
        </p:blipFill>
        <p:spPr>
          <a:xfrm>
            <a:off x="4483340" y="1456764"/>
            <a:ext cx="4427577" cy="42920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090DDD-2E13-8741-83E4-DA45C6F7423D}"/>
              </a:ext>
            </a:extLst>
          </p:cNvPr>
          <p:cNvSpPr txBox="1"/>
          <p:nvPr/>
        </p:nvSpPr>
        <p:spPr>
          <a:xfrm>
            <a:off x="4305647" y="5760144"/>
            <a:ext cx="4838353" cy="80316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450"/>
              </a:spcAft>
            </a:pPr>
            <a:endParaRPr lang="en-GB" sz="975" dirty="0">
              <a:solidFill>
                <a:srgbClr val="FFFFFF"/>
              </a:solidFill>
            </a:endParaRPr>
          </a:p>
          <a:p>
            <a:pPr algn="ctr">
              <a:spcAft>
                <a:spcPts val="450"/>
              </a:spcAft>
            </a:pPr>
            <a:r>
              <a:rPr lang="en-GB" sz="975" dirty="0">
                <a:solidFill>
                  <a:srgbClr val="FFFFFF"/>
                </a:solidFill>
              </a:rPr>
              <a:t>F</a:t>
            </a:r>
            <a:r>
              <a:rPr lang="en-HU" sz="975" dirty="0">
                <a:solidFill>
                  <a:srgbClr val="FFFFFF"/>
                </a:solidFill>
              </a:rPr>
              <a:t>orrás: Forbes </a:t>
            </a:r>
            <a:r>
              <a:rPr lang="en-GB" sz="975" dirty="0">
                <a:solidFill>
                  <a:srgbClr val="FFFFFF"/>
                </a:solidFill>
              </a:rPr>
              <a:t>https://</a:t>
            </a:r>
            <a:r>
              <a:rPr lang="en-GB" sz="975" dirty="0" err="1">
                <a:solidFill>
                  <a:srgbClr val="FFFFFF"/>
                </a:solidFill>
              </a:rPr>
              <a:t>forbes.blog.hu</a:t>
            </a:r>
            <a:r>
              <a:rPr lang="en-GB" sz="975" dirty="0">
                <a:solidFill>
                  <a:srgbClr val="FFFFFF"/>
                </a:solidFill>
              </a:rPr>
              <a:t>/2015/10/01/</a:t>
            </a:r>
            <a:r>
              <a:rPr lang="en-GB" sz="975" dirty="0" err="1">
                <a:solidFill>
                  <a:srgbClr val="FFFFFF"/>
                </a:solidFill>
              </a:rPr>
              <a:t>sandor_baba_dora_es_a_tobbiek</a:t>
            </a:r>
            <a:endParaRPr lang="en-HU" sz="975" dirty="0">
              <a:solidFill>
                <a:srgbClr val="FFFFFF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721534-65A1-C24A-936D-D1B07118F711}"/>
              </a:ext>
            </a:extLst>
          </p:cNvPr>
          <p:cNvSpPr txBox="1">
            <a:spLocks/>
          </p:cNvSpPr>
          <p:nvPr/>
        </p:nvSpPr>
        <p:spPr>
          <a:xfrm>
            <a:off x="6193559" y="4422282"/>
            <a:ext cx="1928465" cy="1608931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50" dirty="0">
                <a:solidFill>
                  <a:srgbClr val="FFFFFF"/>
                </a:solidFill>
              </a:rPr>
              <a:t>MIGRATION AID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CF962-FF12-4B43-BA9F-4382BB6B4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1104138"/>
            <a:ext cx="4688333" cy="1337310"/>
          </a:xfrm>
        </p:spPr>
        <p:txBody>
          <a:bodyPr anchor="b">
            <a:normAutofit/>
          </a:bodyPr>
          <a:lstStyle/>
          <a:p>
            <a:r>
              <a:rPr lang="hu-HU" sz="2850" b="1" dirty="0"/>
              <a:t>A kutatás témája és módszerei</a:t>
            </a:r>
            <a:br>
              <a:rPr lang="hu-HU" sz="2850" dirty="0"/>
            </a:br>
            <a:endParaRPr lang="en-HU" sz="2850" dirty="0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9DA8DEF-98AE-4ABB-BECB-8ADFC49C8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7" r="50752" b="-1"/>
          <a:stretch/>
        </p:blipFill>
        <p:spPr>
          <a:xfrm>
            <a:off x="100014" y="1621920"/>
            <a:ext cx="3493008" cy="5143493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0512041-5D2B-91B1-91CB-6E76F4E6C2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207311"/>
              </p:ext>
            </p:extLst>
          </p:nvPr>
        </p:nvGraphicFramePr>
        <p:xfrm>
          <a:off x="3973321" y="2441449"/>
          <a:ext cx="4847950" cy="3923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52464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 txBox="1">
            <a:spLocks noGrp="1"/>
          </p:cNvSpPr>
          <p:nvPr>
            <p:ph type="title"/>
          </p:nvPr>
        </p:nvSpPr>
        <p:spPr>
          <a:xfrm>
            <a:off x="4494800" y="-74797"/>
            <a:ext cx="4726400" cy="628900"/>
          </a:xfrm>
          <a:prstGeom prst="rect">
            <a:avLst/>
          </a:prstGeom>
        </p:spPr>
        <p:txBody>
          <a:bodyPr spcFirstLastPara="1" vert="horz" lIns="68580" tIns="34290" rIns="68580" bIns="34290" rtlCol="0" anchor="b" anchorCtr="0">
            <a:normAutofit/>
          </a:bodyPr>
          <a:lstStyle/>
          <a:p>
            <a:r>
              <a:rPr lang="en-US" sz="2800" b="1" dirty="0">
                <a:sym typeface="Arial"/>
              </a:rPr>
              <a:t>4. A </a:t>
            </a:r>
            <a:r>
              <a:rPr lang="en-US" sz="2800" b="1" dirty="0" err="1">
                <a:sym typeface="Arial"/>
              </a:rPr>
              <a:t>szervezetek</a:t>
            </a:r>
            <a:r>
              <a:rPr lang="en-US" sz="2800" b="1" dirty="0">
                <a:sym typeface="Arial"/>
              </a:rPr>
              <a:t> </a:t>
            </a:r>
            <a:r>
              <a:rPr lang="en-US" sz="2800" b="1" dirty="0" err="1">
                <a:sym typeface="Arial"/>
              </a:rPr>
              <a:t>jövője</a:t>
            </a:r>
            <a:r>
              <a:rPr lang="en-US" sz="2800" b="1" dirty="0">
                <a:sym typeface="Arial"/>
              </a:rPr>
              <a:t>…</a:t>
            </a:r>
            <a:endParaRPr lang="en-US" sz="2800" dirty="0"/>
          </a:p>
        </p:txBody>
      </p:sp>
      <p:sp>
        <p:nvSpPr>
          <p:cNvPr id="186" name="Google Shape;186;p21"/>
          <p:cNvSpPr/>
          <p:nvPr/>
        </p:nvSpPr>
        <p:spPr>
          <a:xfrm>
            <a:off x="250076" y="1233167"/>
            <a:ext cx="5035164" cy="3089379"/>
          </a:xfrm>
          <a:prstGeom prst="rect">
            <a:avLst/>
          </a:prstGeom>
        </p:spPr>
        <p:txBody>
          <a:bodyPr spcFirstLastPara="1" vert="horz" lIns="68580" tIns="34290" rIns="68580" bIns="34290" rtlCol="0" anchor="t" anchorCtr="0">
            <a:noAutofit/>
          </a:bodyPr>
          <a:lstStyle/>
          <a:p>
            <a:pPr marL="85725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</a:pPr>
            <a:r>
              <a:rPr lang="en-US" b="1" i="1" dirty="0">
                <a:sym typeface="Arial"/>
              </a:rPr>
              <a:t>1) </a:t>
            </a:r>
            <a:r>
              <a:rPr lang="en-US" b="1" i="1" dirty="0" err="1">
                <a:sym typeface="Arial"/>
              </a:rPr>
              <a:t>Új</a:t>
            </a:r>
            <a:r>
              <a:rPr lang="en-US" b="1" i="1" dirty="0">
                <a:sym typeface="Arial"/>
              </a:rPr>
              <a:t> </a:t>
            </a:r>
            <a:r>
              <a:rPr lang="en-US" b="1" i="1" dirty="0" err="1">
                <a:sym typeface="Arial"/>
              </a:rPr>
              <a:t>önkéntes</a:t>
            </a:r>
            <a:r>
              <a:rPr lang="en-US" b="1" i="1" dirty="0">
                <a:sym typeface="Arial"/>
              </a:rPr>
              <a:t> </a:t>
            </a:r>
            <a:r>
              <a:rPr lang="en-US" b="1" i="1" dirty="0" err="1">
                <a:sym typeface="Arial"/>
              </a:rPr>
              <a:t>szervezetek</a:t>
            </a:r>
            <a:r>
              <a:rPr lang="en-US" b="1" i="1" dirty="0">
                <a:sym typeface="Arial"/>
              </a:rPr>
              <a:t>: </a:t>
            </a:r>
            <a:endParaRPr lang="en-US" dirty="0"/>
          </a:p>
          <a:p>
            <a:pPr marL="600075" lvl="1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b="1" dirty="0" err="1">
                <a:sym typeface="Arial"/>
              </a:rPr>
              <a:t>Tagság</a:t>
            </a:r>
            <a:r>
              <a:rPr lang="en-US" b="1" dirty="0">
                <a:sym typeface="Arial"/>
              </a:rPr>
              <a:t> </a:t>
            </a:r>
            <a:r>
              <a:rPr lang="en-US" b="1" dirty="0" err="1">
                <a:sym typeface="Arial"/>
              </a:rPr>
              <a:t>és</a:t>
            </a:r>
            <a:r>
              <a:rPr lang="en-US" b="1" dirty="0">
                <a:sym typeface="Arial"/>
              </a:rPr>
              <a:t> </a:t>
            </a:r>
            <a:r>
              <a:rPr lang="en-US" b="1" dirty="0" err="1">
                <a:sym typeface="Arial"/>
              </a:rPr>
              <a:t>adományozás</a:t>
            </a:r>
            <a:r>
              <a:rPr lang="en-US" b="1" dirty="0">
                <a:sym typeface="Arial"/>
              </a:rPr>
              <a:t>: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erősen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megcsappan</a:t>
            </a:r>
            <a:r>
              <a:rPr lang="en-US" dirty="0">
                <a:sym typeface="Arial"/>
              </a:rPr>
              <a:t>, mag </a:t>
            </a:r>
            <a:r>
              <a:rPr lang="en-US" dirty="0" err="1">
                <a:sym typeface="Arial"/>
              </a:rPr>
              <a:t>megmarad</a:t>
            </a:r>
            <a:endParaRPr lang="en-US" dirty="0">
              <a:sym typeface="Arial"/>
            </a:endParaRPr>
          </a:p>
          <a:p>
            <a:pPr marL="600075" lvl="1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b="1" dirty="0" err="1">
                <a:sym typeface="Arial"/>
              </a:rPr>
              <a:t>Tevékenységbeli</a:t>
            </a:r>
            <a:r>
              <a:rPr lang="en-US" b="1" dirty="0">
                <a:sym typeface="Arial"/>
              </a:rPr>
              <a:t> </a:t>
            </a:r>
            <a:r>
              <a:rPr lang="en-US" b="1" dirty="0" err="1">
                <a:sym typeface="Arial"/>
              </a:rPr>
              <a:t>változás</a:t>
            </a:r>
            <a:r>
              <a:rPr lang="en-US" dirty="0">
                <a:sym typeface="Arial"/>
              </a:rPr>
              <a:t>, </a:t>
            </a:r>
            <a:r>
              <a:rPr lang="en-US" dirty="0" err="1">
                <a:sym typeface="Arial"/>
              </a:rPr>
              <a:t>típusok</a:t>
            </a:r>
            <a:r>
              <a:rPr lang="en-US" dirty="0">
                <a:sym typeface="Arial"/>
              </a:rPr>
              <a:t>:</a:t>
            </a:r>
            <a:endParaRPr lang="en-US" dirty="0"/>
          </a:p>
          <a:p>
            <a:pPr marL="942975" lvl="2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>
                <a:sym typeface="Arial"/>
              </a:rPr>
              <a:t>Nemzetközi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fókusz</a:t>
            </a:r>
            <a:r>
              <a:rPr lang="en-US" dirty="0">
                <a:sym typeface="Arial"/>
              </a:rPr>
              <a:t> (MA)</a:t>
            </a:r>
            <a:endParaRPr lang="en-US" dirty="0"/>
          </a:p>
          <a:p>
            <a:pPr marL="942975" lvl="2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>
                <a:sym typeface="Arial"/>
              </a:rPr>
              <a:t>Vegyes</a:t>
            </a:r>
            <a:r>
              <a:rPr lang="en-US" dirty="0">
                <a:sym typeface="Arial"/>
              </a:rPr>
              <a:t> (</a:t>
            </a:r>
            <a:r>
              <a:rPr lang="en-US" dirty="0" err="1">
                <a:sym typeface="Arial"/>
              </a:rPr>
              <a:t>nemzetközi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és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magyar</a:t>
            </a:r>
            <a:r>
              <a:rPr lang="en-US" dirty="0">
                <a:sym typeface="Arial"/>
              </a:rPr>
              <a:t>) </a:t>
            </a:r>
            <a:r>
              <a:rPr lang="en-US" dirty="0" err="1">
                <a:sym typeface="Arial"/>
              </a:rPr>
              <a:t>fókusz</a:t>
            </a:r>
            <a:endParaRPr lang="en-US" dirty="0"/>
          </a:p>
          <a:p>
            <a:pPr marL="942975" lvl="2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>
                <a:sym typeface="Arial"/>
              </a:rPr>
              <a:t>Inkább</a:t>
            </a:r>
            <a:r>
              <a:rPr lang="en-US" dirty="0">
                <a:sym typeface="Arial"/>
              </a:rPr>
              <a:t> a </a:t>
            </a:r>
            <a:r>
              <a:rPr lang="en-US" dirty="0" err="1">
                <a:sym typeface="Arial"/>
              </a:rPr>
              <a:t>helyi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szegényeket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segítik</a:t>
            </a:r>
            <a:r>
              <a:rPr lang="en-US" dirty="0">
                <a:sym typeface="Arial"/>
              </a:rPr>
              <a:t> (Keleti </a:t>
            </a:r>
            <a:r>
              <a:rPr lang="en-US" dirty="0" err="1">
                <a:sym typeface="Arial"/>
              </a:rPr>
              <a:t>Csoport</a:t>
            </a:r>
            <a:r>
              <a:rPr lang="en-US" dirty="0">
                <a:sym typeface="Arial"/>
              </a:rPr>
              <a:t>, Debrecen)</a:t>
            </a:r>
          </a:p>
          <a:p>
            <a:pPr marL="942975" lvl="2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>
                <a:sym typeface="Arial"/>
              </a:rPr>
              <a:t>A </a:t>
            </a:r>
            <a:r>
              <a:rPr lang="en-US" dirty="0" err="1">
                <a:sym typeface="Arial"/>
              </a:rPr>
              <a:t>szervezet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megszűnik</a:t>
            </a:r>
            <a:r>
              <a:rPr lang="en-US" dirty="0">
                <a:sym typeface="Arial"/>
              </a:rPr>
              <a:t>, de </a:t>
            </a:r>
            <a:r>
              <a:rPr lang="en-US" dirty="0" err="1">
                <a:sym typeface="Arial"/>
              </a:rPr>
              <a:t>tagság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egy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része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folytatja</a:t>
            </a:r>
            <a:r>
              <a:rPr lang="en-US" dirty="0">
                <a:sym typeface="Arial"/>
              </a:rPr>
              <a:t> (</a:t>
            </a:r>
            <a:r>
              <a:rPr lang="en-US" dirty="0" err="1">
                <a:sym typeface="Arial"/>
              </a:rPr>
              <a:t>helyi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szegények</a:t>
            </a:r>
            <a:r>
              <a:rPr lang="en-US" dirty="0">
                <a:sym typeface="Arial"/>
              </a:rPr>
              <a:t>) (</a:t>
            </a:r>
            <a:r>
              <a:rPr lang="en-US" dirty="0" err="1">
                <a:sym typeface="Arial"/>
              </a:rPr>
              <a:t>MigSzol</a:t>
            </a:r>
            <a:r>
              <a:rPr lang="en-US" dirty="0">
                <a:sym typeface="Arial"/>
              </a:rPr>
              <a:t>)</a:t>
            </a:r>
          </a:p>
          <a:p>
            <a:pPr marL="942975" lvl="2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>
                <a:sym typeface="Arial"/>
              </a:rPr>
              <a:t>A </a:t>
            </a:r>
            <a:r>
              <a:rPr lang="en-US" dirty="0" err="1">
                <a:sym typeface="Arial"/>
              </a:rPr>
              <a:t>szervezet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megszűnik</a:t>
            </a:r>
            <a:r>
              <a:rPr lang="en-US" dirty="0">
                <a:sym typeface="Arial"/>
              </a:rPr>
              <a:t>, </a:t>
            </a:r>
            <a:r>
              <a:rPr lang="en-US" dirty="0" err="1">
                <a:sym typeface="Arial"/>
              </a:rPr>
              <a:t>tagság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csak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informálisan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tartja</a:t>
            </a:r>
            <a:r>
              <a:rPr lang="en-US" dirty="0">
                <a:sym typeface="Arial"/>
              </a:rPr>
              <a:t> a </a:t>
            </a:r>
            <a:r>
              <a:rPr lang="en-US" dirty="0" err="1">
                <a:sym typeface="Arial"/>
              </a:rPr>
              <a:t>kapcsolatot</a:t>
            </a:r>
            <a:r>
              <a:rPr lang="en-US" dirty="0">
                <a:sym typeface="Arial"/>
              </a:rPr>
              <a:t> (</a:t>
            </a:r>
            <a:r>
              <a:rPr lang="en-US" dirty="0" err="1">
                <a:sym typeface="Arial"/>
              </a:rPr>
              <a:t>kisebb</a:t>
            </a:r>
            <a:r>
              <a:rPr lang="en-US" dirty="0">
                <a:sym typeface="Arial"/>
              </a:rPr>
              <a:t> MA-k)</a:t>
            </a:r>
            <a:endParaRPr lang="en-US" dirty="0"/>
          </a:p>
          <a:p>
            <a:pPr marL="0" lvl="1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i="1" dirty="0">
                <a:sym typeface="Arial"/>
              </a:rPr>
              <a:t>2) </a:t>
            </a:r>
            <a:r>
              <a:rPr lang="en-US" b="1" i="1" dirty="0" err="1">
                <a:sym typeface="Arial"/>
              </a:rPr>
              <a:t>Kisebb</a:t>
            </a:r>
            <a:r>
              <a:rPr lang="en-US" b="1" i="1" dirty="0">
                <a:sym typeface="Arial"/>
              </a:rPr>
              <a:t> </a:t>
            </a:r>
            <a:r>
              <a:rPr lang="en-US" b="1" i="1" dirty="0" err="1">
                <a:sym typeface="Arial"/>
              </a:rPr>
              <a:t>régi</a:t>
            </a:r>
            <a:r>
              <a:rPr lang="en-US" b="1" i="1" dirty="0">
                <a:sym typeface="Arial"/>
              </a:rPr>
              <a:t> civil- </a:t>
            </a:r>
            <a:r>
              <a:rPr lang="en-US" b="1" i="1" dirty="0" err="1">
                <a:sym typeface="Arial"/>
              </a:rPr>
              <a:t>és</a:t>
            </a:r>
            <a:r>
              <a:rPr lang="en-US" b="1" i="1" dirty="0">
                <a:sym typeface="Arial"/>
              </a:rPr>
              <a:t> </a:t>
            </a:r>
            <a:r>
              <a:rPr lang="en-US" b="1" i="1" dirty="0" err="1">
                <a:sym typeface="Arial"/>
              </a:rPr>
              <a:t>nagy</a:t>
            </a:r>
            <a:r>
              <a:rPr lang="en-US" b="1" i="1" dirty="0">
                <a:sym typeface="Arial"/>
              </a:rPr>
              <a:t> </a:t>
            </a:r>
            <a:r>
              <a:rPr lang="en-US" b="1" i="1" dirty="0" err="1">
                <a:sym typeface="Arial"/>
              </a:rPr>
              <a:t>segélyszervezetek</a:t>
            </a:r>
            <a:r>
              <a:rPr lang="en-US" b="1" i="1" dirty="0">
                <a:sym typeface="Arial"/>
              </a:rPr>
              <a:t>: </a:t>
            </a:r>
            <a:endParaRPr lang="en-US" dirty="0"/>
          </a:p>
          <a:p>
            <a:pPr marL="257175" lvl="1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>
                <a:sym typeface="Arial"/>
              </a:rPr>
              <a:t>felkészülés</a:t>
            </a:r>
            <a:r>
              <a:rPr lang="en-US" dirty="0">
                <a:sym typeface="Arial"/>
              </a:rPr>
              <a:t> a </a:t>
            </a:r>
            <a:r>
              <a:rPr lang="en-US" dirty="0" err="1">
                <a:sym typeface="Arial"/>
              </a:rPr>
              <a:t>lehetséges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további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feladatokra</a:t>
            </a:r>
            <a:r>
              <a:rPr lang="en-US" dirty="0">
                <a:sym typeface="Arial"/>
              </a:rPr>
              <a:t> a </a:t>
            </a:r>
            <a:r>
              <a:rPr lang="en-US" dirty="0" err="1">
                <a:sym typeface="Arial"/>
              </a:rPr>
              <a:t>menekültügyben</a:t>
            </a:r>
            <a:r>
              <a:rPr lang="en-US" dirty="0">
                <a:sym typeface="Arial"/>
              </a:rPr>
              <a:t> (pl. </a:t>
            </a:r>
            <a:r>
              <a:rPr lang="en-US" dirty="0" err="1">
                <a:sym typeface="Arial"/>
              </a:rPr>
              <a:t>integrációs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programok</a:t>
            </a:r>
            <a:r>
              <a:rPr lang="en-US" dirty="0">
                <a:sym typeface="Arial"/>
              </a:rPr>
              <a:t>)</a:t>
            </a:r>
            <a:endParaRPr lang="en-US" dirty="0"/>
          </a:p>
          <a:p>
            <a:pPr marL="257175" lvl="1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>
                <a:sym typeface="Arial"/>
              </a:rPr>
              <a:t>közben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visszatértek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eredeti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tevékenységeikhez</a:t>
            </a:r>
            <a:r>
              <a:rPr lang="en-US" dirty="0">
                <a:sym typeface="Arial"/>
              </a:rPr>
              <a:t> </a:t>
            </a:r>
            <a:endParaRPr lang="en-US" dirty="0"/>
          </a:p>
          <a:p>
            <a:pPr marL="257175" lvl="1" indent="-171450">
              <a:lnSpc>
                <a:spcPct val="90000"/>
              </a:lnSpc>
              <a:spcAft>
                <a:spcPts val="45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en-US" dirty="0">
              <a:sym typeface="Arial"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1DA952D-8B18-3344-83DF-3F4CA83C2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72" r="18242" b="-2"/>
          <a:stretch/>
        </p:blipFill>
        <p:spPr>
          <a:xfrm>
            <a:off x="5651870" y="3429000"/>
            <a:ext cx="2955798" cy="307238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C4E4291-1648-6346-B602-B2A79A4AADD3}"/>
              </a:ext>
            </a:extLst>
          </p:cNvPr>
          <p:cNvSpPr/>
          <p:nvPr/>
        </p:nvSpPr>
        <p:spPr>
          <a:xfrm>
            <a:off x="5920464" y="5544847"/>
            <a:ext cx="241861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/>
              <a:t>F</a:t>
            </a:r>
            <a:r>
              <a:rPr lang="en-HU" sz="1350" dirty="0"/>
              <a:t>orrás: https://migrationaid.org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DA48D6-546F-E448-989E-D8E77B3DA859}"/>
              </a:ext>
            </a:extLst>
          </p:cNvPr>
          <p:cNvSpPr/>
          <p:nvPr/>
        </p:nvSpPr>
        <p:spPr>
          <a:xfrm>
            <a:off x="4572000" y="1061490"/>
            <a:ext cx="4572000" cy="17163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lvl="1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i="1" dirty="0">
                <a:sym typeface="Arial"/>
              </a:rPr>
              <a:t>3) </a:t>
            </a:r>
            <a:r>
              <a:rPr lang="en-US" b="1" i="1" dirty="0" err="1">
                <a:sym typeface="Arial"/>
              </a:rPr>
              <a:t>Egyéni</a:t>
            </a:r>
            <a:r>
              <a:rPr lang="en-US" b="1" i="1" dirty="0">
                <a:sym typeface="Arial"/>
              </a:rPr>
              <a:t> </a:t>
            </a:r>
            <a:r>
              <a:rPr lang="en-US" b="1" i="1" dirty="0" err="1">
                <a:sym typeface="Arial"/>
              </a:rPr>
              <a:t>szinten</a:t>
            </a:r>
            <a:r>
              <a:rPr lang="en-US" b="1" i="1" dirty="0">
                <a:sym typeface="Arial"/>
              </a:rPr>
              <a:t>: </a:t>
            </a:r>
            <a:endParaRPr lang="en-US" dirty="0"/>
          </a:p>
          <a:p>
            <a:pPr marL="942975" lvl="2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>
                <a:sym typeface="Arial"/>
              </a:rPr>
              <a:t>Aktivizáló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tényezők</a:t>
            </a:r>
            <a:r>
              <a:rPr lang="en-US" dirty="0">
                <a:sym typeface="Arial"/>
              </a:rPr>
              <a:t>: </a:t>
            </a:r>
            <a:r>
              <a:rPr lang="en-US" dirty="0" err="1">
                <a:sym typeface="Arial"/>
              </a:rPr>
              <a:t>új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kapcsolatok</a:t>
            </a:r>
            <a:r>
              <a:rPr lang="en-US" dirty="0">
                <a:sym typeface="Arial"/>
              </a:rPr>
              <a:t>, </a:t>
            </a:r>
            <a:r>
              <a:rPr lang="en-US" dirty="0" err="1">
                <a:sym typeface="Arial"/>
              </a:rPr>
              <a:t>önkéntes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szerep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kialakítása</a:t>
            </a:r>
            <a:endParaRPr lang="en-US" dirty="0"/>
          </a:p>
          <a:p>
            <a:pPr marL="942975" lvl="2" indent="-17145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>
                <a:sym typeface="Arial"/>
              </a:rPr>
              <a:t>Passzivizáló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tényezők</a:t>
            </a:r>
            <a:r>
              <a:rPr lang="en-US" dirty="0">
                <a:sym typeface="Arial"/>
              </a:rPr>
              <a:t>: </a:t>
            </a:r>
            <a:r>
              <a:rPr lang="en-US" dirty="0" err="1">
                <a:sym typeface="Arial"/>
              </a:rPr>
              <a:t>feladattudat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megszűnése</a:t>
            </a:r>
            <a:r>
              <a:rPr lang="en-US" dirty="0">
                <a:sym typeface="Arial"/>
              </a:rPr>
              <a:t>, </a:t>
            </a:r>
            <a:r>
              <a:rPr lang="en-US" dirty="0" err="1">
                <a:sym typeface="Arial"/>
              </a:rPr>
              <a:t>negatív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tapasztalatok</a:t>
            </a:r>
            <a:r>
              <a:rPr lang="en-US" dirty="0">
                <a:sym typeface="Arial"/>
              </a:rPr>
              <a:t> (pl. </a:t>
            </a:r>
            <a:r>
              <a:rPr lang="en-US" dirty="0" err="1">
                <a:sym typeface="Arial"/>
              </a:rPr>
              <a:t>kiégés</a:t>
            </a:r>
            <a:r>
              <a:rPr lang="en-US" dirty="0">
                <a:sym typeface="Arial"/>
              </a:rPr>
              <a:t>) </a:t>
            </a:r>
            <a:endParaRPr lang="en-US" dirty="0"/>
          </a:p>
        </p:txBody>
      </p:sp>
      <p:pic>
        <p:nvPicPr>
          <p:cNvPr id="2050" name="Picture 2" descr="NOW Map | Migration Aid">
            <a:extLst>
              <a:ext uri="{FF2B5EF4-FFF2-40B4-BE49-F238E27FC236}">
                <a16:creationId xmlns:a16="http://schemas.microsoft.com/office/drawing/2014/main" id="{396F3D51-9D59-D340-B7FA-8AB994D2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50" y="2684753"/>
            <a:ext cx="3272118" cy="327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>
            <a:spLocks noGrp="1"/>
          </p:cNvSpPr>
          <p:nvPr>
            <p:ph type="title"/>
          </p:nvPr>
        </p:nvSpPr>
        <p:spPr>
          <a:xfrm>
            <a:off x="5010042" y="-100297"/>
            <a:ext cx="3420438" cy="846051"/>
          </a:xfrm>
          <a:prstGeom prst="rect">
            <a:avLst/>
          </a:prstGeom>
        </p:spPr>
        <p:txBody>
          <a:bodyPr spcFirstLastPara="1" vert="horz" lIns="68580" tIns="34290" rIns="68580" bIns="34290" rtlCol="0" anchor="ctr" anchorCtr="0">
            <a:normAutofit/>
          </a:bodyPr>
          <a:lstStyle/>
          <a:p>
            <a:r>
              <a:rPr lang="en-US" sz="3000" b="1" dirty="0" err="1"/>
              <a:t>Összegzés</a:t>
            </a:r>
            <a:endParaRPr lang="en-US" sz="3000" b="1" dirty="0">
              <a:sym typeface="Arial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465158" y="1613647"/>
            <a:ext cx="4106842" cy="3787589"/>
          </a:xfrm>
          <a:prstGeom prst="rect">
            <a:avLst/>
          </a:prstGeom>
        </p:spPr>
        <p:txBody>
          <a:bodyPr spcFirstLastPara="1" vert="horz" lIns="68580" tIns="34290" rIns="68580" bIns="34290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270"/>
              </a:spcBef>
            </a:pPr>
            <a:r>
              <a:rPr lang="hu-HU" sz="2400" b="1" dirty="0">
                <a:sym typeface="Arial"/>
              </a:rPr>
              <a:t>Önkéntesek – miért mozdultak meg?</a:t>
            </a:r>
            <a:endParaRPr lang="hu-HU" sz="2400" dirty="0"/>
          </a:p>
          <a:p>
            <a:pPr indent="-171450">
              <a:lnSpc>
                <a:spcPct val="90000"/>
              </a:lnSpc>
              <a:spcBef>
                <a:spcPts val="270"/>
              </a:spcBef>
              <a:buFont typeface="Arial" panose="020B0604020202020204" pitchFamily="34" charset="0"/>
              <a:buChar char="•"/>
            </a:pPr>
            <a:endParaRPr lang="hu-HU" sz="1600" dirty="0">
              <a:sym typeface="Arial"/>
            </a:endParaRPr>
          </a:p>
          <a:p>
            <a:pPr marL="771525" lvl="1" indent="-342900">
              <a:lnSpc>
                <a:spcPct val="90000"/>
              </a:lnSpc>
              <a:spcBef>
                <a:spcPts val="270"/>
              </a:spcBef>
              <a:buClr>
                <a:srgbClr val="FF0000"/>
              </a:buClr>
              <a:buSzPts val="1800"/>
              <a:buFont typeface="Wingdings" pitchFamily="2" charset="2"/>
              <a:buChar char="ü"/>
            </a:pPr>
            <a:r>
              <a:rPr lang="hu-HU" sz="2400" dirty="0">
                <a:sym typeface="Arial"/>
              </a:rPr>
              <a:t>alacsony belépési küszöb</a:t>
            </a:r>
          </a:p>
          <a:p>
            <a:pPr marL="771525" lvl="1" indent="-342900">
              <a:lnSpc>
                <a:spcPct val="90000"/>
              </a:lnSpc>
              <a:spcBef>
                <a:spcPts val="270"/>
              </a:spcBef>
              <a:buClr>
                <a:srgbClr val="FF0000"/>
              </a:buClr>
              <a:buSzPts val="1800"/>
              <a:buFont typeface="Wingdings" pitchFamily="2" charset="2"/>
              <a:buChar char="ü"/>
            </a:pPr>
            <a:r>
              <a:rPr lang="hu-HU" sz="2400" dirty="0">
                <a:sym typeface="Arial"/>
              </a:rPr>
              <a:t>humanitárius válsághelyzet</a:t>
            </a:r>
            <a:endParaRPr lang="hu-HU" sz="2400" dirty="0"/>
          </a:p>
          <a:p>
            <a:pPr marL="771525" lvl="1" indent="-342900">
              <a:lnSpc>
                <a:spcPct val="90000"/>
              </a:lnSpc>
              <a:spcBef>
                <a:spcPts val="270"/>
              </a:spcBef>
              <a:buClr>
                <a:srgbClr val="FF0000"/>
              </a:buClr>
              <a:buSzPts val="1800"/>
              <a:buFont typeface="Wingdings" pitchFamily="2" charset="2"/>
              <a:buChar char="ü"/>
            </a:pPr>
            <a:r>
              <a:rPr lang="hu-HU" sz="2400" dirty="0">
                <a:sym typeface="Arial"/>
              </a:rPr>
              <a:t>gyors segítség</a:t>
            </a:r>
          </a:p>
          <a:p>
            <a:pPr marL="542925" lvl="1">
              <a:lnSpc>
                <a:spcPct val="90000"/>
              </a:lnSpc>
              <a:spcBef>
                <a:spcPts val="270"/>
              </a:spcBef>
              <a:buClr>
                <a:srgbClr val="002060"/>
              </a:buClr>
              <a:buSzPts val="1800"/>
            </a:pPr>
            <a:endParaRPr lang="hu-HU" sz="2400" dirty="0">
              <a:sym typeface="Arial"/>
            </a:endParaRPr>
          </a:p>
          <a:p>
            <a:pPr marL="542925" lvl="1">
              <a:lnSpc>
                <a:spcPct val="90000"/>
              </a:lnSpc>
              <a:spcBef>
                <a:spcPts val="270"/>
              </a:spcBef>
              <a:buClr>
                <a:srgbClr val="002060"/>
              </a:buClr>
              <a:buSzPts val="1800"/>
            </a:pPr>
            <a:endParaRPr lang="hu-HU" sz="2400" dirty="0">
              <a:sym typeface="Arial"/>
            </a:endParaRPr>
          </a:p>
          <a:p>
            <a:pPr marL="542925" lvl="1">
              <a:lnSpc>
                <a:spcPct val="90000"/>
              </a:lnSpc>
              <a:spcBef>
                <a:spcPts val="270"/>
              </a:spcBef>
              <a:buClr>
                <a:srgbClr val="002060"/>
              </a:buClr>
              <a:buSzPts val="1800"/>
            </a:pPr>
            <a:endParaRPr lang="hu-HU" sz="2400" dirty="0">
              <a:sym typeface="Arial"/>
            </a:endParaRPr>
          </a:p>
          <a:p>
            <a:pPr marL="542925" lvl="1">
              <a:lnSpc>
                <a:spcPct val="90000"/>
              </a:lnSpc>
              <a:spcBef>
                <a:spcPts val="270"/>
              </a:spcBef>
              <a:buClr>
                <a:srgbClr val="002060"/>
              </a:buClr>
              <a:buSzPts val="1800"/>
            </a:pPr>
            <a:r>
              <a:rPr lang="hu-HU" sz="2400" dirty="0">
                <a:sym typeface="Arial"/>
              </a:rPr>
              <a:t>Egyszerre volt szolidaritási és politikai üzenete!</a:t>
            </a:r>
          </a:p>
          <a:p>
            <a:pPr marL="542925" lvl="1">
              <a:lnSpc>
                <a:spcPct val="90000"/>
              </a:lnSpc>
              <a:spcBef>
                <a:spcPts val="270"/>
              </a:spcBef>
              <a:buClr>
                <a:srgbClr val="002060"/>
              </a:buClr>
              <a:buSzPts val="1800"/>
            </a:pPr>
            <a:endParaRPr lang="hu-HU" sz="2400" dirty="0">
              <a:sym typeface="Arial"/>
            </a:endParaRPr>
          </a:p>
        </p:txBody>
      </p:sp>
      <p:pic>
        <p:nvPicPr>
          <p:cNvPr id="11266" name="Picture 2" descr="Estére jutott vonat a gyalogoló menekülteknek | VS.hu">
            <a:extLst>
              <a:ext uri="{FF2B5EF4-FFF2-40B4-BE49-F238E27FC236}">
                <a16:creationId xmlns:a16="http://schemas.microsoft.com/office/drawing/2014/main" id="{7184AD21-369E-EF41-B101-EAE5E8A3B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r="28465" b="1"/>
          <a:stretch/>
        </p:blipFill>
        <p:spPr bwMode="auto">
          <a:xfrm>
            <a:off x="4861116" y="557843"/>
            <a:ext cx="3885190" cy="37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D53002-D277-134A-ADC9-880D6B804E30}"/>
              </a:ext>
            </a:extLst>
          </p:cNvPr>
          <p:cNvSpPr/>
          <p:nvPr/>
        </p:nvSpPr>
        <p:spPr>
          <a:xfrm>
            <a:off x="4861116" y="4124022"/>
            <a:ext cx="3885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F</a:t>
            </a:r>
            <a:r>
              <a:rPr lang="en-HU" sz="1000" dirty="0"/>
              <a:t>orrás: </a:t>
            </a:r>
            <a:r>
              <a:rPr lang="en-HU" sz="1000" dirty="0">
                <a:hlinkClick r:id="rId4"/>
              </a:rPr>
              <a:t>https://vs.hu/kozelet/osszes/menekultvalsag-masodik-nap-0905#!s0</a:t>
            </a:r>
            <a:r>
              <a:rPr lang="en-HU" sz="1000" dirty="0"/>
              <a:t>, 2015. szeptember 4-5.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9B44E7-8AF8-7F43-B085-04895443DCE6}"/>
              </a:ext>
            </a:extLst>
          </p:cNvPr>
          <p:cNvSpPr/>
          <p:nvPr/>
        </p:nvSpPr>
        <p:spPr>
          <a:xfrm>
            <a:off x="4572000" y="4524132"/>
            <a:ext cx="4572000" cy="23360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171450">
              <a:lnSpc>
                <a:spcPct val="90000"/>
              </a:lnSpc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hu-HU" i="1" dirty="0">
                <a:sym typeface="Arial"/>
              </a:rPr>
              <a:t>„</a:t>
            </a:r>
            <a:r>
              <a:rPr lang="hu-HU" b="1" i="1" dirty="0">
                <a:sym typeface="Arial"/>
              </a:rPr>
              <a:t>szép kaland volt éjjel kimenni babakocsit vinni az M1-esre</a:t>
            </a:r>
            <a:r>
              <a:rPr lang="hu-HU" i="1" dirty="0">
                <a:sym typeface="Arial"/>
              </a:rPr>
              <a:t>” „Más lett volna a helyzet, ha az derül ki, hogy mindenki itt akar maradni, és gondoskodni kell róluk, integrálni kell őket, nemcsak arról kell gondoskodni, hogy egy-két napig kapjanak enni, és sebeiket kötözzük be, aztán integetünk, amikor elmegy velük a vonat”.</a:t>
            </a:r>
            <a:r>
              <a:rPr lang="hu-HU" dirty="0">
                <a:sym typeface="Arial"/>
              </a:rPr>
              <a:t> (Segélyszervezet vezetője)</a:t>
            </a:r>
            <a:endParaRPr lang="hu-HU" dirty="0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0B2C4820-B1BB-1C4E-8EBD-EBE3B157DDAA}"/>
              </a:ext>
            </a:extLst>
          </p:cNvPr>
          <p:cNvSpPr/>
          <p:nvPr/>
        </p:nvSpPr>
        <p:spPr>
          <a:xfrm>
            <a:off x="2043953" y="3890682"/>
            <a:ext cx="573741" cy="63345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>
            <a:spLocks noGrp="1"/>
          </p:cNvSpPr>
          <p:nvPr>
            <p:ph type="title"/>
          </p:nvPr>
        </p:nvSpPr>
        <p:spPr>
          <a:xfrm>
            <a:off x="630936" y="1177290"/>
            <a:ext cx="7879842" cy="1439356"/>
          </a:xfrm>
          <a:prstGeom prst="rect">
            <a:avLst/>
          </a:prstGeom>
        </p:spPr>
        <p:txBody>
          <a:bodyPr spcFirstLastPara="1" vert="horz" lIns="68580" tIns="34290" rIns="68580" bIns="34290" rtlCol="0" anchor="b" anchorCtr="0">
            <a:normAutofit/>
          </a:bodyPr>
          <a:lstStyle/>
          <a:p>
            <a:r>
              <a:rPr lang="en-US" sz="3150" b="1">
                <a:sym typeface="Arial"/>
              </a:rPr>
              <a:t>Interjúk listája típusonként a menekültválság idején segítő szervezetek vezetőivel és munkatársaival</a:t>
            </a:r>
            <a:endParaRPr lang="en-US" sz="3150"/>
          </a:p>
        </p:txBody>
      </p:sp>
      <p:sp>
        <p:nvSpPr>
          <p:cNvPr id="241" name="Google Shape;241;p28"/>
          <p:cNvSpPr/>
          <p:nvPr/>
        </p:nvSpPr>
        <p:spPr>
          <a:xfrm>
            <a:off x="630936" y="2634575"/>
            <a:ext cx="7882128" cy="2179265"/>
          </a:xfrm>
          <a:prstGeom prst="rect">
            <a:avLst/>
          </a:prstGeom>
        </p:spPr>
        <p:txBody>
          <a:bodyPr spcFirstLastPara="1" vert="horz" lIns="68580" tIns="34290" rIns="68580" bIns="34290" rtlCol="0" anchorCtr="0">
            <a:noAutofit/>
          </a:bodyPr>
          <a:lstStyle/>
          <a:p>
            <a:pPr marL="257175" indent="-171450">
              <a:buClr>
                <a:srgbClr val="00206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6"/>
                </a:solidFill>
                <a:sym typeface="Arial"/>
              </a:rPr>
              <a:t>Interjúk</a:t>
            </a:r>
            <a:r>
              <a:rPr lang="en-US" b="1" dirty="0">
                <a:solidFill>
                  <a:schemeClr val="accent6"/>
                </a:solidFill>
                <a:sym typeface="Arial"/>
              </a:rPr>
              <a:t> </a:t>
            </a:r>
            <a:r>
              <a:rPr lang="en-US" b="1" dirty="0" err="1">
                <a:solidFill>
                  <a:schemeClr val="accent6"/>
                </a:solidFill>
                <a:sym typeface="Arial"/>
              </a:rPr>
              <a:t>típusok</a:t>
            </a:r>
            <a:r>
              <a:rPr lang="en-US" b="1" dirty="0">
                <a:solidFill>
                  <a:schemeClr val="accent6"/>
                </a:solidFill>
                <a:sym typeface="Arial"/>
              </a:rPr>
              <a:t> </a:t>
            </a:r>
            <a:r>
              <a:rPr lang="en-US" b="1" dirty="0" err="1">
                <a:solidFill>
                  <a:schemeClr val="accent6"/>
                </a:solidFill>
                <a:sym typeface="Arial"/>
              </a:rPr>
              <a:t>szerint</a:t>
            </a:r>
            <a:r>
              <a:rPr lang="en-US" b="1" dirty="0">
                <a:solidFill>
                  <a:schemeClr val="accent6"/>
                </a:solidFill>
                <a:sym typeface="Arial"/>
              </a:rPr>
              <a:t> (2015. </a:t>
            </a:r>
            <a:r>
              <a:rPr lang="en-US" b="1" dirty="0" err="1">
                <a:solidFill>
                  <a:schemeClr val="accent6"/>
                </a:solidFill>
                <a:sym typeface="Arial"/>
              </a:rPr>
              <a:t>október</a:t>
            </a:r>
            <a:r>
              <a:rPr lang="en-US" b="1" dirty="0">
                <a:solidFill>
                  <a:schemeClr val="accent6"/>
                </a:solidFill>
                <a:sym typeface="Arial"/>
              </a:rPr>
              <a:t>- 2016. </a:t>
            </a:r>
            <a:r>
              <a:rPr lang="en-US" b="1" dirty="0" err="1">
                <a:solidFill>
                  <a:schemeClr val="accent6"/>
                </a:solidFill>
                <a:sym typeface="Arial"/>
              </a:rPr>
              <a:t>január</a:t>
            </a:r>
            <a:r>
              <a:rPr lang="en-US" b="1" dirty="0">
                <a:solidFill>
                  <a:schemeClr val="accent6"/>
                </a:solidFill>
                <a:sym typeface="Arial"/>
              </a:rPr>
              <a:t>):</a:t>
            </a:r>
          </a:p>
          <a:p>
            <a:pPr marL="600075" lvl="1" indent="-171450">
              <a:spcBef>
                <a:spcPts val="750"/>
              </a:spcBef>
              <a:buClr>
                <a:srgbClr val="00206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 err="1">
                <a:sym typeface="Arial"/>
              </a:rPr>
              <a:t>Fókuszcsoport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új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szervezetek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aktív</a:t>
            </a:r>
            <a:r>
              <a:rPr lang="en-US" dirty="0">
                <a:sym typeface="Arial"/>
              </a:rPr>
              <a:t>, </a:t>
            </a:r>
            <a:r>
              <a:rPr lang="en-US" dirty="0" err="1">
                <a:sym typeface="Arial"/>
              </a:rPr>
              <a:t>vezető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tagjaival</a:t>
            </a:r>
            <a:r>
              <a:rPr lang="en-US" dirty="0">
                <a:sym typeface="Arial"/>
              </a:rPr>
              <a:t>: Budapest: 7 </a:t>
            </a:r>
            <a:r>
              <a:rPr lang="en-US" dirty="0" err="1">
                <a:sym typeface="Arial"/>
              </a:rPr>
              <a:t>fő</a:t>
            </a:r>
            <a:r>
              <a:rPr lang="en-US" dirty="0">
                <a:sym typeface="Arial"/>
              </a:rPr>
              <a:t>, Debrecen: 6 </a:t>
            </a:r>
            <a:r>
              <a:rPr lang="en-US" dirty="0" err="1">
                <a:sym typeface="Arial"/>
              </a:rPr>
              <a:t>fő</a:t>
            </a:r>
            <a:r>
              <a:rPr lang="en-US" dirty="0">
                <a:sym typeface="Arial"/>
              </a:rPr>
              <a:t>, Szeged: 8 </a:t>
            </a:r>
            <a:r>
              <a:rPr lang="en-US" dirty="0" err="1">
                <a:sym typeface="Arial"/>
              </a:rPr>
              <a:t>fő</a:t>
            </a:r>
            <a:endParaRPr lang="en-US" dirty="0"/>
          </a:p>
          <a:p>
            <a:pPr marL="600075" lvl="1" indent="-171450">
              <a:buClr>
                <a:srgbClr val="00206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 err="1">
                <a:sym typeface="Arial"/>
              </a:rPr>
              <a:t>Egyéni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interjúk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önkéntes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segítőkkel</a:t>
            </a:r>
            <a:r>
              <a:rPr lang="en-US" dirty="0">
                <a:sym typeface="Arial"/>
              </a:rPr>
              <a:t>, </a:t>
            </a:r>
            <a:r>
              <a:rPr lang="en-US" dirty="0" err="1">
                <a:sym typeface="Arial"/>
              </a:rPr>
              <a:t>szervezetek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vezetőivel</a:t>
            </a:r>
            <a:r>
              <a:rPr lang="en-US" dirty="0">
                <a:sym typeface="Arial"/>
              </a:rPr>
              <a:t>: 10 </a:t>
            </a:r>
            <a:r>
              <a:rPr lang="en-US" dirty="0" err="1">
                <a:sym typeface="Arial"/>
              </a:rPr>
              <a:t>fő</a:t>
            </a:r>
            <a:endParaRPr lang="en-US" dirty="0"/>
          </a:p>
          <a:p>
            <a:pPr marL="600075" lvl="1" indent="-171450">
              <a:buClr>
                <a:srgbClr val="00206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 err="1">
                <a:sym typeface="Arial"/>
              </a:rPr>
              <a:t>Régi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karitatív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és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egyházi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segítőszervezetek</a:t>
            </a:r>
            <a:r>
              <a:rPr lang="en-US" dirty="0">
                <a:sym typeface="Arial"/>
              </a:rPr>
              <a:t>: 5</a:t>
            </a:r>
            <a:endParaRPr lang="en-US" dirty="0"/>
          </a:p>
          <a:p>
            <a:pPr marL="600075" lvl="1" indent="-171450">
              <a:buClr>
                <a:srgbClr val="00206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 err="1">
                <a:sym typeface="Arial"/>
              </a:rPr>
              <a:t>Régi</a:t>
            </a:r>
            <a:r>
              <a:rPr lang="en-US" dirty="0">
                <a:sym typeface="Arial"/>
              </a:rPr>
              <a:t> civil </a:t>
            </a:r>
            <a:r>
              <a:rPr lang="en-US" dirty="0" err="1">
                <a:sym typeface="Arial"/>
              </a:rPr>
              <a:t>szervezetek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vezetői</a:t>
            </a:r>
            <a:r>
              <a:rPr lang="en-US" dirty="0">
                <a:sym typeface="Arial"/>
              </a:rPr>
              <a:t>: 4</a:t>
            </a:r>
            <a:endParaRPr lang="en-US" dirty="0"/>
          </a:p>
          <a:p>
            <a:pPr marL="600075" lvl="1" indent="-171450">
              <a:buClr>
                <a:srgbClr val="00206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 err="1">
                <a:sym typeface="Arial"/>
              </a:rPr>
              <a:t>nagy</a:t>
            </a:r>
            <a:r>
              <a:rPr lang="en-US" dirty="0">
                <a:sym typeface="Arial"/>
              </a:rPr>
              <a:t> online </a:t>
            </a:r>
            <a:r>
              <a:rPr lang="en-US" dirty="0" err="1">
                <a:sym typeface="Arial"/>
              </a:rPr>
              <a:t>újság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rovatvezetője</a:t>
            </a:r>
            <a:r>
              <a:rPr lang="en-US" dirty="0">
                <a:sym typeface="Arial"/>
              </a:rPr>
              <a:t>: 1</a:t>
            </a:r>
            <a:endParaRPr lang="en-US" dirty="0"/>
          </a:p>
          <a:p>
            <a:pPr marL="600075" lvl="1" indent="-171450">
              <a:buClr>
                <a:srgbClr val="00206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 err="1">
                <a:sym typeface="Arial"/>
              </a:rPr>
              <a:t>nemzetközi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menekültszervezett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korábbi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munkatársa</a:t>
            </a:r>
            <a:r>
              <a:rPr lang="en-US" dirty="0">
                <a:sym typeface="Arial"/>
              </a:rPr>
              <a:t>: 1</a:t>
            </a:r>
          </a:p>
          <a:p>
            <a:pPr lvl="1" indent="-1714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6"/>
                </a:solidFill>
                <a:sym typeface="Arial"/>
              </a:rPr>
              <a:t>További</a:t>
            </a:r>
            <a:r>
              <a:rPr lang="en-US" b="1" dirty="0">
                <a:solidFill>
                  <a:schemeClr val="accent6"/>
                </a:solidFill>
                <a:sym typeface="Arial"/>
              </a:rPr>
              <a:t> </a:t>
            </a:r>
            <a:r>
              <a:rPr lang="en-US" b="1" dirty="0" err="1">
                <a:solidFill>
                  <a:schemeClr val="accent6"/>
                </a:solidFill>
                <a:sym typeface="Arial"/>
              </a:rPr>
              <a:t>információforrás</a:t>
            </a:r>
            <a:r>
              <a:rPr lang="en-US" b="1" dirty="0">
                <a:solidFill>
                  <a:schemeClr val="accent6"/>
                </a:solidFill>
                <a:sym typeface="Arial"/>
              </a:rPr>
              <a:t>:</a:t>
            </a:r>
            <a:endParaRPr lang="en-US" b="1" dirty="0">
              <a:solidFill>
                <a:schemeClr val="accent6"/>
              </a:solidFill>
            </a:endParaRPr>
          </a:p>
          <a:p>
            <a:pPr marL="557213" lvl="1" indent="-171450">
              <a:buClr>
                <a:srgbClr val="00206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 err="1">
                <a:sym typeface="Arial"/>
              </a:rPr>
              <a:t>Nyilvános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előadások</a:t>
            </a:r>
            <a:r>
              <a:rPr lang="en-US" dirty="0">
                <a:sym typeface="Arial"/>
              </a:rPr>
              <a:t>, </a:t>
            </a:r>
            <a:r>
              <a:rPr lang="en-US" dirty="0" err="1">
                <a:sym typeface="Arial"/>
              </a:rPr>
              <a:t>beszélgetések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szervezetek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vezetőivel</a:t>
            </a:r>
            <a:r>
              <a:rPr lang="en-US" dirty="0">
                <a:sym typeface="Arial"/>
              </a:rPr>
              <a:t> (4 </a:t>
            </a:r>
            <a:r>
              <a:rPr lang="en-US" dirty="0" err="1">
                <a:sym typeface="Arial"/>
              </a:rPr>
              <a:t>alkalom</a:t>
            </a:r>
            <a:r>
              <a:rPr lang="en-US" dirty="0">
                <a:sym typeface="Arial"/>
              </a:rPr>
              <a:t> 2015. </a:t>
            </a:r>
            <a:r>
              <a:rPr lang="en-US" dirty="0" err="1">
                <a:sym typeface="Arial"/>
              </a:rPr>
              <a:t>november</a:t>
            </a:r>
            <a:r>
              <a:rPr lang="en-US" dirty="0">
                <a:sym typeface="Arial"/>
              </a:rPr>
              <a:t> – </a:t>
            </a:r>
            <a:r>
              <a:rPr lang="en-US" dirty="0" err="1">
                <a:sym typeface="Arial"/>
              </a:rPr>
              <a:t>december</a:t>
            </a:r>
            <a:r>
              <a:rPr lang="en-US" dirty="0">
                <a:sym typeface="Arial"/>
              </a:rPr>
              <a:t>)</a:t>
            </a:r>
            <a:endParaRPr lang="en-US" dirty="0"/>
          </a:p>
          <a:p>
            <a:pPr marL="600075" lvl="1" indent="-171450">
              <a:buClr>
                <a:srgbClr val="00206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 err="1">
                <a:sym typeface="Arial"/>
              </a:rPr>
              <a:t>Szervezetek</a:t>
            </a:r>
            <a:r>
              <a:rPr lang="en-US" dirty="0">
                <a:sym typeface="Arial"/>
              </a:rPr>
              <a:t> Facebook </a:t>
            </a:r>
            <a:r>
              <a:rPr lang="en-US" dirty="0" err="1">
                <a:sym typeface="Arial"/>
              </a:rPr>
              <a:t>oldalai</a:t>
            </a:r>
            <a:endParaRPr lang="en-US" dirty="0"/>
          </a:p>
          <a:p>
            <a:pPr marL="600075" lvl="1" indent="-171450">
              <a:buClr>
                <a:srgbClr val="00206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>
                <a:sym typeface="Arial"/>
              </a:rPr>
              <a:t>Online </a:t>
            </a:r>
            <a:r>
              <a:rPr lang="en-US" dirty="0" err="1">
                <a:sym typeface="Arial"/>
              </a:rPr>
              <a:t>sajtó</a:t>
            </a:r>
            <a:endParaRPr lang="en-US" dirty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022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EC3A2-D1D4-CD4E-9D86-BA091B58C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093" y="-1"/>
            <a:ext cx="2036778" cy="655287"/>
          </a:xfrm>
        </p:spPr>
        <p:txBody>
          <a:bodyPr/>
          <a:lstStyle/>
          <a:p>
            <a:r>
              <a:rPr lang="en-HU" dirty="0"/>
              <a:t>Források: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85D61-FE3A-4D47-8A1F-0998CE1A8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12" y="1434354"/>
            <a:ext cx="7686000" cy="4768360"/>
          </a:xfrm>
        </p:spPr>
        <p:txBody>
          <a:bodyPr>
            <a:noAutofit/>
          </a:bodyPr>
          <a:lstStyle/>
          <a:p>
            <a:r>
              <a:rPr lang="en-GB" sz="2000" dirty="0"/>
              <a:t>Allport, Gordon W.: </a:t>
            </a:r>
            <a:r>
              <a:rPr lang="en-GB" sz="2000" i="1" dirty="0"/>
              <a:t>Az </a:t>
            </a:r>
            <a:r>
              <a:rPr lang="en-GB" sz="2000" i="1" dirty="0" err="1"/>
              <a:t>előítélet</a:t>
            </a:r>
            <a:r>
              <a:rPr lang="en-GB" sz="2000" dirty="0"/>
              <a:t>. Budapest, </a:t>
            </a:r>
            <a:r>
              <a:rPr lang="en-GB" sz="2000" dirty="0" err="1"/>
              <a:t>Gondolat</a:t>
            </a:r>
            <a:r>
              <a:rPr lang="en-GB" sz="2000" dirty="0"/>
              <a:t>, 1957. </a:t>
            </a:r>
          </a:p>
          <a:p>
            <a:r>
              <a:rPr lang="en-US" sz="2000" dirty="0" err="1"/>
              <a:t>Bernát</a:t>
            </a:r>
            <a:r>
              <a:rPr lang="en-US" sz="2000" dirty="0"/>
              <a:t>, A., </a:t>
            </a:r>
            <a:r>
              <a:rPr lang="en-US" sz="2000" dirty="0" err="1"/>
              <a:t>Kertész</a:t>
            </a:r>
            <a:r>
              <a:rPr lang="en-US" sz="2000" dirty="0"/>
              <a:t>, A., &amp; </a:t>
            </a:r>
            <a:r>
              <a:rPr lang="en-US" sz="2000" dirty="0" err="1"/>
              <a:t>Tóth</a:t>
            </a:r>
            <a:r>
              <a:rPr lang="en-US" sz="2000" dirty="0"/>
              <a:t>, F. (2016). Solidarity reloaded: Volunteer and civilian organizations during the migration crisis in Hungary. </a:t>
            </a:r>
            <a:r>
              <a:rPr lang="en-US" sz="2000" i="1" dirty="0" err="1"/>
              <a:t>Szociológiai</a:t>
            </a:r>
            <a:r>
              <a:rPr lang="en-US" sz="2000" i="1" dirty="0"/>
              <a:t> </a:t>
            </a:r>
            <a:r>
              <a:rPr lang="en-US" sz="2000" i="1" dirty="0" err="1"/>
              <a:t>Szemle</a:t>
            </a:r>
            <a:r>
              <a:rPr lang="en-US" sz="2000" dirty="0"/>
              <a:t>, </a:t>
            </a:r>
            <a:r>
              <a:rPr lang="en-US" sz="2000" i="1" dirty="0"/>
              <a:t>26</a:t>
            </a:r>
            <a:r>
              <a:rPr lang="en-US" sz="2000" dirty="0"/>
              <a:t>(4), 29-52.</a:t>
            </a:r>
          </a:p>
          <a:p>
            <a:r>
              <a:rPr lang="en-US" sz="2000" dirty="0"/>
              <a:t>Kitzinger, </a:t>
            </a:r>
            <a:r>
              <a:rPr lang="en-US" sz="2000" dirty="0" err="1"/>
              <a:t>Dávid</a:t>
            </a:r>
            <a:r>
              <a:rPr lang="en-US" sz="2000" dirty="0"/>
              <a:t> (2000) </a:t>
            </a:r>
            <a:r>
              <a:rPr lang="en-US" sz="2000" i="1" dirty="0"/>
              <a:t>A </a:t>
            </a:r>
            <a:r>
              <a:rPr lang="en-US" sz="2000" i="1" dirty="0" err="1"/>
              <a:t>morális</a:t>
            </a:r>
            <a:r>
              <a:rPr lang="en-US" sz="2000" i="1" dirty="0"/>
              <a:t> </a:t>
            </a:r>
            <a:r>
              <a:rPr lang="en-US" sz="2000" i="1" dirty="0" err="1"/>
              <a:t>pánik</a:t>
            </a:r>
            <a:r>
              <a:rPr lang="en-US" sz="2000" i="1" dirty="0"/>
              <a:t> </a:t>
            </a:r>
            <a:r>
              <a:rPr lang="en-US" sz="2000" i="1" dirty="0" err="1"/>
              <a:t>elmélete</a:t>
            </a:r>
            <a:r>
              <a:rPr lang="en-US" sz="2000" i="1" dirty="0"/>
              <a:t>.</a:t>
            </a:r>
            <a:r>
              <a:rPr lang="en-US" sz="2000" dirty="0"/>
              <a:t> REPLIKA (40). pp. 23-48. ISSN 0865-8188</a:t>
            </a:r>
            <a:endParaRPr lang="en-GB" sz="2000" dirty="0"/>
          </a:p>
          <a:p>
            <a:r>
              <a:rPr lang="en-GB" sz="2000" dirty="0" err="1"/>
              <a:t>Simonovits</a:t>
            </a:r>
            <a:r>
              <a:rPr lang="en-GB" sz="2000" dirty="0"/>
              <a:t>, </a:t>
            </a:r>
            <a:r>
              <a:rPr lang="en-GB" sz="2000" dirty="0" err="1"/>
              <a:t>Bori</a:t>
            </a:r>
            <a:r>
              <a:rPr lang="en-GB" sz="2000" dirty="0"/>
              <a:t>, </a:t>
            </a:r>
            <a:r>
              <a:rPr lang="en-GB" sz="2000" dirty="0" err="1"/>
              <a:t>Anikó</a:t>
            </a:r>
            <a:r>
              <a:rPr lang="en-GB" sz="2000" dirty="0"/>
              <a:t> </a:t>
            </a:r>
            <a:r>
              <a:rPr lang="en-GB" sz="2000" dirty="0" err="1"/>
              <a:t>Bernát</a:t>
            </a:r>
            <a:r>
              <a:rPr lang="en-GB" sz="2000" dirty="0"/>
              <a:t>, </a:t>
            </a:r>
            <a:r>
              <a:rPr lang="en-GB" sz="2000" dirty="0" err="1"/>
              <a:t>Blanka</a:t>
            </a:r>
            <a:r>
              <a:rPr lang="en-GB" sz="2000" dirty="0"/>
              <a:t> </a:t>
            </a:r>
            <a:r>
              <a:rPr lang="en-GB" sz="2000" dirty="0" err="1"/>
              <a:t>Szeitl</a:t>
            </a:r>
            <a:r>
              <a:rPr lang="en-GB" sz="2000" dirty="0"/>
              <a:t>, </a:t>
            </a:r>
            <a:r>
              <a:rPr lang="en-GB" sz="2000" dirty="0" err="1"/>
              <a:t>Endre</a:t>
            </a:r>
            <a:r>
              <a:rPr lang="en-GB" sz="2000" dirty="0"/>
              <a:t> </a:t>
            </a:r>
            <a:r>
              <a:rPr lang="en-GB" sz="2000" dirty="0" err="1"/>
              <a:t>Sik</a:t>
            </a:r>
            <a:r>
              <a:rPr lang="en-GB" sz="2000" dirty="0"/>
              <a:t>, Daniella </a:t>
            </a:r>
            <a:r>
              <a:rPr lang="en-GB" sz="2000" dirty="0" err="1"/>
              <a:t>Boda</a:t>
            </a:r>
            <a:r>
              <a:rPr lang="en-GB" sz="2000" dirty="0"/>
              <a:t>, Anna </a:t>
            </a:r>
            <a:r>
              <a:rPr lang="en-GB" sz="2000" dirty="0" err="1"/>
              <a:t>Kertesz</a:t>
            </a:r>
            <a:r>
              <a:rPr lang="en-GB" sz="2000" dirty="0"/>
              <a:t>, F. M. </a:t>
            </a:r>
            <a:r>
              <a:rPr lang="en-GB" sz="2000" dirty="0" err="1"/>
              <a:t>Tóth</a:t>
            </a:r>
            <a:r>
              <a:rPr lang="en-GB" sz="2000" dirty="0"/>
              <a:t>, and J. </a:t>
            </a:r>
            <a:r>
              <a:rPr lang="en-GB" sz="2000" dirty="0" err="1"/>
              <a:t>Barta</a:t>
            </a:r>
            <a:r>
              <a:rPr lang="en-GB" sz="2000" dirty="0"/>
              <a:t>. "The social aspects of the 2015 migration crisis in Hungary." </a:t>
            </a:r>
            <a:r>
              <a:rPr lang="en-GB" sz="2000" i="1" dirty="0"/>
              <a:t>Budapest: TÁRKI Social Research Institute</a:t>
            </a:r>
            <a:r>
              <a:rPr lang="en-GB" sz="2000" dirty="0"/>
              <a:t> 155 (2016).</a:t>
            </a:r>
          </a:p>
          <a:p>
            <a:r>
              <a:rPr lang="en-GB" sz="2000" dirty="0"/>
              <a:t>Stephan, W. G. – Renfro, C. L. (2002) The role of threat in intergroup relations. In Mackie, D. M. – Smith, E. R. (</a:t>
            </a:r>
            <a:r>
              <a:rPr lang="en-GB" sz="2000" dirty="0" err="1"/>
              <a:t>szerk</a:t>
            </a:r>
            <a:r>
              <a:rPr lang="en-GB" sz="2000" dirty="0"/>
              <a:t>.) </a:t>
            </a:r>
            <a:r>
              <a:rPr lang="en-GB" sz="2000" i="1" dirty="0"/>
              <a:t>From Prejudice to Inter-Group Emotions: Differentiated Reactions to Social Groups. </a:t>
            </a:r>
            <a:r>
              <a:rPr lang="en-GB" sz="2000" dirty="0"/>
              <a:t>New York: Psychology Press. http://</a:t>
            </a:r>
            <a:r>
              <a:rPr lang="en-GB" sz="2000" dirty="0" err="1"/>
              <a:t>dx.doi.org</a:t>
            </a:r>
            <a:r>
              <a:rPr lang="en-GB" sz="2000" dirty="0"/>
              <a:t>/10.4324/9781315783000 </a:t>
            </a:r>
          </a:p>
          <a:p>
            <a:r>
              <a:rPr lang="en-GB" sz="2000" dirty="0"/>
              <a:t>Stephan, W. G. – Stephan, C. W. (1996) Predicting Prejudice. </a:t>
            </a:r>
            <a:r>
              <a:rPr lang="en-GB" sz="2000" i="1" dirty="0"/>
              <a:t>International Journal of Intercultural Relations, </a:t>
            </a:r>
            <a:r>
              <a:rPr lang="en-GB" sz="2000" dirty="0"/>
              <a:t>3–4, 409–426. http://</a:t>
            </a:r>
            <a:r>
              <a:rPr lang="en-GB" sz="2000" dirty="0" err="1"/>
              <a:t>dx.doi.org</a:t>
            </a:r>
            <a:r>
              <a:rPr lang="en-GB" sz="2000" dirty="0"/>
              <a:t>/10.1016/0147-1767(96)00026-0 </a:t>
            </a:r>
          </a:p>
          <a:p>
            <a:endParaRPr lang="en-H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754924-974D-3C42-B178-28F82D4346CC}"/>
              </a:ext>
            </a:extLst>
          </p:cNvPr>
          <p:cNvSpPr txBox="1"/>
          <p:nvPr/>
        </p:nvSpPr>
        <p:spPr>
          <a:xfrm>
            <a:off x="2474259" y="23487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77138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271CD-B375-774F-A5E6-1B8ABFFBE39D}"/>
              </a:ext>
            </a:extLst>
          </p:cNvPr>
          <p:cNvSpPr txBox="1"/>
          <p:nvPr/>
        </p:nvSpPr>
        <p:spPr>
          <a:xfrm>
            <a:off x="3406589" y="4697506"/>
            <a:ext cx="3249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simonovits.borbala@ppk.elte.hu</a:t>
            </a:r>
            <a:endParaRPr lang="en-US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33708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EAE41-40F3-F54F-8B00-C2868F113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0"/>
            <a:ext cx="3246046" cy="527292"/>
          </a:xfrm>
        </p:spPr>
        <p:txBody>
          <a:bodyPr anchor="b">
            <a:normAutofit fontScale="90000"/>
          </a:bodyPr>
          <a:lstStyle/>
          <a:p>
            <a:r>
              <a:rPr lang="en-HU" sz="4050" b="1" dirty="0"/>
              <a:t>Elméleti keret: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DD1CE-38C4-E94C-8BD4-C3D0F0CCA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09" y="1398494"/>
            <a:ext cx="4444561" cy="516367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hu-HU" sz="9600" b="1" dirty="0" err="1">
                <a:solidFill>
                  <a:schemeClr val="accent6">
                    <a:lumMod val="75000"/>
                  </a:schemeClr>
                </a:solidFill>
              </a:rPr>
              <a:t>Xenophóbia</a:t>
            </a:r>
            <a:r>
              <a:rPr lang="hu-HU" sz="960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hu-HU" sz="9600" dirty="0"/>
              <a:t>Az </a:t>
            </a:r>
            <a:r>
              <a:rPr lang="hu-HU" sz="9600" dirty="0" err="1"/>
              <a:t>idegenellenesség</a:t>
            </a:r>
            <a:r>
              <a:rPr lang="hu-HU" sz="9600" dirty="0"/>
              <a:t>, mint a </a:t>
            </a:r>
            <a:r>
              <a:rPr lang="hu-HU" sz="9600" dirty="0" err="1"/>
              <a:t>többség</a:t>
            </a:r>
            <a:r>
              <a:rPr lang="hu-HU" sz="9600" dirty="0"/>
              <a:t> </a:t>
            </a:r>
            <a:r>
              <a:rPr lang="hu-HU" sz="9600" dirty="0" err="1"/>
              <a:t>és</a:t>
            </a:r>
            <a:r>
              <a:rPr lang="hu-HU" sz="9600" dirty="0"/>
              <a:t> </a:t>
            </a:r>
            <a:r>
              <a:rPr lang="hu-HU" sz="9600" dirty="0" err="1"/>
              <a:t>kisebbség</a:t>
            </a:r>
            <a:r>
              <a:rPr lang="hu-HU" sz="9600" dirty="0"/>
              <a:t> </a:t>
            </a:r>
            <a:r>
              <a:rPr lang="hu-HU" sz="9600" dirty="0" err="1"/>
              <a:t>közötti</a:t>
            </a:r>
            <a:r>
              <a:rPr lang="hu-HU" sz="9600" dirty="0"/>
              <a:t> „</a:t>
            </a:r>
            <a:r>
              <a:rPr lang="hu-HU" sz="9600" dirty="0" err="1"/>
              <a:t>társadalmi</a:t>
            </a:r>
            <a:r>
              <a:rPr lang="hu-HU" sz="9600" dirty="0"/>
              <a:t> </a:t>
            </a:r>
            <a:r>
              <a:rPr lang="hu-HU" sz="9600" dirty="0" err="1"/>
              <a:t>távolság</a:t>
            </a:r>
            <a:r>
              <a:rPr lang="hu-HU" sz="9600" dirty="0"/>
              <a:t>”  </a:t>
            </a:r>
            <a:r>
              <a:rPr lang="hu-HU" sz="9600" dirty="0" err="1"/>
              <a:t>legszélsőbb</a:t>
            </a:r>
            <a:r>
              <a:rPr lang="hu-HU" sz="9600" dirty="0"/>
              <a:t> pontja (</a:t>
            </a:r>
            <a:r>
              <a:rPr lang="hu-HU" sz="9600" dirty="0" err="1"/>
              <a:t>Bogardus</a:t>
            </a:r>
            <a:r>
              <a:rPr lang="hu-HU" sz="9600" dirty="0"/>
              <a:t>)</a:t>
            </a:r>
          </a:p>
          <a:p>
            <a:pPr>
              <a:lnSpc>
                <a:spcPct val="120000"/>
              </a:lnSpc>
            </a:pPr>
            <a:r>
              <a:rPr lang="hu-HU" sz="9600" b="1" dirty="0">
                <a:solidFill>
                  <a:schemeClr val="accent6">
                    <a:lumMod val="75000"/>
                  </a:schemeClr>
                </a:solidFill>
              </a:rPr>
              <a:t>Morális pánik </a:t>
            </a:r>
            <a:r>
              <a:rPr lang="hu-HU" sz="9600" dirty="0"/>
              <a:t>(Stanley Cohen, 1972 </a:t>
            </a:r>
            <a:r>
              <a:rPr lang="hu-HU" sz="9600" dirty="0" err="1"/>
              <a:t>Kitzinger</a:t>
            </a:r>
            <a:r>
              <a:rPr lang="hu-HU" sz="9600" dirty="0"/>
              <a:t> 2000) </a:t>
            </a:r>
          </a:p>
          <a:p>
            <a:pPr>
              <a:lnSpc>
                <a:spcPct val="120000"/>
              </a:lnSpc>
            </a:pPr>
            <a:r>
              <a:rPr lang="hu-HU" sz="9600" b="1" dirty="0">
                <a:solidFill>
                  <a:schemeClr val="accent6">
                    <a:lumMod val="75000"/>
                  </a:schemeClr>
                </a:solidFill>
              </a:rPr>
              <a:t>Fenyegetettség elméletek: </a:t>
            </a:r>
            <a:r>
              <a:rPr lang="hu-HU" sz="9600" dirty="0"/>
              <a:t>(</a:t>
            </a:r>
            <a:r>
              <a:rPr lang="hu-HU" sz="9600" dirty="0" err="1"/>
              <a:t>Integrated</a:t>
            </a:r>
            <a:r>
              <a:rPr lang="hu-HU" sz="9600" dirty="0"/>
              <a:t> </a:t>
            </a:r>
            <a:r>
              <a:rPr lang="hu-HU" sz="9600" dirty="0" err="1"/>
              <a:t>Threat</a:t>
            </a:r>
            <a:r>
              <a:rPr lang="hu-HU" sz="9600" dirty="0"/>
              <a:t> </a:t>
            </a:r>
            <a:r>
              <a:rPr lang="hu-HU" sz="9600" dirty="0" err="1"/>
              <a:t>Theories</a:t>
            </a:r>
            <a:r>
              <a:rPr lang="hu-HU" sz="9600" dirty="0"/>
              <a:t>, </a:t>
            </a:r>
            <a:r>
              <a:rPr lang="hu-HU" sz="9600" dirty="0" err="1"/>
              <a:t>Stephan</a:t>
            </a:r>
            <a:r>
              <a:rPr lang="hu-HU" sz="9600" dirty="0"/>
              <a:t> és </a:t>
            </a:r>
            <a:r>
              <a:rPr lang="hu-HU" sz="9600" dirty="0" err="1"/>
              <a:t>Stepan</a:t>
            </a:r>
            <a:r>
              <a:rPr lang="hu-HU" sz="9600" dirty="0"/>
              <a:t>, 1993 , 1996)</a:t>
            </a:r>
          </a:p>
          <a:p>
            <a:pPr>
              <a:lnSpc>
                <a:spcPct val="120000"/>
              </a:lnSpc>
            </a:pPr>
            <a:r>
              <a:rPr lang="hu-HU" sz="9600" b="1" dirty="0">
                <a:solidFill>
                  <a:schemeClr val="accent6">
                    <a:lumMod val="75000"/>
                  </a:schemeClr>
                </a:solidFill>
              </a:rPr>
              <a:t>Kontaktus hipotézis: </a:t>
            </a:r>
            <a:r>
              <a:rPr lang="hu-HU" sz="9600" dirty="0"/>
              <a:t>(</a:t>
            </a:r>
            <a:r>
              <a:rPr lang="hu-HU" sz="9600" dirty="0" err="1"/>
              <a:t>Allport</a:t>
            </a:r>
            <a:r>
              <a:rPr lang="hu-HU" sz="9600" dirty="0"/>
              <a:t>  1954, 1957)</a:t>
            </a:r>
          </a:p>
          <a:p>
            <a:endParaRPr lang="hu-HU" sz="9600" dirty="0"/>
          </a:p>
          <a:p>
            <a:endParaRPr lang="en-HU" sz="1500" dirty="0"/>
          </a:p>
        </p:txBody>
      </p:sp>
      <p:pic>
        <p:nvPicPr>
          <p:cNvPr id="5" name="Picture 4" descr="A group of people at a beach&#10;&#10;Description automatically generated with low confidence">
            <a:extLst>
              <a:ext uri="{FF2B5EF4-FFF2-40B4-BE49-F238E27FC236}">
                <a16:creationId xmlns:a16="http://schemas.microsoft.com/office/drawing/2014/main" id="{78F2B64D-67E6-FD40-ABE0-4CA7B650FA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66" r="22533"/>
          <a:stretch/>
        </p:blipFill>
        <p:spPr>
          <a:xfrm>
            <a:off x="4753170" y="874171"/>
            <a:ext cx="4297714" cy="598382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4308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A4747-1A30-FF47-A531-B8B0C9E1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-109862"/>
            <a:ext cx="4401921" cy="846051"/>
          </a:xfrm>
        </p:spPr>
        <p:txBody>
          <a:bodyPr anchor="ctr">
            <a:noAutofit/>
          </a:bodyPr>
          <a:lstStyle/>
          <a:p>
            <a:r>
              <a:rPr lang="en-HU" sz="2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Politikai-társadalmi kontextus: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E70E6-2520-3648-AF6B-C86C8046A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397" y="2366682"/>
            <a:ext cx="4030757" cy="4285130"/>
          </a:xfrm>
        </p:spPr>
        <p:txBody>
          <a:bodyPr anchor="ctr">
            <a:normAutofit fontScale="92500" lnSpcReduction="20000"/>
          </a:bodyPr>
          <a:lstStyle/>
          <a:p>
            <a:r>
              <a:rPr lang="hu-HU" sz="1400" dirty="0"/>
              <a:t>2015: növekvő számban érkeztek menekülők (szírek, afgánok, irakiak) </a:t>
            </a:r>
          </a:p>
          <a:p>
            <a:pPr>
              <a:lnSpc>
                <a:spcPct val="110000"/>
              </a:lnSpc>
            </a:pPr>
            <a:r>
              <a:rPr lang="hu-HU" sz="1600" dirty="0"/>
              <a:t>A nemzeti </a:t>
            </a:r>
            <a:r>
              <a:rPr lang="hu-HU" sz="1600" dirty="0" err="1"/>
              <a:t>konzultácio</a:t>
            </a:r>
            <a:r>
              <a:rPr lang="hu-HU" sz="1600" dirty="0"/>
              <a:t>́ </a:t>
            </a:r>
            <a:r>
              <a:rPr lang="hu-HU" sz="1600" dirty="0" err="1"/>
              <a:t>és</a:t>
            </a:r>
            <a:r>
              <a:rPr lang="hu-HU" sz="1600" dirty="0"/>
              <a:t> a </a:t>
            </a:r>
            <a:r>
              <a:rPr lang="hu-HU" sz="1600" dirty="0" err="1"/>
              <a:t>plakátkampányok</a:t>
            </a:r>
            <a:r>
              <a:rPr lang="hu-HU" sz="1600" dirty="0"/>
              <a:t> </a:t>
            </a:r>
            <a:r>
              <a:rPr lang="hu-HU" sz="1600" dirty="0" err="1"/>
              <a:t>továbberősítették</a:t>
            </a:r>
            <a:r>
              <a:rPr lang="hu-HU" sz="1600" dirty="0"/>
              <a:t> a </a:t>
            </a:r>
            <a:r>
              <a:rPr lang="hu-HU" sz="1600" dirty="0" err="1"/>
              <a:t>következo</a:t>
            </a:r>
            <a:r>
              <a:rPr lang="hu-HU" sz="1600" dirty="0"/>
              <a:t>̋ </a:t>
            </a:r>
            <a:r>
              <a:rPr lang="hu-HU" sz="1600" dirty="0" err="1"/>
              <a:t>üzeneteket</a:t>
            </a:r>
            <a:r>
              <a:rPr lang="hu-HU" sz="1600" dirty="0"/>
              <a:t>: </a:t>
            </a:r>
          </a:p>
          <a:p>
            <a:pPr lvl="1">
              <a:lnSpc>
                <a:spcPct val="110000"/>
              </a:lnSpc>
            </a:pPr>
            <a:r>
              <a:rPr lang="hu-HU" sz="1600" dirty="0"/>
              <a:t>(i) a </a:t>
            </a:r>
            <a:r>
              <a:rPr lang="hu-HU" sz="1600" dirty="0" err="1"/>
              <a:t>bevándorlás</a:t>
            </a:r>
            <a:r>
              <a:rPr lang="hu-HU" sz="1600" dirty="0"/>
              <a:t> </a:t>
            </a:r>
            <a:r>
              <a:rPr lang="hu-HU" sz="1600" dirty="0" err="1"/>
              <a:t>és</a:t>
            </a:r>
            <a:r>
              <a:rPr lang="hu-HU" sz="1600" dirty="0"/>
              <a:t> a </a:t>
            </a:r>
            <a:r>
              <a:rPr lang="hu-HU" sz="1600" b="1" dirty="0"/>
              <a:t>terrorizmus</a:t>
            </a:r>
            <a:r>
              <a:rPr lang="hu-HU" sz="1600" dirty="0"/>
              <a:t> </a:t>
            </a:r>
            <a:r>
              <a:rPr lang="hu-HU" sz="1600" dirty="0" err="1"/>
              <a:t>elválaszthatatlanok</a:t>
            </a:r>
            <a:r>
              <a:rPr lang="hu-HU" sz="1600" dirty="0"/>
              <a:t> </a:t>
            </a:r>
            <a:r>
              <a:rPr lang="hu-HU" sz="1600" dirty="0" err="1"/>
              <a:t>egymástól</a:t>
            </a:r>
            <a:r>
              <a:rPr lang="hu-HU" sz="1600" dirty="0"/>
              <a:t>; </a:t>
            </a:r>
          </a:p>
          <a:p>
            <a:pPr lvl="1">
              <a:lnSpc>
                <a:spcPct val="110000"/>
              </a:lnSpc>
            </a:pPr>
            <a:r>
              <a:rPr lang="hu-HU" sz="1600" dirty="0"/>
              <a:t>(ii) a </a:t>
            </a:r>
            <a:r>
              <a:rPr lang="hu-HU" sz="1600" dirty="0" err="1"/>
              <a:t>beáramlo</a:t>
            </a:r>
            <a:r>
              <a:rPr lang="hu-HU" sz="1600" dirty="0"/>
              <a:t>́ </a:t>
            </a:r>
            <a:r>
              <a:rPr lang="hu-HU" sz="1600" dirty="0" err="1"/>
              <a:t>migránsok</a:t>
            </a:r>
            <a:r>
              <a:rPr lang="hu-HU" sz="1600" dirty="0"/>
              <a:t> </a:t>
            </a:r>
            <a:r>
              <a:rPr lang="hu-HU" sz="1600" b="1" dirty="0" err="1"/>
              <a:t>elbocsátásokat</a:t>
            </a:r>
            <a:r>
              <a:rPr lang="hu-HU" sz="1600" dirty="0"/>
              <a:t> okozhatnak a </a:t>
            </a:r>
            <a:r>
              <a:rPr lang="hu-HU" sz="1600" dirty="0" err="1"/>
              <a:t>munkaerőpiacon</a:t>
            </a:r>
            <a:r>
              <a:rPr lang="hu-HU" sz="1600" dirty="0"/>
              <a:t>;  </a:t>
            </a:r>
          </a:p>
          <a:p>
            <a:pPr lvl="1">
              <a:lnSpc>
                <a:spcPct val="110000"/>
              </a:lnSpc>
            </a:pPr>
            <a:r>
              <a:rPr lang="hu-HU" sz="1600" dirty="0"/>
              <a:t>(iii) a </a:t>
            </a:r>
            <a:r>
              <a:rPr lang="hu-HU" sz="1600" dirty="0" err="1"/>
              <a:t>bevándorlók</a:t>
            </a:r>
            <a:r>
              <a:rPr lang="hu-HU" sz="1600" dirty="0"/>
              <a:t> miatt nő a </a:t>
            </a:r>
            <a:r>
              <a:rPr lang="hu-HU" sz="1600" b="1" dirty="0" err="1"/>
              <a:t>bűnözés</a:t>
            </a:r>
            <a:r>
              <a:rPr lang="hu-HU" sz="1600" dirty="0"/>
              <a:t>. </a:t>
            </a:r>
          </a:p>
          <a:p>
            <a:pPr lvl="1">
              <a:lnSpc>
                <a:spcPct val="110000"/>
              </a:lnSpc>
            </a:pPr>
            <a:endParaRPr lang="hu-HU" sz="1600" dirty="0"/>
          </a:p>
          <a:p>
            <a:pPr lvl="1">
              <a:lnSpc>
                <a:spcPct val="110000"/>
              </a:lnSpc>
            </a:pPr>
            <a:endParaRPr lang="hu-HU" sz="1600" dirty="0"/>
          </a:p>
          <a:p>
            <a:pPr>
              <a:lnSpc>
                <a:spcPct val="110000"/>
              </a:lnSpc>
            </a:pPr>
            <a:endParaRPr lang="hu-HU" sz="1600" dirty="0"/>
          </a:p>
          <a:p>
            <a:pPr>
              <a:lnSpc>
                <a:spcPct val="110000"/>
              </a:lnSpc>
            </a:pPr>
            <a:endParaRPr lang="hu-HU" sz="1600" dirty="0"/>
          </a:p>
          <a:p>
            <a:pPr>
              <a:lnSpc>
                <a:spcPct val="110000"/>
              </a:lnSpc>
            </a:pPr>
            <a:r>
              <a:rPr lang="hu-HU" sz="1600" dirty="0"/>
              <a:t>Ezek mind fenyegetettséget jelentenek;</a:t>
            </a:r>
          </a:p>
          <a:p>
            <a:pPr>
              <a:lnSpc>
                <a:spcPct val="110000"/>
              </a:lnSpc>
            </a:pPr>
            <a:r>
              <a:rPr lang="hu-HU" sz="1600" dirty="0" err="1"/>
              <a:t>Feltételeztük</a:t>
            </a:r>
            <a:r>
              <a:rPr lang="hu-HU" sz="1600" dirty="0"/>
              <a:t>, hogy az </a:t>
            </a:r>
            <a:r>
              <a:rPr lang="hu-HU" sz="1600" dirty="0" err="1"/>
              <a:t>idegenellenesség</a:t>
            </a:r>
            <a:r>
              <a:rPr lang="hu-HU" sz="1600" dirty="0"/>
              <a:t> </a:t>
            </a:r>
            <a:r>
              <a:rPr lang="hu-HU" sz="1600" dirty="0" err="1"/>
              <a:t>további</a:t>
            </a:r>
            <a:r>
              <a:rPr lang="hu-HU" sz="1600" dirty="0"/>
              <a:t> </a:t>
            </a:r>
            <a:r>
              <a:rPr lang="hu-HU" sz="1600" dirty="0" err="1"/>
              <a:t>növekedése</a:t>
            </a:r>
            <a:r>
              <a:rPr lang="hu-HU" sz="1600" dirty="0"/>
              <a:t> várható 2015 nyarán... </a:t>
            </a:r>
          </a:p>
          <a:p>
            <a:endParaRPr lang="hu-HU" sz="1400" dirty="0"/>
          </a:p>
          <a:p>
            <a:pPr marL="0" indent="0">
              <a:buNone/>
            </a:pPr>
            <a:endParaRPr lang="en-GB" sz="1400" dirty="0"/>
          </a:p>
          <a:p>
            <a:endParaRPr lang="hu-HU" sz="1400" dirty="0"/>
          </a:p>
          <a:p>
            <a:endParaRPr lang="en-HU" sz="14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E9E5CCA-1B28-0B4E-979D-2C73291F7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r="2677" b="-4"/>
          <a:stretch/>
        </p:blipFill>
        <p:spPr bwMode="auto">
          <a:xfrm>
            <a:off x="4421889" y="1509033"/>
            <a:ext cx="4420475" cy="428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F8B380-1082-DC46-9239-91FD1BD51148}"/>
              </a:ext>
            </a:extLst>
          </p:cNvPr>
          <p:cNvSpPr/>
          <p:nvPr/>
        </p:nvSpPr>
        <p:spPr>
          <a:xfrm>
            <a:off x="4401921" y="6143981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HU" sz="1350" dirty="0"/>
              <a:t>https://frontex.europa.eu/we-know/migratory-routes/western-balkan-route/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1B6F7D-E9D2-024F-B465-269DC96C97E5}"/>
              </a:ext>
            </a:extLst>
          </p:cNvPr>
          <p:cNvSpPr txBox="1"/>
          <p:nvPr/>
        </p:nvSpPr>
        <p:spPr>
          <a:xfrm>
            <a:off x="4206168" y="1086008"/>
            <a:ext cx="4911924" cy="75824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450"/>
              </a:spcAft>
            </a:pPr>
            <a:r>
              <a:rPr lang="hu-HU" sz="2100" dirty="0">
                <a:solidFill>
                  <a:srgbClr val="FFFFFF"/>
                </a:solidFill>
              </a:rPr>
              <a:t>Nyugati-balkáni útvonalon áthaladók száma (2009-2021 között)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DAB558B3-4453-EC40-BF7C-9E210B5C890C}"/>
              </a:ext>
            </a:extLst>
          </p:cNvPr>
          <p:cNvSpPr/>
          <p:nvPr/>
        </p:nvSpPr>
        <p:spPr>
          <a:xfrm>
            <a:off x="2097740" y="4177554"/>
            <a:ext cx="717178" cy="1021976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397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BB17CECF-C7F3-4747-AD03-7E5D5879C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2" r="-3" b="-3"/>
          <a:stretch/>
        </p:blipFill>
        <p:spPr>
          <a:xfrm>
            <a:off x="4282938" y="1600142"/>
            <a:ext cx="4382431" cy="2552167"/>
          </a:xfrm>
          <a:prstGeom prst="rect">
            <a:avLst/>
          </a:prstGeom>
        </p:spPr>
      </p:pic>
      <p:pic>
        <p:nvPicPr>
          <p:cNvPr id="11" name="Content Placeholder 10" descr="Chart&#10;&#10;Description automatically generated">
            <a:extLst>
              <a:ext uri="{FF2B5EF4-FFF2-40B4-BE49-F238E27FC236}">
                <a16:creationId xmlns:a16="http://schemas.microsoft.com/office/drawing/2014/main" id="{096E5BB8-52AE-F646-A339-685D0DE76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8259" y="4162924"/>
            <a:ext cx="6535377" cy="279598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6A1A56-DB5A-BC45-A0E2-8D371853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21" y="1337310"/>
            <a:ext cx="3816717" cy="2382441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hu-HU" sz="2400" i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Az </a:t>
            </a:r>
            <a:r>
              <a:rPr lang="hu-HU" sz="2400" i="1" kern="1200" dirty="0" err="1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idegenbarát</a:t>
            </a:r>
            <a:r>
              <a:rPr lang="hu-HU" sz="2400" i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, a </a:t>
            </a:r>
            <a:r>
              <a:rPr lang="hu-HU" sz="2400" i="1" kern="1200" dirty="0" err="1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mérlegelo</a:t>
            </a:r>
            <a:r>
              <a:rPr lang="hu-HU" sz="2400" i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̋ </a:t>
            </a:r>
            <a:r>
              <a:rPr lang="hu-HU" sz="2400" i="1" kern="1200" dirty="0" err="1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és</a:t>
            </a:r>
            <a:r>
              <a:rPr lang="hu-HU" sz="2400" i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 az idegenellenes </a:t>
            </a:r>
            <a:r>
              <a:rPr lang="hu-HU" sz="2400" i="1" kern="1200" dirty="0" err="1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válaszadók</a:t>
            </a:r>
            <a:r>
              <a:rPr lang="hu-HU" sz="2400" i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 </a:t>
            </a:r>
            <a:r>
              <a:rPr lang="hu-HU" sz="2400" i="1" kern="1200" dirty="0" err="1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aránya</a:t>
            </a:r>
            <a:r>
              <a:rPr lang="hu-HU" sz="2400" i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 </a:t>
            </a:r>
            <a:r>
              <a:rPr lang="hu-HU" sz="2400" i="1" kern="1200" dirty="0" err="1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Magyarországon</a:t>
            </a:r>
            <a:r>
              <a:rPr lang="hu-HU" sz="2400" i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 2015-2016</a:t>
            </a:r>
            <a:br>
              <a:rPr lang="hu-HU" sz="2400" i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</a:br>
            <a:r>
              <a:rPr lang="hu-HU" sz="2400" i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és 1992-2016 között</a:t>
            </a:r>
            <a:r>
              <a:rPr lang="hu-HU" sz="2400" i="1" dirty="0">
                <a:solidFill>
                  <a:schemeClr val="accent1"/>
                </a:solidFill>
                <a:latin typeface="+mn-lt"/>
              </a:rPr>
              <a:t> </a:t>
            </a:r>
            <a:br>
              <a:rPr lang="hu-HU" sz="2400" i="1" dirty="0">
                <a:solidFill>
                  <a:schemeClr val="accent1"/>
                </a:solidFill>
                <a:latin typeface="+mn-lt"/>
              </a:rPr>
            </a:br>
            <a:r>
              <a:rPr lang="hu-HU" sz="2400" i="1" dirty="0">
                <a:solidFill>
                  <a:schemeClr val="accent1"/>
                </a:solidFill>
                <a:latin typeface="+mn-lt"/>
              </a:rPr>
              <a:t>(N=1000, %)</a:t>
            </a:r>
            <a:br>
              <a:rPr lang="hu-HU" sz="2400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</a:br>
            <a:endParaRPr lang="hu-HU" sz="2400" kern="1200" dirty="0">
              <a:solidFill>
                <a:schemeClr val="accent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948282F1-3BC2-654B-A1BD-CB380242D2D9}"/>
              </a:ext>
            </a:extLst>
          </p:cNvPr>
          <p:cNvSpPr/>
          <p:nvPr/>
        </p:nvSpPr>
        <p:spPr>
          <a:xfrm>
            <a:off x="4572000" y="602108"/>
            <a:ext cx="4382430" cy="9980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350" dirty="0"/>
              <a:t>Mérlegelők táborának növekedése majd </a:t>
            </a:r>
            <a:r>
              <a:rPr lang="hu-HU" sz="1350" dirty="0" err="1"/>
              <a:t>csökkenése</a:t>
            </a:r>
            <a:r>
              <a:rPr lang="hu-HU" sz="1350" dirty="0"/>
              <a:t>, majd idegenellenesség növekedése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9E54F8-275E-7940-B35F-93D70E23B045}"/>
              </a:ext>
            </a:extLst>
          </p:cNvPr>
          <p:cNvSpPr txBox="1"/>
          <p:nvPr/>
        </p:nvSpPr>
        <p:spPr>
          <a:xfrm>
            <a:off x="5414683" y="0"/>
            <a:ext cx="3250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/>
              <a:t>Xenophóbia</a:t>
            </a:r>
            <a:r>
              <a:rPr lang="hu-HU" sz="20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75046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38987-E6D1-C547-931B-B2DF66E9D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53" y="1061162"/>
            <a:ext cx="7838694" cy="994172"/>
          </a:xfrm>
        </p:spPr>
        <p:txBody>
          <a:bodyPr anchor="ctr">
            <a:normAutofit fontScale="90000"/>
          </a:bodyPr>
          <a:lstStyle/>
          <a:p>
            <a:r>
              <a:rPr lang="en-HU" dirty="0"/>
              <a:t> Magyarország vs. Németország (százalékban):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13C28F4-B108-9748-88FA-14C3E63CAED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2729" y="2055334"/>
          <a:ext cx="8570259" cy="4802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A747724-D09C-BD48-9CBA-68EBCC06AB4D}"/>
              </a:ext>
            </a:extLst>
          </p:cNvPr>
          <p:cNvSpPr/>
          <p:nvPr/>
        </p:nvSpPr>
        <p:spPr>
          <a:xfrm>
            <a:off x="4607857" y="0"/>
            <a:ext cx="40161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U" sz="2000" dirty="0"/>
              <a:t>Menekülési okok megítélése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28519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B61436-B9F4-5041-86FD-CCF99B3F556F}"/>
              </a:ext>
            </a:extLst>
          </p:cNvPr>
          <p:cNvSpPr/>
          <p:nvPr/>
        </p:nvSpPr>
        <p:spPr>
          <a:xfrm>
            <a:off x="3943012" y="-501417"/>
            <a:ext cx="75332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1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hu-HU" sz="2400" b="1" kern="1200" dirty="0">
                <a:latin typeface="+mj-lt"/>
                <a:ea typeface="+mj-ea"/>
                <a:cs typeface="+mj-cs"/>
              </a:rPr>
              <a:t>A kvalitatív kutatás célja és módszere:</a:t>
            </a:r>
          </a:p>
        </p:txBody>
      </p:sp>
      <p:sp>
        <p:nvSpPr>
          <p:cNvPr id="105" name="Google Shape;105;p15"/>
          <p:cNvSpPr/>
          <p:nvPr/>
        </p:nvSpPr>
        <p:spPr>
          <a:xfrm>
            <a:off x="388341" y="1183341"/>
            <a:ext cx="3683787" cy="5314995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/>
          <a:p>
            <a:pPr lvl="1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6"/>
                </a:solidFill>
              </a:rPr>
              <a:t>Cél:</a:t>
            </a:r>
          </a:p>
          <a:p>
            <a:pPr marL="600075" lvl="1" indent="-171450" defTabSz="68580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2000"/>
              <a:buFont typeface="Arial" panose="020B0604020202020204" pitchFamily="34" charset="0"/>
              <a:buChar char="•"/>
            </a:pPr>
            <a:r>
              <a:rPr lang="hu-HU" sz="2000" dirty="0"/>
              <a:t>dokumentálás, információmentés</a:t>
            </a:r>
          </a:p>
          <a:p>
            <a:pPr marL="600075" lvl="1" indent="-171450" defTabSz="68580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2000"/>
              <a:buFont typeface="Arial" panose="020B0604020202020204" pitchFamily="34" charset="0"/>
              <a:buChar char="•"/>
            </a:pPr>
            <a:r>
              <a:rPr lang="hu-HU" sz="2000" dirty="0"/>
              <a:t>megértés és magyarázat: a segítés evolúciója, az új és régi segítőszervezetek tevékenységének jellegzetességei</a:t>
            </a:r>
          </a:p>
          <a:p>
            <a:pPr lvl="1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6"/>
                </a:solidFill>
              </a:rPr>
              <a:t>Célcsoportok: </a:t>
            </a:r>
          </a:p>
          <a:p>
            <a:pPr marL="942975" lvl="2" indent="-171450" defTabSz="68580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2000"/>
              <a:buFont typeface="Arial" panose="020B0604020202020204" pitchFamily="34" charset="0"/>
              <a:buChar char="•"/>
            </a:pPr>
            <a:r>
              <a:rPr lang="hu-HU" sz="2000" dirty="0"/>
              <a:t>aktívan segítő új, </a:t>
            </a:r>
            <a:r>
              <a:rPr lang="hu-HU" sz="2000" dirty="0" err="1"/>
              <a:t>grassroots</a:t>
            </a:r>
            <a:r>
              <a:rPr lang="hu-HU" sz="2000" dirty="0"/>
              <a:t> szervezetek és önkénteseik, </a:t>
            </a:r>
          </a:p>
          <a:p>
            <a:pPr marL="942975" lvl="2" indent="-171450" defTabSz="68580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2000"/>
              <a:buFont typeface="Arial" panose="020B0604020202020204" pitchFamily="34" charset="0"/>
              <a:buChar char="•"/>
            </a:pPr>
            <a:r>
              <a:rPr lang="hu-HU" sz="2000" dirty="0"/>
              <a:t>már létező segítőszervezetek: menekültügyben aktív civil szervezetek, hagyományos és egyházi segélyszervezetek </a:t>
            </a:r>
          </a:p>
          <a:p>
            <a:pPr marL="600075" lvl="1" indent="-171450" defTabSz="68580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2000"/>
              <a:buFont typeface="Arial" panose="020B0604020202020204" pitchFamily="34" charset="0"/>
              <a:buChar char="•"/>
            </a:pPr>
            <a:endParaRPr lang="hu-HU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7DD1C5-6C03-8D4C-9471-02896817197B}"/>
              </a:ext>
            </a:extLst>
          </p:cNvPr>
          <p:cNvSpPr/>
          <p:nvPr/>
        </p:nvSpPr>
        <p:spPr>
          <a:xfrm>
            <a:off x="3915435" y="776848"/>
            <a:ext cx="4572000" cy="525015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6"/>
                </a:solidFill>
              </a:rPr>
              <a:t>Módszerek: </a:t>
            </a:r>
          </a:p>
          <a:p>
            <a:pPr marL="942975" lvl="2" indent="-171450" defTabSz="68580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2000"/>
              <a:buFont typeface="Arial" panose="020B0604020202020204" pitchFamily="34" charset="0"/>
              <a:buChar char="•"/>
            </a:pPr>
            <a:r>
              <a:rPr lang="hu-HU" sz="2000" dirty="0"/>
              <a:t>szervezetek vezetőivel és önkénteseikkel interjúk, fókuszcsoportok (Szeged, Budapest, Debrecen) </a:t>
            </a:r>
          </a:p>
          <a:p>
            <a:pPr marL="942975" lvl="2" indent="-171450" defTabSz="68580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2000"/>
              <a:buFont typeface="Arial" panose="020B0604020202020204" pitchFamily="34" charset="0"/>
              <a:buChar char="•"/>
            </a:pPr>
            <a:r>
              <a:rPr lang="hu-HU" sz="2000" dirty="0"/>
              <a:t>a szervezetek online médiajelenlétének elemzése </a:t>
            </a:r>
          </a:p>
          <a:p>
            <a:pPr marL="942975" lvl="2" indent="-171450" defTabSz="68580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SzPts val="2000"/>
              <a:buFont typeface="Arial" panose="020B0604020202020204" pitchFamily="34" charset="0"/>
              <a:buChar char="•"/>
            </a:pPr>
            <a:r>
              <a:rPr lang="hu-HU" sz="2000" dirty="0"/>
              <a:t>lakossági attitűdök vizsgálata: kérdőíves kutatás 1000 fős országos reprezentatív mintán; 2015. október és 2016. január </a:t>
            </a:r>
          </a:p>
          <a:p>
            <a:pPr lvl="1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6"/>
                </a:solidFill>
              </a:rPr>
              <a:t>A </a:t>
            </a:r>
            <a:r>
              <a:rPr lang="hu-HU" sz="2000" b="1" dirty="0" err="1">
                <a:solidFill>
                  <a:schemeClr val="accent6"/>
                </a:solidFill>
              </a:rPr>
              <a:t>kvalitatatív</a:t>
            </a:r>
            <a:r>
              <a:rPr lang="hu-HU" sz="2000" b="1" dirty="0">
                <a:solidFill>
                  <a:schemeClr val="accent6"/>
                </a:solidFill>
              </a:rPr>
              <a:t> elemzés</a:t>
            </a:r>
          </a:p>
          <a:p>
            <a:pPr lvl="3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6"/>
                </a:solidFill>
              </a:rPr>
              <a:t>időbeli fókusza</a:t>
            </a:r>
            <a:r>
              <a:rPr lang="hu-HU" sz="2000" dirty="0"/>
              <a:t>: 2015. nyár-ősz</a:t>
            </a:r>
          </a:p>
          <a:p>
            <a:pPr lvl="3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6"/>
                </a:solidFill>
              </a:rPr>
              <a:t>térbeli fókusz: </a:t>
            </a:r>
            <a:r>
              <a:rPr lang="hu-HU" sz="2000" b="1" dirty="0"/>
              <a:t>Budapest, Debrecen, Szeged</a:t>
            </a:r>
          </a:p>
          <a:p>
            <a:pPr lvl="3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hu-HU" sz="20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1331119" y="1146810"/>
            <a:ext cx="6737115" cy="5620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hu-HU" sz="2400" b="1" dirty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Társadalmi-politikai kontextus (2015. tavasz-ősz)</a:t>
            </a:r>
            <a:endParaRPr sz="2400" dirty="0">
              <a:latin typeface="+mn-lt"/>
            </a:endParaRPr>
          </a:p>
        </p:txBody>
      </p:sp>
      <p:grpSp>
        <p:nvGrpSpPr>
          <p:cNvPr id="112" name="Google Shape;112;p16"/>
          <p:cNvGrpSpPr/>
          <p:nvPr/>
        </p:nvGrpSpPr>
        <p:grpSpPr>
          <a:xfrm>
            <a:off x="427225" y="2159230"/>
            <a:ext cx="3874177" cy="3551960"/>
            <a:chOff x="0" y="506526"/>
            <a:chExt cx="3744416" cy="4578015"/>
          </a:xfrm>
        </p:grpSpPr>
        <p:sp>
          <p:nvSpPr>
            <p:cNvPr id="113" name="Google Shape;113;p16"/>
            <p:cNvSpPr/>
            <p:nvPr/>
          </p:nvSpPr>
          <p:spPr>
            <a:xfrm>
              <a:off x="0" y="506526"/>
              <a:ext cx="3744416" cy="391987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84A7AB"/>
                </a:gs>
                <a:gs pos="80000">
                  <a:srgbClr val="AEDCE0"/>
                </a:gs>
                <a:gs pos="100000">
                  <a:srgbClr val="AEDEE2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2000"/>
            </a:p>
          </p:txBody>
        </p:sp>
        <p:sp>
          <p:nvSpPr>
            <p:cNvPr id="114" name="Google Shape;114;p16"/>
            <p:cNvSpPr txBox="1"/>
            <p:nvPr/>
          </p:nvSpPr>
          <p:spPr>
            <a:xfrm>
              <a:off x="19135" y="525661"/>
              <a:ext cx="3706146" cy="3537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hu-HU" sz="20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EU-politika</a:t>
              </a:r>
              <a:endParaRPr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0" y="898514"/>
              <a:ext cx="3744416" cy="1079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2000"/>
            </a:p>
          </p:txBody>
        </p:sp>
        <p:sp>
          <p:nvSpPr>
            <p:cNvPr id="116" name="Google Shape;116;p16"/>
            <p:cNvSpPr txBox="1"/>
            <p:nvPr/>
          </p:nvSpPr>
          <p:spPr>
            <a:xfrm>
              <a:off x="0" y="898514"/>
              <a:ext cx="3744416" cy="1079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9156" tIns="17138" rIns="96000" bIns="17138" anchor="t" anchorCtr="0">
              <a:noAutofit/>
            </a:bodyPr>
            <a:lstStyle/>
            <a:p>
              <a:pPr marL="85725" lvl="1">
                <a:lnSpc>
                  <a:spcPct val="90000"/>
                </a:lnSpc>
                <a:buClr>
                  <a:srgbClr val="002060"/>
                </a:buClr>
                <a:buSzPts val="1800"/>
                <a:buFont typeface="Arial"/>
                <a:buChar char="•"/>
              </a:pPr>
              <a:r>
                <a:rPr lang="hu-HU" sz="2000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Eleinte befogadó retorika </a:t>
              </a:r>
              <a:endParaRPr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85725" lvl="1">
                <a:lnSpc>
                  <a:spcPct val="90000"/>
                </a:lnSpc>
                <a:spcBef>
                  <a:spcPts val="203"/>
                </a:spcBef>
                <a:buClr>
                  <a:srgbClr val="002060"/>
                </a:buClr>
                <a:buSzPts val="1800"/>
                <a:buFont typeface="Arial"/>
                <a:buChar char="•"/>
              </a:pPr>
              <a:r>
                <a:rPr lang="hu-HU" sz="2000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Hiányos eszközrendszer  </a:t>
              </a:r>
              <a:endParaRPr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85725" lvl="1">
                <a:lnSpc>
                  <a:spcPct val="90000"/>
                </a:lnSpc>
                <a:spcBef>
                  <a:spcPts val="203"/>
                </a:spcBef>
                <a:buClr>
                  <a:srgbClr val="002060"/>
                </a:buClr>
                <a:buSzPts val="1800"/>
                <a:buFont typeface="Arial"/>
                <a:buChar char="•"/>
              </a:pPr>
              <a:r>
                <a:rPr lang="hu-HU" sz="2000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Politikai bénultság</a:t>
              </a:r>
              <a:endParaRPr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0" y="1997180"/>
              <a:ext cx="3744416" cy="480693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84A7AB"/>
                </a:gs>
                <a:gs pos="80000">
                  <a:srgbClr val="AEDCE0"/>
                </a:gs>
                <a:gs pos="100000">
                  <a:srgbClr val="AEDEE2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2000"/>
            </a:p>
          </p:txBody>
        </p:sp>
        <p:sp>
          <p:nvSpPr>
            <p:cNvPr id="118" name="Google Shape;118;p16"/>
            <p:cNvSpPr txBox="1"/>
            <p:nvPr/>
          </p:nvSpPr>
          <p:spPr>
            <a:xfrm>
              <a:off x="46930" y="2099205"/>
              <a:ext cx="3697486" cy="4337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hu-HU" sz="20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Magyar politika</a:t>
              </a:r>
              <a:endParaRPr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0" y="2576491"/>
              <a:ext cx="3744416" cy="19872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2000"/>
            </a:p>
          </p:txBody>
        </p:sp>
        <p:sp>
          <p:nvSpPr>
            <p:cNvPr id="120" name="Google Shape;120;p16"/>
            <p:cNvSpPr txBox="1"/>
            <p:nvPr/>
          </p:nvSpPr>
          <p:spPr>
            <a:xfrm>
              <a:off x="0" y="3097303"/>
              <a:ext cx="3744416" cy="19872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9156" tIns="17138" rIns="96000" bIns="17138" anchor="t" anchorCtr="0">
              <a:noAutofit/>
            </a:bodyPr>
            <a:lstStyle/>
            <a:p>
              <a:pPr marL="128588" lvl="1" indent="-128588">
                <a:lnSpc>
                  <a:spcPct val="90000"/>
                </a:lnSpc>
                <a:buClr>
                  <a:srgbClr val="002060"/>
                </a:buClr>
                <a:buSzPts val="1800"/>
                <a:buFont typeface="Arial"/>
                <a:buChar char="•"/>
              </a:pPr>
              <a:r>
                <a:rPr lang="hu-HU" sz="2000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Kormányzat: bevándorlás-ellenesség → állami szervek: kormányretorika, helyenként civil attitűdökkel megerősítve;</a:t>
              </a:r>
              <a:endParaRPr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270"/>
                </a:spcBef>
                <a:buClr>
                  <a:srgbClr val="002060"/>
                </a:buClr>
                <a:buSzPts val="1800"/>
                <a:buFont typeface="Arial"/>
                <a:buChar char="•"/>
              </a:pPr>
              <a:r>
                <a:rPr lang="hu-HU" sz="2000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Ellenzék: a fogáskeresés nehézségei</a:t>
              </a:r>
              <a:endParaRPr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270"/>
                </a:spcBef>
                <a:buClr>
                  <a:srgbClr val="002060"/>
                </a:buClr>
                <a:buSzPts val="1800"/>
                <a:buFont typeface="Arial"/>
                <a:buChar char="•"/>
              </a:pPr>
              <a:r>
                <a:rPr lang="hu-HU" sz="2000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Precedens hiánya</a:t>
              </a:r>
              <a:endParaRPr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121;p16"/>
          <p:cNvGrpSpPr/>
          <p:nvPr/>
        </p:nvGrpSpPr>
        <p:grpSpPr>
          <a:xfrm>
            <a:off x="5139499" y="2666516"/>
            <a:ext cx="3593549" cy="2686678"/>
            <a:chOff x="0" y="1350301"/>
            <a:chExt cx="4392488" cy="1947538"/>
          </a:xfrm>
        </p:grpSpPr>
        <p:sp>
          <p:nvSpPr>
            <p:cNvPr id="122" name="Google Shape;122;p16"/>
            <p:cNvSpPr/>
            <p:nvPr/>
          </p:nvSpPr>
          <p:spPr>
            <a:xfrm>
              <a:off x="0" y="1350301"/>
              <a:ext cx="4392488" cy="40745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84A7AB"/>
                </a:gs>
                <a:gs pos="80000">
                  <a:srgbClr val="AEDCE0"/>
                </a:gs>
                <a:gs pos="100000">
                  <a:srgbClr val="AEDEE2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2000"/>
            </a:p>
          </p:txBody>
        </p:sp>
        <p:sp>
          <p:nvSpPr>
            <p:cNvPr id="123" name="Google Shape;123;p16"/>
            <p:cNvSpPr txBox="1"/>
            <p:nvPr/>
          </p:nvSpPr>
          <p:spPr>
            <a:xfrm>
              <a:off x="19890" y="1370191"/>
              <a:ext cx="4352708" cy="367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hu-HU" sz="20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Média</a:t>
              </a:r>
              <a:endParaRPr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0" y="2006159"/>
              <a:ext cx="4392488" cy="12916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2000"/>
            </a:p>
          </p:txBody>
        </p:sp>
        <p:sp>
          <p:nvSpPr>
            <p:cNvPr id="125" name="Google Shape;125;p16"/>
            <p:cNvSpPr txBox="1"/>
            <p:nvPr/>
          </p:nvSpPr>
          <p:spPr>
            <a:xfrm>
              <a:off x="0" y="2006159"/>
              <a:ext cx="4392488" cy="12916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4588" tIns="17138" rIns="96000" bIns="17138" anchor="t" anchorCtr="0">
              <a:noAutofit/>
            </a:bodyPr>
            <a:lstStyle/>
            <a:p>
              <a:pPr marL="128588" lvl="1" indent="-128588">
                <a:lnSpc>
                  <a:spcPct val="90000"/>
                </a:lnSpc>
                <a:buClr>
                  <a:srgbClr val="002060"/>
                </a:buClr>
                <a:buSzPts val="1800"/>
                <a:buFont typeface="Arial"/>
                <a:buChar char="•"/>
              </a:pPr>
              <a:r>
                <a:rPr lang="hu-HU" sz="20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Közösségi média </a:t>
              </a:r>
              <a:r>
                <a:rPr lang="hu-HU" sz="2000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(FB) + célzott  </a:t>
              </a:r>
              <a:r>
                <a:rPr lang="hu-HU" sz="2000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mobilapp</a:t>
              </a:r>
              <a:r>
                <a:rPr lang="hu-HU" sz="2000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-ok </a:t>
              </a:r>
            </a:p>
            <a:p>
              <a:pPr marL="128588" lvl="1" indent="-128588">
                <a:lnSpc>
                  <a:spcPct val="90000"/>
                </a:lnSpc>
                <a:spcBef>
                  <a:spcPts val="270"/>
                </a:spcBef>
                <a:buClr>
                  <a:srgbClr val="002060"/>
                </a:buClr>
                <a:buSzPts val="1800"/>
                <a:buFont typeface="Arial"/>
                <a:buChar char="•"/>
              </a:pPr>
              <a:r>
                <a:rPr lang="hu-HU" sz="20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Sajtó: </a:t>
              </a:r>
              <a:r>
                <a:rPr lang="hu-HU" sz="2000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folyamatos, erős online és tévés figyelem, az online felületeket a szervezetek tudatosan használják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5FDF573-4005-9749-B857-1A2A6776A9FE}"/>
              </a:ext>
            </a:extLst>
          </p:cNvPr>
          <p:cNvSpPr txBox="1"/>
          <p:nvPr/>
        </p:nvSpPr>
        <p:spPr>
          <a:xfrm>
            <a:off x="4795079" y="0"/>
            <a:ext cx="359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dirty="0"/>
              <a:t>Bernát et al. 2016 alapján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C33F8-DCD7-3C42-837E-5695B3370420}"/>
              </a:ext>
            </a:extLst>
          </p:cNvPr>
          <p:cNvSpPr txBox="1"/>
          <p:nvPr/>
        </p:nvSpPr>
        <p:spPr>
          <a:xfrm>
            <a:off x="8706678" y="19480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title"/>
          </p:nvPr>
        </p:nvSpPr>
        <p:spPr>
          <a:xfrm>
            <a:off x="3148680" y="-101219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hu-HU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Az elemzésbe bevont szervezetek </a:t>
            </a:r>
            <a:endParaRPr dirty="0"/>
          </a:p>
        </p:txBody>
      </p:sp>
      <p:sp>
        <p:nvSpPr>
          <p:cNvPr id="132" name="Google Shape;132;p17"/>
          <p:cNvSpPr/>
          <p:nvPr/>
        </p:nvSpPr>
        <p:spPr>
          <a:xfrm>
            <a:off x="1331120" y="2126456"/>
            <a:ext cx="6669881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14313" indent="-138113">
              <a:buClr>
                <a:schemeClr val="dk1"/>
              </a:buClr>
              <a:buSzPts val="1600"/>
            </a:pP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indent="-138113">
              <a:buClr>
                <a:schemeClr val="dk1"/>
              </a:buClr>
              <a:buSzPts val="1600"/>
            </a:pP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indent="-147638">
              <a:buClr>
                <a:schemeClr val="dk1"/>
              </a:buClr>
              <a:buSzPts val="1400"/>
            </a:pPr>
            <a:endParaRPr sz="105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" name="Google Shape;133;p17"/>
          <p:cNvGrpSpPr/>
          <p:nvPr/>
        </p:nvGrpSpPr>
        <p:grpSpPr>
          <a:xfrm>
            <a:off x="286872" y="1685365"/>
            <a:ext cx="8032376" cy="4585217"/>
            <a:chOff x="2733" y="32238"/>
            <a:chExt cx="8742996" cy="5072400"/>
          </a:xfrm>
        </p:grpSpPr>
        <p:sp>
          <p:nvSpPr>
            <p:cNvPr id="134" name="Google Shape;134;p17"/>
            <p:cNvSpPr/>
            <p:nvPr/>
          </p:nvSpPr>
          <p:spPr>
            <a:xfrm>
              <a:off x="2733" y="32238"/>
              <a:ext cx="2665547" cy="460800"/>
            </a:xfrm>
            <a:prstGeom prst="rect">
              <a:avLst/>
            </a:prstGeom>
            <a:gradFill>
              <a:gsLst>
                <a:gs pos="0">
                  <a:srgbClr val="84A7AB"/>
                </a:gs>
                <a:gs pos="80000">
                  <a:srgbClr val="AEDCE0"/>
                </a:gs>
                <a:gs pos="100000">
                  <a:srgbClr val="AEDEE2"/>
                </a:gs>
              </a:gsLst>
              <a:lin ang="16200000" scaled="0"/>
            </a:gra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35" name="Google Shape;135;p17"/>
            <p:cNvSpPr txBox="1"/>
            <p:nvPr/>
          </p:nvSpPr>
          <p:spPr>
            <a:xfrm>
              <a:off x="2733" y="32238"/>
              <a:ext cx="2665547" cy="4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31" tIns="48750" rIns="85331" bIns="487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hu-HU" sz="1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Új önkéntesek </a:t>
              </a:r>
              <a:endPara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2733" y="493038"/>
              <a:ext cx="2665547" cy="4611600"/>
            </a:xfrm>
            <a:prstGeom prst="rect">
              <a:avLst/>
            </a:prstGeom>
            <a:solidFill>
              <a:srgbClr val="E7F2F3">
                <a:alpha val="89803"/>
              </a:srgbClr>
            </a:solidFill>
            <a:ln w="9525" cap="flat" cmpd="sng">
              <a:solidFill>
                <a:srgbClr val="E7F2F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37" name="Google Shape;137;p17"/>
            <p:cNvSpPr txBox="1"/>
            <p:nvPr/>
          </p:nvSpPr>
          <p:spPr>
            <a:xfrm>
              <a:off x="2733" y="493038"/>
              <a:ext cx="2665547" cy="461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994" tIns="63994" rIns="85331" bIns="96000" anchor="t" anchorCtr="0">
              <a:noAutofit/>
            </a:bodyPr>
            <a:lstStyle/>
            <a:p>
              <a:pPr marL="0" lvl="1"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Facebookon szerveződtek</a:t>
              </a:r>
              <a:endParaRPr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lvl="1" indent="76200">
                <a:buClr>
                  <a:schemeClr val="dk1"/>
                </a:buClr>
                <a:buSzPts val="1600"/>
              </a:pPr>
              <a:endParaRPr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lvl="1"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Kifejezetten a menekültválságra jöttek létre</a:t>
              </a:r>
              <a:endParaRPr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lvl="1" indent="76200">
                <a:buClr>
                  <a:schemeClr val="dk1"/>
                </a:buClr>
                <a:buSzPts val="1600"/>
              </a:pPr>
              <a:endParaRPr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lvl="1"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Csak önkéntesek</a:t>
              </a:r>
              <a:endParaRPr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lvl="1" indent="76200">
                <a:buClr>
                  <a:schemeClr val="dk1"/>
                </a:buClr>
                <a:buSzPts val="1600"/>
              </a:pPr>
              <a:endParaRPr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lvl="1"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Főleg amatőrök</a:t>
              </a:r>
              <a:endParaRPr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lvl="1" indent="76200">
                <a:buClr>
                  <a:schemeClr val="dk1"/>
                </a:buClr>
                <a:buSzPts val="1600"/>
              </a:pPr>
              <a:endParaRPr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lvl="1"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Az egész szervezet a válság alatt épül</a:t>
              </a:r>
              <a:endParaRPr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lvl="1" indent="76200">
                <a:buClr>
                  <a:schemeClr val="dk1"/>
                </a:buClr>
                <a:buSzPts val="1600"/>
              </a:pPr>
              <a:endParaRPr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lvl="1"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Főleg pályaudvarokon, közösségi tereken tevékenykedtek</a:t>
              </a:r>
              <a:endParaRPr sz="1400" dirty="0"/>
            </a:p>
            <a:p>
              <a:pPr marL="0" lvl="1" indent="76200">
                <a:buClr>
                  <a:schemeClr val="dk1"/>
                </a:buClr>
                <a:buSzPts val="1600"/>
              </a:pPr>
              <a:endParaRPr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3041458" y="32238"/>
              <a:ext cx="2665547" cy="460800"/>
            </a:xfrm>
            <a:prstGeom prst="rect">
              <a:avLst/>
            </a:prstGeom>
            <a:gradFill>
              <a:gsLst>
                <a:gs pos="0">
                  <a:srgbClr val="84A7AB"/>
                </a:gs>
                <a:gs pos="80000">
                  <a:srgbClr val="AEDCE0"/>
                </a:gs>
                <a:gs pos="100000">
                  <a:srgbClr val="AEDEE2"/>
                </a:gs>
              </a:gsLst>
              <a:lin ang="16200000" scaled="0"/>
            </a:gra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39" name="Google Shape;139;p17"/>
            <p:cNvSpPr txBox="1"/>
            <p:nvPr/>
          </p:nvSpPr>
          <p:spPr>
            <a:xfrm>
              <a:off x="3041458" y="32238"/>
              <a:ext cx="2665547" cy="4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31" tIns="48750" rIns="85331" bIns="487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hu-HU" sz="1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Régi civil szervezetek</a:t>
              </a:r>
              <a:endParaRPr sz="1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7"/>
            <p:cNvSpPr/>
            <p:nvPr/>
          </p:nvSpPr>
          <p:spPr>
            <a:xfrm>
              <a:off x="3041458" y="493038"/>
              <a:ext cx="2665547" cy="4611600"/>
            </a:xfrm>
            <a:prstGeom prst="rect">
              <a:avLst/>
            </a:prstGeom>
            <a:solidFill>
              <a:srgbClr val="E7F2F3">
                <a:alpha val="89803"/>
              </a:srgbClr>
            </a:solidFill>
            <a:ln w="9525" cap="flat" cmpd="sng">
              <a:solidFill>
                <a:srgbClr val="E7F2F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41" name="Google Shape;141;p17"/>
            <p:cNvSpPr txBox="1"/>
            <p:nvPr/>
          </p:nvSpPr>
          <p:spPr>
            <a:xfrm>
              <a:off x="3041458" y="493038"/>
              <a:ext cx="2665547" cy="461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994" tIns="63994" rIns="85331" bIns="96000" anchor="t" anchorCtr="0">
              <a:noAutofit/>
            </a:bodyPr>
            <a:lstStyle/>
            <a:p>
              <a:pPr marL="128588" lvl="1" indent="-128588">
                <a:lnSpc>
                  <a:spcPct val="90000"/>
                </a:lnSpc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Korábban már foglalkoztak menekültekkel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523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Adott feladatra szakosodtak (jogi ügyek integráció segítése stb.)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523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Többségük évtizedek óta működik és közismert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523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Kisszámú fizetett stáb és önkéntes hálózat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523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Székhelyhez kötött tevékenység (főleg nagyobb városok)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523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523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7"/>
            <p:cNvSpPr/>
            <p:nvPr/>
          </p:nvSpPr>
          <p:spPr>
            <a:xfrm>
              <a:off x="6080182" y="32238"/>
              <a:ext cx="2665547" cy="460800"/>
            </a:xfrm>
            <a:prstGeom prst="rect">
              <a:avLst/>
            </a:prstGeom>
            <a:gradFill>
              <a:gsLst>
                <a:gs pos="0">
                  <a:srgbClr val="84A7AB"/>
                </a:gs>
                <a:gs pos="80000">
                  <a:srgbClr val="AEDCE0"/>
                </a:gs>
                <a:gs pos="100000">
                  <a:srgbClr val="AEDEE2"/>
                </a:gs>
              </a:gsLst>
              <a:lin ang="16200000" scaled="0"/>
            </a:gra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43" name="Google Shape;143;p17"/>
            <p:cNvSpPr txBox="1"/>
            <p:nvPr/>
          </p:nvSpPr>
          <p:spPr>
            <a:xfrm>
              <a:off x="6080182" y="32238"/>
              <a:ext cx="2665547" cy="4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31" tIns="48750" rIns="85331" bIns="487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hu-HU" sz="1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Nagy segélyszervezetek</a:t>
              </a:r>
              <a:endPara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7"/>
            <p:cNvSpPr/>
            <p:nvPr/>
          </p:nvSpPr>
          <p:spPr>
            <a:xfrm>
              <a:off x="6080182" y="493038"/>
              <a:ext cx="2665547" cy="4611600"/>
            </a:xfrm>
            <a:prstGeom prst="rect">
              <a:avLst/>
            </a:prstGeom>
            <a:solidFill>
              <a:srgbClr val="E7F2F3">
                <a:alpha val="89803"/>
              </a:srgbClr>
            </a:solidFill>
            <a:ln w="9525" cap="flat" cmpd="sng">
              <a:solidFill>
                <a:srgbClr val="E7F2F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45" name="Google Shape;145;p17"/>
            <p:cNvSpPr txBox="1"/>
            <p:nvPr/>
          </p:nvSpPr>
          <p:spPr>
            <a:xfrm>
              <a:off x="6080182" y="493038"/>
              <a:ext cx="2665547" cy="461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994" tIns="63994" rIns="85331" bIns="96000" anchor="t" anchorCtr="0">
              <a:noAutofit/>
            </a:bodyPr>
            <a:lstStyle/>
            <a:p>
              <a:pPr marL="128588" lvl="1" indent="-128588">
                <a:lnSpc>
                  <a:spcPct val="90000"/>
                </a:lnSpc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Sok közülük nemzetközi szervezet tagja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Állami feladatokat is ellátnak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Országszerte ismertek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Egyházhoz köthetők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523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Van tapasztalatuk menekültekkel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523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Nagy fizetett szakmai stáb + tapasztalt önkéntes-hálózat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Bejáratott adományozók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523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8588" lvl="1" indent="-128588">
                <a:lnSpc>
                  <a:spcPct val="90000"/>
                </a:lnSpc>
                <a:spcBef>
                  <a:spcPts val="18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hu-HU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Államilag támogatott tevékenység horvát határ: 09.16-10.16.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" name="Google Shape;146;p17"/>
          <p:cNvSpPr txBox="1"/>
          <p:nvPr/>
        </p:nvSpPr>
        <p:spPr>
          <a:xfrm>
            <a:off x="286872" y="6270582"/>
            <a:ext cx="8032376" cy="416543"/>
          </a:xfrm>
          <a:prstGeom prst="rect">
            <a:avLst/>
          </a:prstGeom>
          <a:solidFill>
            <a:schemeClr val="accent1">
              <a:alpha val="75686"/>
            </a:schemeClr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hu-HU" sz="1600" i="1" dirty="0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Kooperáció és konfliktusok szervezeteken belül és között; implicit versengés</a:t>
            </a:r>
            <a:endParaRPr sz="1600" i="1" dirty="0">
              <a:solidFill>
                <a:srgbClr val="26267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mutató1" id="{260FCB4A-8274-44E8-ACF7-AA1AAA6DD49E}" vid="{46083A33-C638-4E41-9345-F4EC73C78C46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693</TotalTime>
  <Words>2586</Words>
  <Application>Microsoft Office PowerPoint</Application>
  <PresentationFormat>Diavetítés a képernyőre (4:3 oldalarány)</PresentationFormat>
  <Paragraphs>300</Paragraphs>
  <Slides>24</Slides>
  <Notes>18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Fotogram</vt:lpstr>
      <vt:lpstr>Helvetica Light</vt:lpstr>
      <vt:lpstr>Wingdings</vt:lpstr>
      <vt:lpstr>Egyéni tervezés</vt:lpstr>
      <vt:lpstr>PowerPoint-bemutató</vt:lpstr>
      <vt:lpstr>A kutatás témája és módszerei </vt:lpstr>
      <vt:lpstr>Elméleti keret:</vt:lpstr>
      <vt:lpstr>Politikai-társadalmi kontextus:</vt:lpstr>
      <vt:lpstr>Az idegenbarát, a mérlegelő és az idegenellenes válaszadók aránya Magyarországon 2015-2016 és 1992-2016 között  (N=1000, %) </vt:lpstr>
      <vt:lpstr> Magyarország vs. Németország (százalékban):</vt:lpstr>
      <vt:lpstr>PowerPoint-bemutató</vt:lpstr>
      <vt:lpstr>Társadalmi-politikai kontextus (2015. tavasz-ősz)</vt:lpstr>
      <vt:lpstr>Az elemzésbe bevont szervezetek </vt:lpstr>
      <vt:lpstr>Eredmények:</vt:lpstr>
      <vt:lpstr>A helyi kontextus (2015 nyár-ősz) </vt:lpstr>
      <vt:lpstr>MIGRATION AID</vt:lpstr>
      <vt:lpstr>MIGRATION AID</vt:lpstr>
      <vt:lpstr>2. Az önkéntesek összetétele </vt:lpstr>
      <vt:lpstr>2. Az önkéntesek szerepe</vt:lpstr>
      <vt:lpstr>1. Konfliktusok és dilemmák</vt:lpstr>
      <vt:lpstr>A Magyarországra érkező menekülők illetve az itt élő menekültek, bevándorlók ellátása az különféle területeken zajlik. Ön mit gondol kinek a feladata... (2015 ősz, N=1000) </vt:lpstr>
      <vt:lpstr>2. Az önkéntesek szerepe:</vt:lpstr>
      <vt:lpstr>3. A médiahasználat:</vt:lpstr>
      <vt:lpstr>4. A szervezetek jövője…</vt:lpstr>
      <vt:lpstr>Összegzés</vt:lpstr>
      <vt:lpstr>Interjúk listája típusonként a menekültválság idején segítő szervezetek vezetőivel és munkatársaival</vt:lpstr>
      <vt:lpstr>Források: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Gyakornok</dc:creator>
  <cp:lastModifiedBy>Győri János</cp:lastModifiedBy>
  <cp:revision>47</cp:revision>
  <dcterms:created xsi:type="dcterms:W3CDTF">2018-06-04T09:38:41Z</dcterms:created>
  <dcterms:modified xsi:type="dcterms:W3CDTF">2022-04-12T19:19:35Z</dcterms:modified>
</cp:coreProperties>
</file>