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5" r:id="rId3"/>
    <p:sldId id="257" r:id="rId4"/>
    <p:sldId id="299" r:id="rId5"/>
    <p:sldId id="300" r:id="rId6"/>
    <p:sldId id="302" r:id="rId7"/>
    <p:sldId id="260" r:id="rId8"/>
    <p:sldId id="261" r:id="rId9"/>
    <p:sldId id="262" r:id="rId10"/>
    <p:sldId id="264" r:id="rId11"/>
    <p:sldId id="408" r:id="rId12"/>
    <p:sldId id="411" r:id="rId13"/>
    <p:sldId id="263" r:id="rId14"/>
    <p:sldId id="413" r:id="rId15"/>
    <p:sldId id="416" r:id="rId16"/>
    <p:sldId id="419" r:id="rId17"/>
    <p:sldId id="258" r:id="rId18"/>
    <p:sldId id="265" r:id="rId19"/>
    <p:sldId id="266" r:id="rId20"/>
    <p:sldId id="267" r:id="rId21"/>
    <p:sldId id="259" r:id="rId22"/>
  </p:sldIdLst>
  <p:sldSz cx="12192000" cy="6858000"/>
  <p:notesSz cx="6858000" cy="9144000"/>
  <p:embeddedFontLs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K4ZRlXRNxEbwkseAuVvG3nzr9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5045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8297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5394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7367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4454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695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5824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272C5D-4604-184E-A73E-1DFDFBDAD8B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02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Link to YouTube video </a:t>
            </a:r>
            <a:r>
              <a:rPr lang="es-ES" dirty="0" err="1"/>
              <a:t>about</a:t>
            </a:r>
            <a:r>
              <a:rPr lang="es-ES"/>
              <a:t> the Agency’s position </a:t>
            </a:r>
            <a:r>
              <a:rPr lang="es-ES" err="1"/>
              <a:t>on</a:t>
            </a:r>
            <a:r>
              <a:rPr lang="es-ES"/>
              <a:t> inclusive </a:t>
            </a:r>
            <a:r>
              <a:rPr lang="es-ES" err="1"/>
              <a:t>education</a:t>
            </a:r>
            <a:r>
              <a:rPr lang="es-ES"/>
              <a:t> </a:t>
            </a:r>
            <a:r>
              <a:rPr lang="es-ES" err="1"/>
              <a:t>systems</a:t>
            </a:r>
            <a:r>
              <a:rPr lang="es-ES"/>
              <a:t> </a:t>
            </a:r>
          </a:p>
          <a:p>
            <a:r>
              <a:rPr lang="es-ES"/>
              <a:t>https://</a:t>
            </a:r>
            <a:r>
              <a:rPr lang="es-ES" err="1"/>
              <a:t>www.youtube.com</a:t>
            </a:r>
            <a:r>
              <a:rPr lang="es-ES"/>
              <a:t>/</a:t>
            </a:r>
            <a:r>
              <a:rPr lang="es-ES" err="1"/>
              <a:t>watch?v</a:t>
            </a:r>
            <a:r>
              <a:rPr lang="es-ES"/>
              <a:t>=U6pRQqieM4g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272C5D-4604-184E-A73E-1DFDFBDAD8B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87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744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7229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6676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862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372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2060" y="1500066"/>
            <a:ext cx="5606694" cy="4765739"/>
          </a:xfrm>
        </p:spPr>
        <p:txBody>
          <a:bodyPr/>
          <a:lstStyle>
            <a:lvl1pPr marL="0" marR="0" indent="0" algn="l" defTabSz="455234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90099" algn="l"/>
              </a:tabLst>
              <a:defRPr sz="2788">
                <a:solidFill>
                  <a:srgbClr val="121948"/>
                </a:solidFill>
              </a:defRPr>
            </a:lvl1pPr>
            <a:lvl2pPr>
              <a:lnSpc>
                <a:spcPct val="120000"/>
              </a:lnSpc>
              <a:defRPr sz="2788">
                <a:solidFill>
                  <a:srgbClr val="121948"/>
                </a:solidFill>
              </a:defRPr>
            </a:lvl2pPr>
            <a:lvl3pPr>
              <a:lnSpc>
                <a:spcPct val="120000"/>
              </a:lnSpc>
              <a:defRPr sz="2788">
                <a:solidFill>
                  <a:srgbClr val="121948"/>
                </a:solidFill>
              </a:defRPr>
            </a:lvl3pPr>
            <a:lvl4pPr>
              <a:lnSpc>
                <a:spcPct val="120000"/>
              </a:lnSpc>
              <a:defRPr sz="2788">
                <a:solidFill>
                  <a:srgbClr val="121948"/>
                </a:solidFill>
              </a:defRPr>
            </a:lvl4pPr>
            <a:lvl5pPr>
              <a:lnSpc>
                <a:spcPct val="120000"/>
              </a:lnSpc>
              <a:defRPr sz="2390">
                <a:solidFill>
                  <a:srgbClr val="121948"/>
                </a:solidFill>
              </a:defRPr>
            </a:lvl5pPr>
          </a:lstStyle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87536" y="1512802"/>
            <a:ext cx="5606694" cy="4753004"/>
          </a:xfrm>
        </p:spPr>
        <p:txBody>
          <a:bodyPr/>
          <a:lstStyle>
            <a:lvl1pPr marL="0" marR="0" indent="0" algn="l" defTabSz="455234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90099" algn="l"/>
              </a:tabLst>
              <a:defRPr sz="2788">
                <a:solidFill>
                  <a:srgbClr val="121948"/>
                </a:solidFill>
              </a:defRPr>
            </a:lvl1pPr>
            <a:lvl2pPr>
              <a:lnSpc>
                <a:spcPct val="120000"/>
              </a:lnSpc>
              <a:defRPr sz="2788">
                <a:solidFill>
                  <a:srgbClr val="121948"/>
                </a:solidFill>
              </a:defRPr>
            </a:lvl2pPr>
            <a:lvl3pPr>
              <a:lnSpc>
                <a:spcPct val="120000"/>
              </a:lnSpc>
              <a:defRPr sz="2788">
                <a:solidFill>
                  <a:srgbClr val="121948"/>
                </a:solidFill>
              </a:defRPr>
            </a:lvl3pPr>
            <a:lvl4pPr>
              <a:lnSpc>
                <a:spcPct val="120000"/>
              </a:lnSpc>
              <a:defRPr sz="2788">
                <a:solidFill>
                  <a:srgbClr val="121948"/>
                </a:solidFill>
              </a:defRPr>
            </a:lvl4pPr>
            <a:lvl5pPr>
              <a:lnSpc>
                <a:spcPct val="120000"/>
              </a:lnSpc>
              <a:defRPr sz="2390">
                <a:solidFill>
                  <a:srgbClr val="121948"/>
                </a:solidFill>
              </a:defRPr>
            </a:lvl5pPr>
          </a:lstStyle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7819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EiUUFZog4oM?feature=oembed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european-agency.org/about-us/who-we-are/position-on-inclusive-education-system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32362A2-4D00-444E-A622-E199A6392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5" name="Google Shape;85;p1"/>
          <p:cNvSpPr txBox="1"/>
          <p:nvPr/>
        </p:nvSpPr>
        <p:spPr>
          <a:xfrm>
            <a:off x="723899" y="2125969"/>
            <a:ext cx="7365636" cy="2185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lvl="0">
              <a:lnSpc>
                <a:spcPct val="120000"/>
              </a:lnSpc>
              <a:buClr>
                <a:schemeClr val="lt1"/>
              </a:buClr>
              <a:buSzPct val="100000"/>
            </a:pPr>
            <a:r>
              <a:rPr lang="hu-HU" sz="2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"Befogadó intézmények - a megoldás kulcsa a részletekben rejlik" </a:t>
            </a:r>
            <a:endParaRPr lang="hu-HU" sz="27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723899" y="4383759"/>
            <a:ext cx="7365636" cy="107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l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"/>
              <a:buNone/>
            </a:pPr>
            <a:r>
              <a:rPr lang="hu-HU" sz="21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Perlusz </a:t>
            </a:r>
            <a:r>
              <a:rPr lang="hu-HU" sz="2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hu-HU" sz="21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ndrea</a:t>
            </a:r>
            <a:endParaRPr dirty="0"/>
          </a:p>
        </p:txBody>
      </p:sp>
      <p:sp>
        <p:nvSpPr>
          <p:cNvPr id="87" name="Google Shape;87;p1"/>
          <p:cNvSpPr txBox="1"/>
          <p:nvPr/>
        </p:nvSpPr>
        <p:spPr>
          <a:xfrm>
            <a:off x="723899" y="5566277"/>
            <a:ext cx="7365636" cy="597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20000"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hu-HU" sz="2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IPPI Tudományos Estek: Sokféleség a Társadalomban és a Kutatásban</a:t>
            </a:r>
            <a:endParaRPr sz="21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12652"/>
            <a:ext cx="12192000" cy="85129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838200" y="1544715"/>
            <a:ext cx="10738282" cy="5281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3. Milyen támogató szakmai fejlődési lehetőségekre van szükség a hatékony, befogadó iskolavezetők képzéséhez (a képzés, továbbképzés és a professzionális fejlődés lehetőségei, eszközei és jó gyakorlatai)?</a:t>
            </a:r>
          </a:p>
          <a:p>
            <a:pPr lvl="0">
              <a:lnSpc>
                <a:spcPct val="114000"/>
              </a:lnSpc>
            </a:pPr>
            <a:endParaRPr lang="hu-HU" sz="2000" dirty="0">
              <a:solidFill>
                <a:srgbClr val="01285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hiányoznak a szakmai fejlődést, a szükséges vezetői kompetenciák megszerzését támogató képzési anyagok, programok</a:t>
            </a:r>
          </a:p>
          <a:p>
            <a:pPr lvl="0">
              <a:lnSpc>
                <a:spcPct val="114000"/>
              </a:lnSpc>
            </a:pPr>
            <a:endParaRPr lang="hu-HU" sz="2000" dirty="0">
              <a:solidFill>
                <a:srgbClr val="01285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networking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/együttműködés</a:t>
            </a:r>
          </a:p>
          <a:p>
            <a:pPr lvl="0">
              <a:lnSpc>
                <a:spcPct val="114000"/>
              </a:lnSpc>
            </a:pPr>
            <a:endParaRPr lang="hu-HU" sz="2000" dirty="0">
              <a:solidFill>
                <a:srgbClr val="01285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evidenciákon alapuló döntéshozatal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1285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önértékelési eszköz kidolgozása és kipróbálása, mely segíti az inkluzív intézményvezetés irányába történő elmozdulást (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Self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–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reflection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tool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1285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1285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976544" y="124294"/>
            <a:ext cx="1037725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Kutatási kérdések</a:t>
            </a:r>
          </a:p>
        </p:txBody>
      </p:sp>
      <p:cxnSp>
        <p:nvCxnSpPr>
          <p:cNvPr id="95" name="Google Shape;95;p2"/>
          <p:cNvCxnSpPr/>
          <p:nvPr/>
        </p:nvCxnSpPr>
        <p:spPr>
          <a:xfrm>
            <a:off x="838200" y="1145220"/>
            <a:ext cx="10676138" cy="0"/>
          </a:xfrm>
          <a:prstGeom prst="straightConnector1">
            <a:avLst/>
          </a:prstGeom>
          <a:noFill/>
          <a:ln w="9525" cap="flat" cmpd="sng">
            <a:solidFill>
              <a:srgbClr val="0128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" name="Google Shape;96;p2"/>
          <p:cNvSpPr txBox="1"/>
          <p:nvPr/>
        </p:nvSpPr>
        <p:spPr>
          <a:xfrm>
            <a:off x="2790825" y="6271225"/>
            <a:ext cx="69111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3700"/>
            </a:pPr>
            <a:endParaRPr lang="hu-HU"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8442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12652"/>
            <a:ext cx="12192000" cy="85129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838200" y="1544715"/>
            <a:ext cx="10738282" cy="72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1285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1285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95" name="Google Shape;95;p2"/>
          <p:cNvCxnSpPr/>
          <p:nvPr/>
        </p:nvCxnSpPr>
        <p:spPr>
          <a:xfrm>
            <a:off x="838200" y="1145220"/>
            <a:ext cx="10676138" cy="0"/>
          </a:xfrm>
          <a:prstGeom prst="straightConnector1">
            <a:avLst/>
          </a:prstGeom>
          <a:noFill/>
          <a:ln w="9525" cap="flat" cmpd="sng">
            <a:solidFill>
              <a:srgbClr val="0128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" name="Google Shape;96;p2"/>
          <p:cNvSpPr txBox="1"/>
          <p:nvPr/>
        </p:nvSpPr>
        <p:spPr>
          <a:xfrm>
            <a:off x="2790825" y="6271225"/>
            <a:ext cx="69111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3700"/>
            </a:pPr>
            <a:endParaRPr lang="hu-HU"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28A9A57F-9157-41AB-89C5-6FA528F2A7FF}"/>
              </a:ext>
            </a:extLst>
          </p:cNvPr>
          <p:cNvSpPr/>
          <p:nvPr/>
        </p:nvSpPr>
        <p:spPr>
          <a:xfrm>
            <a:off x="949911" y="124289"/>
            <a:ext cx="64895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2800" dirty="0">
                <a:solidFill>
                  <a:srgbClr val="002060"/>
                </a:solidFill>
              </a:rPr>
              <a:t>Inkluzív intézményvezetés -  értelmezhető-e a fogalom hazánkban?</a:t>
            </a:r>
            <a:br>
              <a:rPr lang="hu-HU" altLang="hu-HU" sz="2800" dirty="0">
                <a:solidFill>
                  <a:srgbClr val="002060"/>
                </a:solidFill>
              </a:rPr>
            </a:b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11DCFB68-FF6F-4C48-A648-CC4DAEBE251C}"/>
              </a:ext>
            </a:extLst>
          </p:cNvPr>
          <p:cNvSpPr/>
          <p:nvPr/>
        </p:nvSpPr>
        <p:spPr>
          <a:xfrm>
            <a:off x="1136341" y="1145220"/>
            <a:ext cx="1048970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solidFill>
                  <a:srgbClr val="002060"/>
                </a:solidFill>
              </a:rPr>
              <a:t>Magyarországon a köznevelési intézmény és a nevelési-oktatási intézmény vezetőjének feladatait a Nemzeti köznevelési Törvény 69. paragrafusa határozza meg. Sem ezek között a tevékenységek között, sem az intézményvezetők pedagógiai- szakmai ellenőrzésének rendszerét meghatározó, 2012-ben megjelent EMMI rendeletben (20/2012. (VIII. 31.) nem kerül külön említésre az </a:t>
            </a:r>
            <a:r>
              <a:rPr lang="hu-HU" sz="1600" dirty="0" err="1">
                <a:solidFill>
                  <a:srgbClr val="002060"/>
                </a:solidFill>
              </a:rPr>
              <a:t>inkluzivitás</a:t>
            </a:r>
            <a:r>
              <a:rPr lang="hu-HU" sz="1600" dirty="0">
                <a:solidFill>
                  <a:srgbClr val="002060"/>
                </a:solidFill>
              </a:rPr>
              <a:t>.</a:t>
            </a:r>
          </a:p>
          <a:p>
            <a:endParaRPr lang="hu-HU" sz="1600" dirty="0">
              <a:solidFill>
                <a:srgbClr val="002060"/>
              </a:solidFill>
            </a:endParaRPr>
          </a:p>
          <a:p>
            <a:r>
              <a:rPr lang="hu-HU" sz="1600" dirty="0">
                <a:solidFill>
                  <a:srgbClr val="002060"/>
                </a:solidFill>
              </a:rPr>
              <a:t>Az önértékelés és tanfelügyelet kézikönyveiben elvárt kompetenciák között a tanulás-tanítás területen jelenik meg a befogadás gondolata kulcskompetenciaként: „Az iskolavezetők munkájukban törekszenek egy befogadó tanulási környezet kialakítására.” - a fogalom tartalma redukálódik a differenciálással és az adaptív oktatással összefüggésben közölt elvárásokra.</a:t>
            </a:r>
          </a:p>
          <a:p>
            <a:endParaRPr lang="hu-HU" sz="1600" dirty="0">
              <a:solidFill>
                <a:srgbClr val="002060"/>
              </a:solidFill>
            </a:endParaRPr>
          </a:p>
          <a:p>
            <a:r>
              <a:rPr lang="hu-HU" sz="1600" dirty="0">
                <a:solidFill>
                  <a:srgbClr val="002060"/>
                </a:solidFill>
              </a:rPr>
              <a:t>„A vezetői tanfelügyelet részeként a dokumentumelemzésben szerepel az </a:t>
            </a:r>
            <a:r>
              <a:rPr lang="hu-HU" sz="1600" dirty="0" err="1">
                <a:solidFill>
                  <a:srgbClr val="002060"/>
                </a:solidFill>
              </a:rPr>
              <a:t>inkluzivitás</a:t>
            </a:r>
            <a:r>
              <a:rPr lang="hu-HU" sz="1600" dirty="0">
                <a:solidFill>
                  <a:srgbClr val="002060"/>
                </a:solidFill>
              </a:rPr>
              <a:t> témakörébe tartozó kérdés, pl.: Hogyan jelenik meg a kiemelt figyelmet igénylő tanulók nevelése, oktatása a vezetési programban? </a:t>
            </a:r>
          </a:p>
          <a:p>
            <a:r>
              <a:rPr lang="hu-HU" sz="1600" dirty="0">
                <a:solidFill>
                  <a:srgbClr val="002060"/>
                </a:solidFill>
              </a:rPr>
              <a:t>A pedagógiai program alapelvei, céljai, feladatai hogyan támogatják az egyéni bánásmód érvényesülését? Kifejezetten az inkluzív vezetésre vonatkozó kérdés nem szerepel. </a:t>
            </a:r>
          </a:p>
          <a:p>
            <a:endParaRPr lang="hu-HU" sz="1600" dirty="0">
              <a:solidFill>
                <a:srgbClr val="002060"/>
              </a:solidFill>
            </a:endParaRPr>
          </a:p>
          <a:p>
            <a:r>
              <a:rPr lang="hu-HU" sz="1600" dirty="0">
                <a:solidFill>
                  <a:srgbClr val="002060"/>
                </a:solidFill>
              </a:rPr>
              <a:t>A tanfelügyelők helyszíni ellenőrzése során felvett vezetői interjú javasolt kérdéssorában egy olyan kérdés szerepel, amely a befogadás témájához kapcsolódik a vezető feladataival összefüggésben: Mit tesz az inkluzív nevelési- tanulási környezet megteremtése érdekében?” </a:t>
            </a:r>
          </a:p>
          <a:p>
            <a:endParaRPr lang="hu-HU" sz="1800" dirty="0">
              <a:solidFill>
                <a:srgbClr val="002060"/>
              </a:solidFill>
            </a:endParaRPr>
          </a:p>
          <a:p>
            <a:endParaRPr lang="hu-H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59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12652"/>
            <a:ext cx="12192000" cy="85129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838200" y="1544715"/>
            <a:ext cx="10738282" cy="72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1285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1285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95" name="Google Shape;95;p2"/>
          <p:cNvCxnSpPr/>
          <p:nvPr/>
        </p:nvCxnSpPr>
        <p:spPr>
          <a:xfrm>
            <a:off x="838200" y="1145220"/>
            <a:ext cx="10676138" cy="0"/>
          </a:xfrm>
          <a:prstGeom prst="straightConnector1">
            <a:avLst/>
          </a:prstGeom>
          <a:noFill/>
          <a:ln w="9525" cap="flat" cmpd="sng">
            <a:solidFill>
              <a:srgbClr val="0128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" name="Google Shape;96;p2"/>
          <p:cNvSpPr txBox="1"/>
          <p:nvPr/>
        </p:nvSpPr>
        <p:spPr>
          <a:xfrm>
            <a:off x="2790825" y="6271225"/>
            <a:ext cx="69111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3700"/>
            </a:pPr>
            <a:endParaRPr lang="hu-HU"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C5CCA73C-F43F-40A9-A384-0486C043E4C7}"/>
              </a:ext>
            </a:extLst>
          </p:cNvPr>
          <p:cNvSpPr/>
          <p:nvPr/>
        </p:nvSpPr>
        <p:spPr>
          <a:xfrm>
            <a:off x="648069" y="0"/>
            <a:ext cx="9053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hu-HU" sz="2800" dirty="0">
                <a:solidFill>
                  <a:srgbClr val="002060"/>
                </a:solidFill>
              </a:rPr>
            </a:br>
            <a:r>
              <a:rPr lang="hu-HU" sz="2800" dirty="0">
                <a:solidFill>
                  <a:srgbClr val="002060"/>
                </a:solidFill>
              </a:rPr>
              <a:t>Első hazai kutatás (Fazekas Andrea, 2020.)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B08F4D74-2E24-4B45-81E3-DA3792A30096}"/>
              </a:ext>
            </a:extLst>
          </p:cNvPr>
          <p:cNvSpPr/>
          <p:nvPr/>
        </p:nvSpPr>
        <p:spPr>
          <a:xfrm>
            <a:off x="677662" y="1083076"/>
            <a:ext cx="1089882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rgbClr val="002060"/>
                </a:solidFill>
              </a:rPr>
              <a:t>Celldömölk járás intézményvezetőinek körében</a:t>
            </a:r>
          </a:p>
          <a:p>
            <a:endParaRPr lang="hu-HU" sz="2000" dirty="0">
              <a:solidFill>
                <a:srgbClr val="002060"/>
              </a:solidFill>
            </a:endParaRPr>
          </a:p>
          <a:p>
            <a:r>
              <a:rPr lang="hu-HU" sz="2000" dirty="0">
                <a:solidFill>
                  <a:srgbClr val="002060"/>
                </a:solidFill>
              </a:rPr>
              <a:t>22 vezetői interjú</a:t>
            </a:r>
          </a:p>
          <a:p>
            <a:endParaRPr lang="hu-HU" sz="2000" dirty="0">
              <a:solidFill>
                <a:srgbClr val="002060"/>
              </a:solidFill>
            </a:endParaRPr>
          </a:p>
          <a:p>
            <a:r>
              <a:rPr lang="hu-HU" sz="2000" dirty="0">
                <a:solidFill>
                  <a:srgbClr val="002060"/>
                </a:solidFill>
              </a:rPr>
              <a:t>Megállapítások: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</a:rPr>
              <a:t>hazánkban is vannak magukat inkluzívként definiáló intézmények, azonban az inkluzív intézmény, intézményvezetés nem kidolgozott program szerint történik, ilyen irányú stratégia nem szerepel az intézmények fejlesztési terveiben,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</a:rPr>
              <a:t>a szemlélet kialakításában fontos tényező, hogy a nevelőtestület is magáénak érezze az inklúzió gondolatát, fontosságát.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</a:rPr>
              <a:t>személyes példamutatással próbálnak az intézményvezetők élen járni.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</a:rPr>
              <a:t>az inkluzív nevelés – oktatást leginkább a sajátos nevelési igényű (SNI), illetve beilleszkedési, tanulási és magatartási nehézséget (BTMN) mutató gyermekek ellátásában értelmezik.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</a:rPr>
              <a:t>Az inklúzió sikerességét, eredményességét nem mérik az intézmények, mérőeszközök nem állnak rendelkezésre.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9834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12652"/>
            <a:ext cx="12192000" cy="85129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838200" y="399495"/>
            <a:ext cx="105156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Pilótavizsgálat magyarországi tapasztalatai</a:t>
            </a:r>
            <a:endParaRPr dirty="0"/>
          </a:p>
        </p:txBody>
      </p:sp>
      <p:cxnSp>
        <p:nvCxnSpPr>
          <p:cNvPr id="95" name="Google Shape;95;p2"/>
          <p:cNvCxnSpPr/>
          <p:nvPr/>
        </p:nvCxnSpPr>
        <p:spPr>
          <a:xfrm>
            <a:off x="838200" y="1145220"/>
            <a:ext cx="10676138" cy="0"/>
          </a:xfrm>
          <a:prstGeom prst="straightConnector1">
            <a:avLst/>
          </a:prstGeom>
          <a:noFill/>
          <a:ln w="9525" cap="flat" cmpd="sng">
            <a:solidFill>
              <a:srgbClr val="0128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" name="Google Shape;96;p2"/>
          <p:cNvSpPr txBox="1"/>
          <p:nvPr/>
        </p:nvSpPr>
        <p:spPr>
          <a:xfrm>
            <a:off x="2790825" y="6271225"/>
            <a:ext cx="69111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3700"/>
            </a:pPr>
            <a:endParaRPr lang="hu-HU"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2C62BF75-8BCC-4D53-95FB-76EA15300A04}"/>
              </a:ext>
            </a:extLst>
          </p:cNvPr>
          <p:cNvSpPr/>
          <p:nvPr/>
        </p:nvSpPr>
        <p:spPr>
          <a:xfrm>
            <a:off x="656948" y="1403794"/>
            <a:ext cx="84870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10 fő intézményvezetővel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2021. május - június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Az eszköz, a tájékoztató levél és a beleegyező nyilatkozat előzetes elküldése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Online interjú keretében az önértékelő eszköz felvétele, visszajelzések</a:t>
            </a:r>
          </a:p>
          <a:p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	a) a saját intézmény elhelyezése /értékelése</a:t>
            </a:r>
          </a:p>
          <a:p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	b) reflexiók az eszköz használhatóságáról</a:t>
            </a:r>
          </a:p>
          <a:p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	c) módosítási javaslatok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Fókuszcsoportos interjú a szakpolitika képviselőivel (Emberi Erőforrások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Minisztéiuma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, Oktatási Hivatal, Klebelsberg Központ, Közép-Pesti Tankerületi Központ)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A pilótavizsgálatban részt vett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Sikóssy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-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Kókay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Zsófia, dr. Kiss László, dr. habil. Perlusz Andrea</a:t>
            </a:r>
          </a:p>
        </p:txBody>
      </p:sp>
    </p:spTree>
    <p:extLst>
      <p:ext uri="{BB962C8B-B14F-4D97-AF65-F5344CB8AC3E}">
        <p14:creationId xmlns:p14="http://schemas.microsoft.com/office/powerpoint/2010/main" val="3965632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10" descr="Table&#10;&#10;Description automatically generated">
            <a:extLst>
              <a:ext uri="{FF2B5EF4-FFF2-40B4-BE49-F238E27FC236}">
                <a16:creationId xmlns:a16="http://schemas.microsoft.com/office/drawing/2014/main" id="{F99D6688-D361-42BE-9A98-55B76E5AFA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1046164"/>
            <a:ext cx="9077325" cy="4308475"/>
          </a:xfrm>
        </p:spPr>
      </p:pic>
      <p:sp>
        <p:nvSpPr>
          <p:cNvPr id="17411" name="Téglalap 1">
            <a:extLst>
              <a:ext uri="{FF2B5EF4-FFF2-40B4-BE49-F238E27FC236}">
                <a16:creationId xmlns:a16="http://schemas.microsoft.com/office/drawing/2014/main" id="{C2D9D220-CA79-4389-8E70-9D403E00A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95275"/>
            <a:ext cx="5791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>
                <a:latin typeface="Tahoma" panose="020B0604030504040204" pitchFamily="34" charset="0"/>
              </a:rPr>
              <a:t>Az irányvonal meghatározása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Table&#10;&#10;Description automatically generated">
            <a:extLst>
              <a:ext uri="{FF2B5EF4-FFF2-40B4-BE49-F238E27FC236}">
                <a16:creationId xmlns:a16="http://schemas.microsoft.com/office/drawing/2014/main" id="{A7A5EF4C-0A23-4189-AE84-A4C982C41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4539"/>
            <a:ext cx="91440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églalap 1">
            <a:extLst>
              <a:ext uri="{FF2B5EF4-FFF2-40B4-BE49-F238E27FC236}">
                <a16:creationId xmlns:a16="http://schemas.microsoft.com/office/drawing/2014/main" id="{649B621B-3410-4229-9DB5-7CA9F2B46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9" y="107950"/>
            <a:ext cx="4556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>
                <a:latin typeface="Tahoma" panose="020B0604030504040204" pitchFamily="34" charset="0"/>
              </a:rPr>
              <a:t>Szervezetfejlesztés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Table, calendar&#10;&#10;Description automatically generated">
            <a:extLst>
              <a:ext uri="{FF2B5EF4-FFF2-40B4-BE49-F238E27FC236}">
                <a16:creationId xmlns:a16="http://schemas.microsoft.com/office/drawing/2014/main" id="{6B4AE6A4-1136-4A69-9CAA-81AF4AFD0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4939"/>
            <a:ext cx="91440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églalap 1">
            <a:extLst>
              <a:ext uri="{FF2B5EF4-FFF2-40B4-BE49-F238E27FC236}">
                <a16:creationId xmlns:a16="http://schemas.microsoft.com/office/drawing/2014/main" id="{5465769D-17D8-4D5E-9EBC-6AFE338E5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23839"/>
            <a:ext cx="588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>
                <a:latin typeface="Tahoma" panose="020B0604030504040204" pitchFamily="34" charset="0"/>
              </a:rPr>
              <a:t> Az emberek fejlesztése.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838200" y="399495"/>
            <a:ext cx="105156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Legfontosabb megállapítások</a:t>
            </a:r>
            <a:endParaRPr dirty="0"/>
          </a:p>
        </p:txBody>
      </p:sp>
      <p:cxnSp>
        <p:nvCxnSpPr>
          <p:cNvPr id="102" name="Google Shape;102;p3"/>
          <p:cNvCxnSpPr/>
          <p:nvPr/>
        </p:nvCxnSpPr>
        <p:spPr>
          <a:xfrm>
            <a:off x="838200" y="1145220"/>
            <a:ext cx="10676138" cy="0"/>
          </a:xfrm>
          <a:prstGeom prst="straightConnector1">
            <a:avLst/>
          </a:prstGeom>
          <a:noFill/>
          <a:ln w="9525" cap="flat" cmpd="sng">
            <a:solidFill>
              <a:srgbClr val="0128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3" name="Google Shape;103;p3"/>
          <p:cNvSpPr txBox="1"/>
          <p:nvPr/>
        </p:nvSpPr>
        <p:spPr>
          <a:xfrm>
            <a:off x="287785" y="1778006"/>
            <a:ext cx="10738282" cy="232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Nagyon fontosnak, újszerűnek és érdekesnek találták ezt a témát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Glosszárium – szakkifejezések jelentése (közös értelmezést elősegítendő)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Önfejlesztési terv készítése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Megvitathatóság a KK illetve egyéb fenntartó képviselőjével </a:t>
            </a:r>
          </a:p>
          <a:p>
            <a:pPr marL="285750" lvl="0" indent="-171450">
              <a:buClr>
                <a:schemeClr val="dk1"/>
              </a:buClr>
              <a:buSzPts val="1800"/>
            </a:pPr>
            <a:endParaRPr lang="hu-HU" sz="1800" dirty="0">
              <a:solidFill>
                <a:srgbClr val="01285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171450">
              <a:buClr>
                <a:schemeClr val="dk1"/>
              </a:buClr>
              <a:buSzPts val="1800"/>
            </a:pPr>
            <a:endParaRPr lang="hu-HU" sz="1800" dirty="0">
              <a:solidFill>
                <a:srgbClr val="01285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rgbClr val="01285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12652"/>
            <a:ext cx="12192000" cy="85129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2790825" y="6271225"/>
            <a:ext cx="69111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3700"/>
            </a:pPr>
            <a:endParaRPr lang="hu-HU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54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12652"/>
            <a:ext cx="12192000" cy="8512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p2"/>
          <p:cNvCxnSpPr/>
          <p:nvPr/>
        </p:nvCxnSpPr>
        <p:spPr>
          <a:xfrm>
            <a:off x="838200" y="1145220"/>
            <a:ext cx="10676138" cy="0"/>
          </a:xfrm>
          <a:prstGeom prst="straightConnector1">
            <a:avLst/>
          </a:prstGeom>
          <a:noFill/>
          <a:ln w="9525" cap="flat" cmpd="sng">
            <a:solidFill>
              <a:srgbClr val="0128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" name="Google Shape;96;p2"/>
          <p:cNvSpPr txBox="1"/>
          <p:nvPr/>
        </p:nvSpPr>
        <p:spPr>
          <a:xfrm>
            <a:off x="2790825" y="6271225"/>
            <a:ext cx="69111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3700"/>
            </a:pPr>
            <a:endParaRPr lang="hu-HU"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B9933AC2-4717-4CCF-9E3C-3831BA0E05D0}"/>
              </a:ext>
            </a:extLst>
          </p:cNvPr>
          <p:cNvSpPr/>
          <p:nvPr/>
        </p:nvSpPr>
        <p:spPr>
          <a:xfrm>
            <a:off x="838200" y="1580259"/>
            <a:ext cx="83058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	</a:t>
            </a:r>
          </a:p>
          <a:p>
            <a:pPr algn="just"/>
            <a:r>
              <a:rPr lang="hu-HU" sz="2000" i="1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„Kiváló lehetőség arra, hogy intézményvezetőként átgondolásra kerüljön egy alapos elemzés alapján az inkluzív iskolavezetés szemlélete, gyakorlata és folyamata.”</a:t>
            </a:r>
          </a:p>
          <a:p>
            <a:pPr algn="just"/>
            <a:endParaRPr lang="hu-HU" sz="2000" i="1" dirty="0">
              <a:solidFill>
                <a:srgbClr val="01285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r>
              <a:rPr lang="hu-HU" sz="2000" i="1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„Egy elemzésre épülő rövid és hosszútávú munkaterv készítése jelentősen növelné a megvalósítás esélyét. Ehhez mentori, vagy szaktanácsadói, vagy </a:t>
            </a:r>
            <a:r>
              <a:rPr lang="hu-HU" sz="2000" i="1" dirty="0" err="1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coach</a:t>
            </a:r>
            <a:r>
              <a:rPr lang="hu-HU" sz="2000" i="1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támogatás a kockázatok elkerülésében nyújthatna segítséget.”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8F507157-65AF-44C6-A092-7145257405E5}"/>
              </a:ext>
            </a:extLst>
          </p:cNvPr>
          <p:cNvSpPr/>
          <p:nvPr/>
        </p:nvSpPr>
        <p:spPr>
          <a:xfrm>
            <a:off x="838200" y="577049"/>
            <a:ext cx="928333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Miben látja az önreflexiós eszköz fő erősségét?</a:t>
            </a:r>
            <a:r>
              <a:rPr lang="hu-H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47849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12652"/>
            <a:ext cx="12192000" cy="8512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p2"/>
          <p:cNvCxnSpPr/>
          <p:nvPr/>
        </p:nvCxnSpPr>
        <p:spPr>
          <a:xfrm>
            <a:off x="838200" y="1145220"/>
            <a:ext cx="10676138" cy="0"/>
          </a:xfrm>
          <a:prstGeom prst="straightConnector1">
            <a:avLst/>
          </a:prstGeom>
          <a:noFill/>
          <a:ln w="9525" cap="flat" cmpd="sng">
            <a:solidFill>
              <a:srgbClr val="0128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" name="Google Shape;96;p2"/>
          <p:cNvSpPr txBox="1"/>
          <p:nvPr/>
        </p:nvSpPr>
        <p:spPr>
          <a:xfrm>
            <a:off x="2790825" y="6271225"/>
            <a:ext cx="69111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3700"/>
            </a:pPr>
            <a:endParaRPr lang="hu-HU"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B9933AC2-4717-4CCF-9E3C-3831BA0E05D0}"/>
              </a:ext>
            </a:extLst>
          </p:cNvPr>
          <p:cNvSpPr/>
          <p:nvPr/>
        </p:nvSpPr>
        <p:spPr>
          <a:xfrm>
            <a:off x="838200" y="1562503"/>
            <a:ext cx="83058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	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Intézményvezetők megismertetése az eszközzel (KK, magán, egyházi)</a:t>
            </a:r>
          </a:p>
          <a:p>
            <a:pPr algn="just"/>
            <a:endParaRPr lang="hu-HU" sz="2000" dirty="0">
              <a:solidFill>
                <a:srgbClr val="00206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Az eszköz beépíthetősége értékelési/minősítési folyamatba</a:t>
            </a:r>
          </a:p>
          <a:p>
            <a:pPr algn="just"/>
            <a:endParaRPr lang="hu-HU" sz="2000" dirty="0">
              <a:solidFill>
                <a:srgbClr val="00206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Képzés/továbbképzés</a:t>
            </a:r>
          </a:p>
          <a:p>
            <a:pPr algn="just"/>
            <a:endParaRPr lang="hu-HU" sz="2000" dirty="0">
              <a:solidFill>
                <a:srgbClr val="00206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Mentori támogatás</a:t>
            </a:r>
          </a:p>
          <a:p>
            <a:pPr algn="just"/>
            <a:endParaRPr lang="hu-HU" sz="2000" i="1" dirty="0">
              <a:solidFill>
                <a:schemeClr val="bg2"/>
              </a:solidFill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8F507157-65AF-44C6-A092-7145257405E5}"/>
              </a:ext>
            </a:extLst>
          </p:cNvPr>
          <p:cNvSpPr/>
          <p:nvPr/>
        </p:nvSpPr>
        <p:spPr>
          <a:xfrm>
            <a:off x="838200" y="577049"/>
            <a:ext cx="9283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Javaslatok	</a:t>
            </a:r>
          </a:p>
        </p:txBody>
      </p:sp>
    </p:spTree>
    <p:extLst>
      <p:ext uri="{BB962C8B-B14F-4D97-AF65-F5344CB8AC3E}">
        <p14:creationId xmlns:p14="http://schemas.microsoft.com/office/powerpoint/2010/main" val="288329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40E28F-0525-D041-AF1F-DD5710A442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61000"/>
            <a:duotone>
              <a:prstClr val="black"/>
              <a:srgbClr val="651B2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5726" r="-1" b="-1"/>
          <a:stretch/>
        </p:blipFill>
        <p:spPr>
          <a:xfrm>
            <a:off x="-2988" y="10"/>
            <a:ext cx="12188952" cy="685661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78072FE-4927-9B45-819D-5ED6C418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89" y="22860"/>
            <a:ext cx="3747220" cy="1972056"/>
          </a:xfrm>
        </p:spPr>
        <p:txBody>
          <a:bodyPr anchor="ctr">
            <a:normAutofit/>
          </a:bodyPr>
          <a:lstStyle/>
          <a:p>
            <a:r>
              <a:rPr lang="en-HU" sz="4000" dirty="0">
                <a:solidFill>
                  <a:srgbClr val="002060"/>
                </a:solidFill>
              </a:rPr>
              <a:t>A</a:t>
            </a:r>
            <a:r>
              <a:rPr lang="hu-HU" sz="4000" dirty="0">
                <a:solidFill>
                  <a:srgbClr val="002060"/>
                </a:solidFill>
              </a:rPr>
              <a:t>z</a:t>
            </a:r>
            <a:r>
              <a:rPr lang="en-HU" sz="4000" dirty="0">
                <a:solidFill>
                  <a:srgbClr val="002060"/>
                </a:solidFill>
              </a:rPr>
              <a:t> </a:t>
            </a:r>
            <a:r>
              <a:rPr lang="hu-HU" sz="4000" dirty="0">
                <a:solidFill>
                  <a:srgbClr val="002060"/>
                </a:solidFill>
              </a:rPr>
              <a:t>inkluzív </a:t>
            </a:r>
            <a:r>
              <a:rPr lang="en-HU" sz="4000" dirty="0">
                <a:solidFill>
                  <a:srgbClr val="002060"/>
                </a:solidFill>
              </a:rPr>
              <a:t>iskola</a:t>
            </a:r>
            <a:r>
              <a:rPr lang="hu-HU" sz="4000" dirty="0">
                <a:solidFill>
                  <a:srgbClr val="002060"/>
                </a:solidFill>
              </a:rPr>
              <a:t> </a:t>
            </a:r>
            <a:r>
              <a:rPr lang="en-HU" sz="4000" dirty="0">
                <a:solidFill>
                  <a:srgbClr val="002060"/>
                </a:solidFill>
              </a:rPr>
              <a:t>kultúr</a:t>
            </a:r>
            <a:r>
              <a:rPr lang="hu-HU" sz="4000" dirty="0" err="1">
                <a:solidFill>
                  <a:srgbClr val="002060"/>
                </a:solidFill>
              </a:rPr>
              <a:t>ája</a:t>
            </a:r>
            <a:endParaRPr lang="en-HU" sz="4000" dirty="0">
              <a:solidFill>
                <a:srgbClr val="002060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1D44BBA-C771-CB4B-863D-5516AB78DC0E}"/>
              </a:ext>
            </a:extLst>
          </p:cNvPr>
          <p:cNvSpPr txBox="1">
            <a:spLocks/>
          </p:cNvSpPr>
          <p:nvPr/>
        </p:nvSpPr>
        <p:spPr>
          <a:xfrm>
            <a:off x="3645408" y="609600"/>
            <a:ext cx="7534656" cy="342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</a:rPr>
              <a:t>„...azok a mély rétegekben lévő vélekedések és feltevések, melyeket az egy szervezethez tartozó személyek tudattalanul osztanak, amikor definiálják magukat és a munkahelyüket. Hogy mekkora szerepet játszik ezek között az értékek között a különbségek elfogadása és tisztelete, az elkötelezettség az iránt, hogy minden tanuló számára biztosítsák a hatékony tanulás lehetőségét.”</a:t>
            </a:r>
            <a:endParaRPr lang="en-HU" sz="2000" dirty="0">
              <a:solidFill>
                <a:srgbClr val="002060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A5431E2-EB50-CB40-AD79-1537FB633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8401" y="6147560"/>
            <a:ext cx="652783" cy="652783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149BDE-0526-F94F-8B97-705EBF20D69B}"/>
              </a:ext>
            </a:extLst>
          </p:cNvPr>
          <p:cNvSpPr txBox="1"/>
          <p:nvPr/>
        </p:nvSpPr>
        <p:spPr>
          <a:xfrm>
            <a:off x="8948041" y="4475413"/>
            <a:ext cx="3193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solidFill>
                  <a:srgbClr val="002060"/>
                </a:solidFill>
              </a:rPr>
              <a:t>(</a:t>
            </a:r>
            <a:r>
              <a:rPr lang="hu-HU" sz="1100" dirty="0" err="1">
                <a:solidFill>
                  <a:srgbClr val="002060"/>
                </a:solidFill>
              </a:rPr>
              <a:t>Ainscow</a:t>
            </a:r>
            <a:r>
              <a:rPr lang="hu-HU" sz="1100" dirty="0">
                <a:solidFill>
                  <a:srgbClr val="002060"/>
                </a:solidFill>
              </a:rPr>
              <a:t>, </a:t>
            </a:r>
            <a:r>
              <a:rPr lang="hu-HU" sz="1100" dirty="0" err="1">
                <a:solidFill>
                  <a:srgbClr val="002060"/>
                </a:solidFill>
              </a:rPr>
              <a:t>Booth</a:t>
            </a:r>
            <a:r>
              <a:rPr lang="hu-HU" sz="1100" dirty="0">
                <a:solidFill>
                  <a:srgbClr val="002060"/>
                </a:solidFill>
              </a:rPr>
              <a:t>, </a:t>
            </a:r>
            <a:r>
              <a:rPr lang="hu-HU" sz="1100" dirty="0" err="1">
                <a:solidFill>
                  <a:srgbClr val="002060"/>
                </a:solidFill>
              </a:rPr>
              <a:t>Dyson</a:t>
            </a:r>
            <a:r>
              <a:rPr lang="hu-HU" sz="1100" dirty="0">
                <a:solidFill>
                  <a:srgbClr val="002060"/>
                </a:solidFill>
              </a:rPr>
              <a:t>, </a:t>
            </a:r>
            <a:r>
              <a:rPr lang="hu-HU" sz="1100" dirty="0" err="1">
                <a:solidFill>
                  <a:srgbClr val="002060"/>
                </a:solidFill>
              </a:rPr>
              <a:t>Farrell</a:t>
            </a:r>
            <a:r>
              <a:rPr lang="hu-HU" sz="1100" dirty="0">
                <a:solidFill>
                  <a:srgbClr val="002060"/>
                </a:solidFill>
              </a:rPr>
              <a:t>, Frankham, </a:t>
            </a:r>
            <a:r>
              <a:rPr lang="hu-HU" sz="1100" dirty="0" err="1">
                <a:solidFill>
                  <a:srgbClr val="002060"/>
                </a:solidFill>
              </a:rPr>
              <a:t>Gallannaugh</a:t>
            </a:r>
            <a:r>
              <a:rPr lang="hu-HU" sz="1100" dirty="0">
                <a:solidFill>
                  <a:srgbClr val="002060"/>
                </a:solidFill>
              </a:rPr>
              <a:t>, </a:t>
            </a:r>
            <a:r>
              <a:rPr lang="hu-HU" sz="1100" dirty="0" err="1">
                <a:solidFill>
                  <a:srgbClr val="002060"/>
                </a:solidFill>
              </a:rPr>
              <a:t>Howes</a:t>
            </a:r>
            <a:r>
              <a:rPr lang="hu-HU" sz="1100" dirty="0">
                <a:solidFill>
                  <a:srgbClr val="002060"/>
                </a:solidFill>
              </a:rPr>
              <a:t> and Smith, 2006)</a:t>
            </a:r>
            <a:endParaRPr lang="en-HU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6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12652"/>
            <a:ext cx="12192000" cy="8512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p2"/>
          <p:cNvCxnSpPr/>
          <p:nvPr/>
        </p:nvCxnSpPr>
        <p:spPr>
          <a:xfrm>
            <a:off x="838200" y="1145220"/>
            <a:ext cx="10676138" cy="0"/>
          </a:xfrm>
          <a:prstGeom prst="straightConnector1">
            <a:avLst/>
          </a:prstGeom>
          <a:noFill/>
          <a:ln w="9525" cap="flat" cmpd="sng">
            <a:solidFill>
              <a:srgbClr val="0128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" name="Google Shape;96;p2"/>
          <p:cNvSpPr txBox="1"/>
          <p:nvPr/>
        </p:nvSpPr>
        <p:spPr>
          <a:xfrm>
            <a:off x="2790825" y="6271225"/>
            <a:ext cx="69111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3700"/>
            </a:pPr>
            <a:endParaRPr lang="hu-HU"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B9933AC2-4717-4CCF-9E3C-3831BA0E05D0}"/>
              </a:ext>
            </a:extLst>
          </p:cNvPr>
          <p:cNvSpPr/>
          <p:nvPr/>
        </p:nvSpPr>
        <p:spPr>
          <a:xfrm>
            <a:off x="838200" y="1562503"/>
            <a:ext cx="83058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	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Fazekas Andrea (2020) </a:t>
            </a:r>
            <a:r>
              <a:rPr lang="hu-HU" sz="2000" i="1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Az inkluzív intézményről, inkluzív intézményvezetésről alkotott vélemények Celldömölk járás intézményvezetőinek körében </a:t>
            </a:r>
            <a:r>
              <a:rPr lang="hu-HU" sz="20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Szakdolgozat, ELTE BGGYK Budapest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Siklóssy</a:t>
            </a:r>
            <a:r>
              <a:rPr lang="hu-HU" sz="20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– </a:t>
            </a:r>
            <a:r>
              <a:rPr lang="hu-HU" sz="20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Kókay</a:t>
            </a:r>
            <a:r>
              <a:rPr lang="hu-HU" sz="20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Zsófia (2021) </a:t>
            </a:r>
            <a:r>
              <a:rPr lang="hu-HU" sz="2000" i="1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Az inkluzív intézményvezetéshez kapcsolódó önreflexiós eszköz első kipróbálásának tapasztala</a:t>
            </a:r>
            <a:r>
              <a:rPr lang="hu-HU" sz="20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tai Szakdolgozat, ELTE BGGYK Budapest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Dr. Perlusz Andrea (2020) </a:t>
            </a:r>
            <a:r>
              <a:rPr lang="hu-HU" sz="2000" i="1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Az inkluzív intézményvezetés és az inkluzív nevelés-oktatás összefüggései</a:t>
            </a:r>
            <a:r>
              <a:rPr lang="hu-HU" sz="20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hu-HU" sz="20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Educatio</a:t>
            </a:r>
            <a:r>
              <a:rPr lang="hu-HU" sz="20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29 :3 pp. 350-362. 13 p. 2020.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Andrea Perlusz (</a:t>
            </a:r>
            <a:r>
              <a:rPr lang="en-US" sz="20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Phd</a:t>
            </a:r>
            <a:r>
              <a:rPr lang="en-US" sz="20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)</a:t>
            </a:r>
            <a:r>
              <a:rPr lang="hu-HU" sz="20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(2021) </a:t>
            </a:r>
            <a:r>
              <a:rPr lang="en-US" sz="2000" i="1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Inclusive school leadership</a:t>
            </a:r>
            <a:r>
              <a:rPr lang="hu-HU" sz="2000" i="1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hu-HU" sz="20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Fogyatékosság és társadalom (</a:t>
            </a:r>
            <a:r>
              <a:rPr lang="en-US" sz="20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Hungarian Journal of Disability Studies &amp;</a:t>
            </a:r>
            <a:r>
              <a:rPr lang="hu-HU" sz="20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Special Education</a:t>
            </a:r>
            <a:r>
              <a:rPr lang="hu-HU" sz="20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) </a:t>
            </a:r>
            <a:r>
              <a:rPr lang="hu-HU" sz="20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under</a:t>
            </a:r>
            <a:r>
              <a:rPr lang="hu-HU" sz="20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hu-HU" sz="2000" dirty="0" err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appearance</a:t>
            </a:r>
            <a:endParaRPr lang="hu-HU" sz="2000" dirty="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endParaRPr lang="hu-HU" sz="2000" dirty="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8F507157-65AF-44C6-A092-7145257405E5}"/>
              </a:ext>
            </a:extLst>
          </p:cNvPr>
          <p:cNvSpPr/>
          <p:nvPr/>
        </p:nvSpPr>
        <p:spPr>
          <a:xfrm>
            <a:off x="838200" y="577049"/>
            <a:ext cx="9283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Publikációk magyar nyelven</a:t>
            </a:r>
          </a:p>
        </p:txBody>
      </p:sp>
    </p:spTree>
    <p:extLst>
      <p:ext uri="{BB962C8B-B14F-4D97-AF65-F5344CB8AC3E}">
        <p14:creationId xmlns:p14="http://schemas.microsoft.com/office/powerpoint/2010/main" val="1629567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D9107B2-ABF1-41B8-AC16-4CD5BD882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2" name="Google Shape;112;p4"/>
          <p:cNvSpPr txBox="1"/>
          <p:nvPr/>
        </p:nvSpPr>
        <p:spPr>
          <a:xfrm>
            <a:off x="723899" y="2110720"/>
            <a:ext cx="7365636" cy="2185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"/>
              <a:buNone/>
            </a:pPr>
            <a:r>
              <a:rPr lang="hu-HU" sz="4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Köszönöm a figyelmet!</a:t>
            </a:r>
            <a:endParaRPr sz="4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723899" y="4383760"/>
            <a:ext cx="7365636" cy="107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l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"/>
              <a:buNone/>
            </a:pPr>
            <a:endParaRPr dirty="0"/>
          </a:p>
        </p:txBody>
      </p:sp>
      <p:sp>
        <p:nvSpPr>
          <p:cNvPr id="114" name="Google Shape;114;p4"/>
          <p:cNvSpPr txBox="1"/>
          <p:nvPr/>
        </p:nvSpPr>
        <p:spPr>
          <a:xfrm>
            <a:off x="723899" y="5566278"/>
            <a:ext cx="7365636" cy="597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1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12652"/>
            <a:ext cx="12192000" cy="85129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838200" y="1544715"/>
            <a:ext cx="10738282" cy="4228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az inkluzív intézményvezetés fogalma - 2000-es évek elején </a:t>
            </a:r>
          </a:p>
          <a:p>
            <a:pPr lvl="0">
              <a:lnSpc>
                <a:spcPct val="114000"/>
              </a:lnSpc>
            </a:pPr>
            <a:endParaRPr lang="hu-HU" sz="2000" dirty="0">
              <a:solidFill>
                <a:srgbClr val="01285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a nevelési – oktatási intézmények vezetőinek meghatározó szerepük van az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inklúziós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politikák átültetésében, a befogadó gyakorlat és az inkluzív iskolai kultúra eredményes megvalósításában (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Ainscow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Sandill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, 2010.,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mac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Ruairc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, 2013)</a:t>
            </a:r>
          </a:p>
          <a:p>
            <a:pPr lvl="0">
              <a:lnSpc>
                <a:spcPct val="114000"/>
              </a:lnSpc>
            </a:pPr>
            <a:endParaRPr lang="hu-HU" sz="2000" dirty="0">
              <a:solidFill>
                <a:srgbClr val="01285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„A tanulók teljesítményének növelése az inkluzív oktatásban” cím projekt (</a:t>
            </a:r>
            <a:r>
              <a:rPr lang="en-US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European Agency For Special Needs and Inclusive Education 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Raising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Achievement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of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All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Learners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in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Inclusive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Education 2014-2017.)</a:t>
            </a:r>
          </a:p>
          <a:p>
            <a:pPr lvl="0">
              <a:lnSpc>
                <a:spcPct val="114000"/>
              </a:lnSpc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	„az iskolavezetés, mint a befogadóbb oktatási rendszer kialakításának kritikus 	tényezője”</a:t>
            </a: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1285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838200" y="399495"/>
            <a:ext cx="105156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Kutatási előzmények</a:t>
            </a:r>
            <a:endParaRPr dirty="0"/>
          </a:p>
        </p:txBody>
      </p:sp>
      <p:cxnSp>
        <p:nvCxnSpPr>
          <p:cNvPr id="95" name="Google Shape;95;p2"/>
          <p:cNvCxnSpPr/>
          <p:nvPr/>
        </p:nvCxnSpPr>
        <p:spPr>
          <a:xfrm>
            <a:off x="838200" y="1145220"/>
            <a:ext cx="10676138" cy="0"/>
          </a:xfrm>
          <a:prstGeom prst="straightConnector1">
            <a:avLst/>
          </a:prstGeom>
          <a:noFill/>
          <a:ln w="9525" cap="flat" cmpd="sng">
            <a:solidFill>
              <a:srgbClr val="0128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" name="Google Shape;96;p2"/>
          <p:cNvSpPr txBox="1"/>
          <p:nvPr/>
        </p:nvSpPr>
        <p:spPr>
          <a:xfrm>
            <a:off x="2790825" y="6271225"/>
            <a:ext cx="69111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3700"/>
            </a:pPr>
            <a:endParaRPr lang="hu-HU"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25FE5-B25F-774B-9519-89D46A47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54" y="1"/>
            <a:ext cx="10421645" cy="1127463"/>
          </a:xfrm>
        </p:spPr>
        <p:txBody>
          <a:bodyPr/>
          <a:lstStyle/>
          <a:p>
            <a:r>
              <a:rPr lang="en-US" sz="2788" dirty="0">
                <a:solidFill>
                  <a:srgbClr val="002060"/>
                </a:solidFill>
              </a:rPr>
              <a:t>European Agency for Special Needs </a:t>
            </a:r>
            <a:br>
              <a:rPr lang="en-US" sz="2788" dirty="0">
                <a:solidFill>
                  <a:srgbClr val="002060"/>
                </a:solidFill>
              </a:rPr>
            </a:br>
            <a:r>
              <a:rPr lang="en-US" sz="2788" dirty="0">
                <a:solidFill>
                  <a:srgbClr val="002060"/>
                </a:solidFill>
              </a:rPr>
              <a:t>and Inclusive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95031-CBC7-4349-803F-17784AD5E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t" hangingPunct="1"/>
            <a:endParaRPr lang="en-GB" b="1" dirty="0"/>
          </a:p>
          <a:p>
            <a:pPr eaLnBrk="1" fontAlgn="t" hangingPunct="1"/>
            <a:endParaRPr lang="en-GB" b="1" dirty="0"/>
          </a:p>
          <a:p>
            <a:pPr eaLnBrk="1" fontAlgn="t" hangingPunct="1"/>
            <a:r>
              <a:rPr lang="en-GB" b="1" dirty="0"/>
              <a:t>About</a:t>
            </a:r>
            <a:endParaRPr lang="en-GB" dirty="0"/>
          </a:p>
          <a:p>
            <a:pPr eaLnBrk="1" fontAlgn="auto" hangingPunct="1"/>
            <a:r>
              <a:rPr lang="en-GB" dirty="0"/>
              <a:t>An independent organisation that acts as a platform for collaboration for the ministries of education in member countries</a:t>
            </a:r>
          </a:p>
          <a:p>
            <a:endParaRPr lang="en-US" dirty="0"/>
          </a:p>
        </p:txBody>
      </p:sp>
      <p:pic>
        <p:nvPicPr>
          <p:cNvPr id="5" name="Picture 4" descr="Illustration of professionals sitting around a table having a discussion">
            <a:extLst>
              <a:ext uri="{FF2B5EF4-FFF2-40B4-BE49-F238E27FC236}">
                <a16:creationId xmlns:a16="http://schemas.microsoft.com/office/drawing/2014/main" id="{499C2D87-13F6-654D-9423-8C478DCC7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71" y="1409610"/>
            <a:ext cx="1266836" cy="126683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C024B-D651-564B-8140-5EF6AA2C43C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eaLnBrk="1" fontAlgn="auto" hangingPunct="1"/>
            <a:endParaRPr lang="en-GB" b="1" dirty="0"/>
          </a:p>
          <a:p>
            <a:pPr eaLnBrk="1" fontAlgn="auto" hangingPunct="1"/>
            <a:endParaRPr lang="en-GB" b="1" dirty="0"/>
          </a:p>
          <a:p>
            <a:pPr eaLnBrk="1" fontAlgn="auto" hangingPunct="1"/>
            <a:r>
              <a:rPr lang="en-GB" b="1" dirty="0"/>
              <a:t>Mission</a:t>
            </a:r>
            <a:endParaRPr lang="en-GB" dirty="0"/>
          </a:p>
          <a:p>
            <a:pPr eaLnBrk="1" fontAlgn="auto" hangingPunct="1"/>
            <a:r>
              <a:rPr lang="en-GB" dirty="0"/>
              <a:t>To help member countries improve their inclusive education policy and practice for all learners</a:t>
            </a:r>
          </a:p>
          <a:p>
            <a:endParaRPr lang="en-US" dirty="0"/>
          </a:p>
        </p:txBody>
      </p:sp>
      <p:pic>
        <p:nvPicPr>
          <p:cNvPr id="6" name="Picture 5" descr="illustration of people with different country flags around them">
            <a:extLst>
              <a:ext uri="{FF2B5EF4-FFF2-40B4-BE49-F238E27FC236}">
                <a16:creationId xmlns:a16="http://schemas.microsoft.com/office/drawing/2014/main" id="{2255D3B8-B7D7-D844-85F8-335BBA35D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249" y="1436000"/>
            <a:ext cx="1240446" cy="124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9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362060" y="157207"/>
            <a:ext cx="11444815" cy="989348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Calibri" charset="0"/>
              </a:rPr>
              <a:t>Agency position on inclusive education systems</a:t>
            </a:r>
            <a:endParaRPr lang="en-GB" noProof="0" dirty="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705" y="1614661"/>
            <a:ext cx="4966823" cy="4884074"/>
          </a:xfrm>
        </p:spPr>
        <p:txBody>
          <a:bodyPr/>
          <a:lstStyle/>
          <a:p>
            <a:pPr marL="114300" lvl="0" indent="0">
              <a:buNone/>
            </a:pPr>
            <a:r>
              <a:rPr lang="en-GB" dirty="0">
                <a:solidFill>
                  <a:srgbClr val="002060"/>
                </a:solidFill>
              </a:rPr>
              <a:t>The Agency member countries’ </a:t>
            </a:r>
            <a:r>
              <a:rPr lang="en-GB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shared ultimate vision</a:t>
            </a:r>
            <a:r>
              <a:rPr lang="en-GB" dirty="0">
                <a:solidFill>
                  <a:srgbClr val="002060"/>
                </a:solidFill>
              </a:rPr>
              <a:t> for inclusive education systems is that </a:t>
            </a:r>
            <a:r>
              <a:rPr lang="en-GB" b="1" dirty="0">
                <a:solidFill>
                  <a:srgbClr val="002060"/>
                </a:solidFill>
              </a:rPr>
              <a:t>all learners of any age are provided with meaningful, high-quality educational opportunities in their local community, alongside their friends and peers</a:t>
            </a:r>
          </a:p>
        </p:txBody>
      </p:sp>
      <p:pic>
        <p:nvPicPr>
          <p:cNvPr id="2" name="Online Media 1" descr="Video: The Agency's Vision for Inclusive Education Systems">
            <a:hlinkClick r:id="" action="ppaction://media"/>
            <a:extLst>
              <a:ext uri="{FF2B5EF4-FFF2-40B4-BE49-F238E27FC236}">
                <a16:creationId xmlns:a16="http://schemas.microsoft.com/office/drawing/2014/main" id="{A423C683-9602-0744-AE2F-5C5146BBBB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527804" y="1797523"/>
            <a:ext cx="6069918" cy="341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1C96D-07FC-F84E-AF1F-B3E9C98A9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14" y="162046"/>
            <a:ext cx="11444815" cy="989348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Current Agency member countries (</a:t>
            </a:r>
            <a:r>
              <a:rPr lang="hu-HU" dirty="0">
                <a:solidFill>
                  <a:srgbClr val="002060"/>
                </a:solidFill>
              </a:rPr>
              <a:t>3</a:t>
            </a:r>
            <a:r>
              <a:rPr lang="en-US" dirty="0">
                <a:solidFill>
                  <a:srgbClr val="002060"/>
                </a:solidFill>
              </a:rPr>
              <a:t>1)</a:t>
            </a:r>
          </a:p>
        </p:txBody>
      </p:sp>
      <p:pic>
        <p:nvPicPr>
          <p:cNvPr id="5" name="Picture 4" descr="map of Europe">
            <a:extLst>
              <a:ext uri="{FF2B5EF4-FFF2-40B4-BE49-F238E27FC236}">
                <a16:creationId xmlns:a16="http://schemas.microsoft.com/office/drawing/2014/main" id="{BE1AF099-2F2C-9349-863C-A382D0DEE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029" y="1067684"/>
            <a:ext cx="7231194" cy="524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66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012652"/>
            <a:ext cx="12192000" cy="85129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838200" y="399495"/>
            <a:ext cx="105156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A projekt bemutatása</a:t>
            </a:r>
            <a:endParaRPr sz="3600" dirty="0">
              <a:solidFill>
                <a:srgbClr val="012851"/>
              </a:solidFill>
              <a:latin typeface="Open Sans"/>
              <a:ea typeface="Open Sans"/>
              <a:cs typeface="Open Sans"/>
            </a:endParaRPr>
          </a:p>
        </p:txBody>
      </p:sp>
      <p:cxnSp>
        <p:nvCxnSpPr>
          <p:cNvPr id="95" name="Google Shape;95;p2"/>
          <p:cNvCxnSpPr/>
          <p:nvPr/>
        </p:nvCxnSpPr>
        <p:spPr>
          <a:xfrm>
            <a:off x="838200" y="1145220"/>
            <a:ext cx="10676138" cy="0"/>
          </a:xfrm>
          <a:prstGeom prst="straightConnector1">
            <a:avLst/>
          </a:prstGeom>
          <a:noFill/>
          <a:ln w="9525" cap="flat" cmpd="sng">
            <a:solidFill>
              <a:srgbClr val="0128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" name="Google Shape;96;p2"/>
          <p:cNvSpPr txBox="1"/>
          <p:nvPr/>
        </p:nvSpPr>
        <p:spPr>
          <a:xfrm>
            <a:off x="2790825" y="6271225"/>
            <a:ext cx="69111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3700"/>
            </a:pPr>
            <a:endParaRPr lang="hu-HU"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287E6298-11FF-4219-ACE0-EDE3BBB956FC}"/>
              </a:ext>
            </a:extLst>
          </p:cNvPr>
          <p:cNvSpPr/>
          <p:nvPr/>
        </p:nvSpPr>
        <p:spPr>
          <a:xfrm>
            <a:off x="550415" y="1403794"/>
            <a:ext cx="103424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Supporting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Inclusive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School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Leadership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(a továbbiakban SISL) projekt - 2019-2021.</a:t>
            </a:r>
          </a:p>
          <a:p>
            <a:endParaRPr lang="hu-HU" sz="2000" dirty="0">
              <a:solidFill>
                <a:srgbClr val="012851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Magyarország, Málta, Írország és Svédország</a:t>
            </a:r>
          </a:p>
          <a:p>
            <a:endParaRPr lang="hu-HU" sz="2000" dirty="0">
              <a:solidFill>
                <a:srgbClr val="012851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Célcsoportja: azok az iskolavezetők és a vezetői csapatok, akiknek útmutatásra van szükségük az inkluzív vezetési gyakorlat bevezetése és kidolgozása terén;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azok a szakpolitikusok, akik az inkluzív nevelési-oktatási szakpolitikák nemzeti, regionális és/vagy helyi szinteken történő kidolgozásáért és bevezetéséért felelősek</a:t>
            </a:r>
          </a:p>
          <a:p>
            <a:endParaRPr lang="hu-HU" sz="2000" dirty="0">
              <a:solidFill>
                <a:srgbClr val="012851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Hogyan lehet fejleszteni az inkluzív iskola vezetését helyi és nemzeti szintű politikai intézkedésekkel és támogatási mechanizmusokkal? </a:t>
            </a:r>
          </a:p>
          <a:p>
            <a:endParaRPr lang="hu-HU" sz="2000" dirty="0">
              <a:solidFill>
                <a:srgbClr val="012851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https://www.european-agency.org/resources/publications/SISL-tool</a:t>
            </a:r>
          </a:p>
        </p:txBody>
      </p:sp>
    </p:spTree>
    <p:extLst>
      <p:ext uri="{BB962C8B-B14F-4D97-AF65-F5344CB8AC3E}">
        <p14:creationId xmlns:p14="http://schemas.microsoft.com/office/powerpoint/2010/main" val="207701009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12652"/>
            <a:ext cx="12192000" cy="85129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838200" y="399495"/>
            <a:ext cx="105156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Kutatási kérdések</a:t>
            </a:r>
            <a:endParaRPr dirty="0"/>
          </a:p>
        </p:txBody>
      </p:sp>
      <p:cxnSp>
        <p:nvCxnSpPr>
          <p:cNvPr id="95" name="Google Shape;95;p2"/>
          <p:cNvCxnSpPr/>
          <p:nvPr/>
        </p:nvCxnSpPr>
        <p:spPr>
          <a:xfrm>
            <a:off x="838200" y="1145220"/>
            <a:ext cx="10676138" cy="0"/>
          </a:xfrm>
          <a:prstGeom prst="straightConnector1">
            <a:avLst/>
          </a:prstGeom>
          <a:noFill/>
          <a:ln w="9525" cap="flat" cmpd="sng">
            <a:solidFill>
              <a:srgbClr val="0128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" name="Google Shape;96;p2"/>
          <p:cNvSpPr txBox="1"/>
          <p:nvPr/>
        </p:nvSpPr>
        <p:spPr>
          <a:xfrm>
            <a:off x="2790825" y="6271225"/>
            <a:ext cx="69111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3700"/>
            </a:pPr>
            <a:endParaRPr lang="hu-HU"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3;p2">
            <a:extLst>
              <a:ext uri="{FF2B5EF4-FFF2-40B4-BE49-F238E27FC236}">
                <a16:creationId xmlns:a16="http://schemas.microsoft.com/office/drawing/2014/main" id="{5265EE3D-921B-497D-875D-079AADEF419A}"/>
              </a:ext>
            </a:extLst>
          </p:cNvPr>
          <p:cNvSpPr txBox="1"/>
          <p:nvPr/>
        </p:nvSpPr>
        <p:spPr>
          <a:xfrm>
            <a:off x="990600" y="1697115"/>
            <a:ext cx="10738282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lvl="0">
              <a:buClr>
                <a:schemeClr val="dk1"/>
              </a:buClr>
              <a:buSzPts val="1800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1. Milyen oktatáspolitikai keretekre van szükség az inkluzív iskolavezetés fejlesztéséhez és támogatásához (az inkluzív intézményvezetést elősegítő szakpolitikai környezet)? - </a:t>
            </a:r>
          </a:p>
          <a:p>
            <a:pPr marL="114300" lvl="0">
              <a:buClr>
                <a:schemeClr val="dk1"/>
              </a:buClr>
              <a:buSzPts val="1800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    (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Literature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and policy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review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),</a:t>
            </a:r>
          </a:p>
          <a:p>
            <a:pPr marL="457200" lvl="0" indent="-34290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1285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hozzáférés (fizetéshez és státuszhoz, a szükséges forrásokhoz, a képzéshez és a szakmai tanulás lehetőségeihez, az érdekelt felek széles körével való együttműködéshez, stb.)</a:t>
            </a:r>
          </a:p>
          <a:p>
            <a:pPr marL="457200" lvl="0" indent="-34290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autonómia (az iskola stratégiai irányaival kapcsolatos bizonyítékokon alapuló döntések meghozatalában, a tanterv rugalmas alkalmazásában, az értékelési és az akkreditációs keretrendszer adaptálásában, szakértelem biztosításában, stb.) </a:t>
            </a:r>
          </a:p>
          <a:p>
            <a:pPr marL="457200" lvl="0" indent="-34290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elszámoltathatóság (a jövőkép, az értékek, az eredmények meghatározása, ellenőrzése)</a:t>
            </a:r>
          </a:p>
          <a:p>
            <a:pPr marL="457200" lvl="0" indent="-34290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1285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1285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50155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12652"/>
            <a:ext cx="12192000" cy="85129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838200" y="816746"/>
            <a:ext cx="10738282" cy="746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2. Melyek azok a kompetenciák, melyek a sikeres, hatékony inkluzív intézményvezetőt, illetve intézményvezetést jellemezhetik?</a:t>
            </a:r>
          </a:p>
          <a:p>
            <a:pPr lvl="0">
              <a:lnSpc>
                <a:spcPct val="114000"/>
              </a:lnSpc>
            </a:pPr>
            <a:endParaRPr lang="hu-HU" sz="2000" dirty="0">
              <a:solidFill>
                <a:srgbClr val="01285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nem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tisztázottak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az inkluzív vezetői feladatok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többnyire a menedzsment irányítására és az adminisztratív feladatokra összpontosít az inkluzív pedagógiai stratégiák helyett </a:t>
            </a:r>
          </a:p>
          <a:p>
            <a:pPr lvl="0">
              <a:lnSpc>
                <a:spcPct val="114000"/>
              </a:lnSpc>
            </a:pPr>
            <a:endParaRPr lang="hu-HU" sz="2000" dirty="0">
              <a:solidFill>
                <a:srgbClr val="01285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van víziója, 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stratégiai célokat tűz ki, ezeket képes megvalósítani és értékelni a fejlődést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monitorozza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, hogy az iskolai történések összhangban állnak-e a stratégiai célokkal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képes a képzési programot a helyi szükségletekhez igazítani, a tanulásra fókuszál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ösztönzi a team-munkát, a szakmai dialógust, horizontális tudásátadást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erős kollaboráció jellemzi, segíti mások vezetővé válását, beleértve a tanulókat is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facilitálja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a pedagógusok szakmai önfejlődését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Az inkluzív intézményvezetés standardjainak meghatározása, szakpolitikai ajánlás kidolgozása (Policy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framework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1285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1285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14000"/>
              </a:lnSpc>
            </a:pPr>
            <a:endParaRPr lang="hu-HU" sz="2000" dirty="0">
              <a:solidFill>
                <a:srgbClr val="01285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14000"/>
              </a:lnSpc>
            </a:pPr>
            <a:endParaRPr lang="hu-HU" sz="2000" dirty="0">
              <a:solidFill>
                <a:srgbClr val="01285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14000"/>
              </a:lnSpc>
            </a:pPr>
            <a:endParaRPr lang="hu-HU" sz="2000" dirty="0">
              <a:solidFill>
                <a:srgbClr val="01285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976544" y="124294"/>
            <a:ext cx="1037725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Kutatási kérdések</a:t>
            </a:r>
          </a:p>
          <a:p>
            <a:pPr lvl="0"/>
            <a:r>
              <a:rPr lang="en-US" sz="3200" dirty="0"/>
              <a:t> </a:t>
            </a:r>
            <a:endParaRPr lang="hu-HU" sz="3200" dirty="0">
              <a:solidFill>
                <a:srgbClr val="012851"/>
              </a:solidFill>
              <a:latin typeface="Open Sans"/>
              <a:ea typeface="Open Sans"/>
              <a:cs typeface="Open Sans"/>
            </a:endParaRPr>
          </a:p>
        </p:txBody>
      </p:sp>
      <p:cxnSp>
        <p:nvCxnSpPr>
          <p:cNvPr id="95" name="Google Shape;95;p2"/>
          <p:cNvCxnSpPr/>
          <p:nvPr/>
        </p:nvCxnSpPr>
        <p:spPr>
          <a:xfrm>
            <a:off x="838200" y="1145220"/>
            <a:ext cx="10676138" cy="0"/>
          </a:xfrm>
          <a:prstGeom prst="straightConnector1">
            <a:avLst/>
          </a:prstGeom>
          <a:noFill/>
          <a:ln w="9525" cap="flat" cmpd="sng">
            <a:solidFill>
              <a:srgbClr val="0128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" name="Google Shape;96;p2"/>
          <p:cNvSpPr txBox="1"/>
          <p:nvPr/>
        </p:nvSpPr>
        <p:spPr>
          <a:xfrm>
            <a:off x="2790825" y="6271225"/>
            <a:ext cx="69111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3700"/>
            </a:pPr>
            <a:endParaRPr lang="hu-HU"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7414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1355</Words>
  <Application>Microsoft Office PowerPoint</Application>
  <PresentationFormat>Szélesvásznú</PresentationFormat>
  <Paragraphs>135</Paragraphs>
  <Slides>21</Slides>
  <Notes>16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Office-téma</vt:lpstr>
      <vt:lpstr>PowerPoint-bemutató</vt:lpstr>
      <vt:lpstr>Az inkluzív iskola kultúrája</vt:lpstr>
      <vt:lpstr>PowerPoint-bemutató</vt:lpstr>
      <vt:lpstr>European Agency for Special Needs  and Inclusive Education</vt:lpstr>
      <vt:lpstr>Agency position on inclusive education systems</vt:lpstr>
      <vt:lpstr>Current Agency member countries (31)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Microsoft Office User</dc:creator>
  <cp:lastModifiedBy>Andrea Perlusz</cp:lastModifiedBy>
  <cp:revision>33</cp:revision>
  <dcterms:created xsi:type="dcterms:W3CDTF">2021-07-01T15:39:11Z</dcterms:created>
  <dcterms:modified xsi:type="dcterms:W3CDTF">2024-10-11T15:27:24Z</dcterms:modified>
</cp:coreProperties>
</file>