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21f28928ede_0_1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21f28928ede_0_1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2200e0cfba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2200e0cfba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2200e0cfba8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2200e0cfba8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221162dfc7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221162dfc7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221162dfc74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221162dfc74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1f28928ede_0_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1f28928ede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1f28928ede_0_1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21f28928ede_0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1f28928ede_0_1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21f28928ede_0_1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1f28928ede_0_1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21f28928ede_0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1f28928ede_0_1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21f28928ede_0_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1f28928ede_0_1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21f28928ede_0_1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21f28928ede_0_1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21f28928ede_0_1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21f28928ede_0_1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21f28928ede_0_1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1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3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Google Shape;54;p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Google Shape;69;p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7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7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Google Shape;94;p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Google Shape;100;p9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Google Shape;101;p9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/>
          <p:nvPr>
            <p:ph type="ctrTitle"/>
          </p:nvPr>
        </p:nvSpPr>
        <p:spPr>
          <a:xfrm>
            <a:off x="1076625" y="953775"/>
            <a:ext cx="6896400" cy="2107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7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hu" sz="27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Bárdos Katalin</a:t>
            </a:r>
            <a:endParaRPr b="1" sz="27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hu" sz="20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(Virág Teréz Traumakutató Csoport)</a:t>
            </a:r>
            <a:endParaRPr b="1" sz="20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hu" sz="27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Örökölt traumáink, transzgenerációs hatások</a:t>
            </a:r>
            <a:endParaRPr sz="27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13"/>
          <p:cNvSpPr txBox="1"/>
          <p:nvPr>
            <p:ph idx="1" type="subTitle"/>
          </p:nvPr>
        </p:nvSpPr>
        <p:spPr>
          <a:xfrm>
            <a:off x="4321400" y="3770700"/>
            <a:ext cx="4402500" cy="62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b="1" lang="hu" sz="1500">
                <a:solidFill>
                  <a:srgbClr val="050505"/>
                </a:solidFill>
                <a:latin typeface="Arial"/>
                <a:ea typeface="Arial"/>
                <a:cs typeface="Arial"/>
                <a:sym typeface="Arial"/>
              </a:rPr>
              <a:t>IPPI Tudományos Estek </a:t>
            </a:r>
            <a:endParaRPr b="1" sz="1500">
              <a:solidFill>
                <a:srgbClr val="05050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b="1" lang="hu" sz="1500">
                <a:solidFill>
                  <a:srgbClr val="050505"/>
                </a:solidFill>
                <a:latin typeface="Arial"/>
                <a:ea typeface="Arial"/>
                <a:cs typeface="Arial"/>
                <a:sym typeface="Arial"/>
              </a:rPr>
              <a:t>Sokféleség a társadalomban és a kutatásban</a:t>
            </a:r>
            <a:endParaRPr b="1" sz="1500">
              <a:solidFill>
                <a:srgbClr val="05050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b="1" lang="hu" sz="1500">
                <a:solidFill>
                  <a:srgbClr val="050505"/>
                </a:solidFill>
                <a:latin typeface="Arial"/>
                <a:ea typeface="Arial"/>
                <a:cs typeface="Arial"/>
                <a:sym typeface="Arial"/>
              </a:rPr>
              <a:t>2023. március 20. </a:t>
            </a:r>
            <a:endParaRPr b="1" sz="1500">
              <a:solidFill>
                <a:srgbClr val="050505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2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">
                <a:solidFill>
                  <a:srgbClr val="1C4587"/>
                </a:solidFill>
                <a:latin typeface="Arial"/>
                <a:ea typeface="Arial"/>
                <a:cs typeface="Arial"/>
                <a:sym typeface="Arial"/>
              </a:rPr>
              <a:t>Transzgenerációs tünetek felnőtteknél</a:t>
            </a:r>
            <a:endParaRPr b="1">
              <a:solidFill>
                <a:srgbClr val="1C458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22"/>
          <p:cNvSpPr txBox="1"/>
          <p:nvPr>
            <p:ph idx="1" type="body"/>
          </p:nvPr>
        </p:nvSpPr>
        <p:spPr>
          <a:xfrm>
            <a:off x="767000" y="1604700"/>
            <a:ext cx="7505700" cy="281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809625" lvl="0" marL="80962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hu" sz="2000">
                <a:solidFill>
                  <a:srgbClr val="050505"/>
                </a:solidFill>
                <a:latin typeface="Arial"/>
                <a:ea typeface="Arial"/>
                <a:cs typeface="Arial"/>
                <a:sym typeface="Arial"/>
              </a:rPr>
              <a:t>mottó:</a:t>
            </a:r>
            <a:r>
              <a:rPr lang="hu" sz="2000">
                <a:solidFill>
                  <a:srgbClr val="050505"/>
                </a:solidFill>
                <a:latin typeface="Arial"/>
                <a:ea typeface="Arial"/>
                <a:cs typeface="Arial"/>
                <a:sym typeface="Arial"/>
              </a:rPr>
              <a:t> „nem minden fajta szarka farka tarka-barka hanem csak a tarka-barka szarka farka tarka-barka”</a:t>
            </a:r>
            <a:endParaRPr sz="2000">
              <a:solidFill>
                <a:srgbClr val="05050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09625" lvl="0" marL="809625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hu" sz="2000">
                <a:solidFill>
                  <a:srgbClr val="050505"/>
                </a:solidFill>
                <a:latin typeface="Arial"/>
                <a:ea typeface="Arial"/>
                <a:cs typeface="Arial"/>
                <a:sym typeface="Arial"/>
              </a:rPr>
              <a:t>Mire kell figyelni?</a:t>
            </a:r>
            <a:r>
              <a:rPr lang="hu" sz="2000">
                <a:solidFill>
                  <a:srgbClr val="050505"/>
                </a:solidFill>
                <a:latin typeface="Arial"/>
                <a:ea typeface="Arial"/>
                <a:cs typeface="Arial"/>
                <a:sym typeface="Arial"/>
              </a:rPr>
              <a:t> új élethelyzetben látszólag indokolatlan szorongás, félelem, erős vegetatív tüneteket, </a:t>
            </a:r>
            <a:r>
              <a:rPr lang="hu" sz="2000">
                <a:solidFill>
                  <a:srgbClr val="050505"/>
                </a:solidFill>
                <a:latin typeface="Arial"/>
                <a:ea typeface="Arial"/>
                <a:cs typeface="Arial"/>
                <a:sym typeface="Arial"/>
              </a:rPr>
              <a:t>pánik reakció, depresszió, </a:t>
            </a:r>
            <a:r>
              <a:rPr lang="hu" sz="2000">
                <a:solidFill>
                  <a:srgbClr val="050505"/>
                </a:solidFill>
                <a:latin typeface="Arial"/>
                <a:ea typeface="Arial"/>
                <a:cs typeface="Arial"/>
                <a:sym typeface="Arial"/>
              </a:rPr>
              <a:t>szuicid gondolatok</a:t>
            </a:r>
            <a:endParaRPr sz="2000">
              <a:solidFill>
                <a:srgbClr val="05050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09625" lvl="0" marL="809625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b="1" lang="hu" sz="2000">
                <a:solidFill>
                  <a:srgbClr val="050505"/>
                </a:solidFill>
                <a:latin typeface="Arial"/>
                <a:ea typeface="Arial"/>
                <a:cs typeface="Arial"/>
                <a:sym typeface="Arial"/>
              </a:rPr>
              <a:t>Fontos:</a:t>
            </a:r>
            <a:r>
              <a:rPr lang="hu" sz="2000">
                <a:solidFill>
                  <a:srgbClr val="050505"/>
                </a:solidFill>
                <a:latin typeface="Arial"/>
                <a:ea typeface="Arial"/>
                <a:cs typeface="Arial"/>
                <a:sym typeface="Arial"/>
              </a:rPr>
              <a:t> a család múltjának megismerése, </a:t>
            </a:r>
            <a:r>
              <a:rPr lang="hu" sz="2000">
                <a:solidFill>
                  <a:srgbClr val="050505"/>
                </a:solidFill>
                <a:latin typeface="Arial"/>
                <a:ea typeface="Arial"/>
                <a:cs typeface="Arial"/>
                <a:sym typeface="Arial"/>
              </a:rPr>
              <a:t>volt-e valamilyen társadalmi trauma </a:t>
            </a:r>
            <a:endParaRPr sz="2000">
              <a:solidFill>
                <a:srgbClr val="050505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3"/>
          <p:cNvSpPr txBox="1"/>
          <p:nvPr>
            <p:ph type="title"/>
          </p:nvPr>
        </p:nvSpPr>
        <p:spPr>
          <a:xfrm>
            <a:off x="819150" y="845600"/>
            <a:ext cx="7505700" cy="66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">
                <a:solidFill>
                  <a:srgbClr val="1C4587"/>
                </a:solidFill>
                <a:latin typeface="Arial"/>
                <a:ea typeface="Arial"/>
                <a:cs typeface="Arial"/>
                <a:sym typeface="Arial"/>
              </a:rPr>
              <a:t>Két történet</a:t>
            </a:r>
            <a:endParaRPr b="1">
              <a:solidFill>
                <a:srgbClr val="1C458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23"/>
          <p:cNvSpPr txBox="1"/>
          <p:nvPr>
            <p:ph idx="1" type="body"/>
          </p:nvPr>
        </p:nvSpPr>
        <p:spPr>
          <a:xfrm>
            <a:off x="819150" y="1652800"/>
            <a:ext cx="7505700" cy="278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" sz="2000">
                <a:latin typeface="Arial"/>
                <a:ea typeface="Arial"/>
                <a:cs typeface="Arial"/>
                <a:sym typeface="Arial"/>
              </a:rPr>
              <a:t>Angéla, Auschwitzban született</a:t>
            </a:r>
            <a:endParaRPr b="1" sz="2000">
              <a:latin typeface="Arial"/>
              <a:ea typeface="Arial"/>
              <a:cs typeface="Arial"/>
              <a:sym typeface="Arial"/>
            </a:endParaRPr>
          </a:p>
          <a:p>
            <a:pPr indent="-630000" lvl="0" marL="6300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hu" sz="2000">
                <a:latin typeface="Arial"/>
                <a:ea typeface="Arial"/>
                <a:cs typeface="Arial"/>
                <a:sym typeface="Arial"/>
              </a:rPr>
              <a:t>születése körülményei egész életét befolyásolták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630000" lvl="0" marL="6300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hu" sz="2000">
                <a:latin typeface="Arial"/>
                <a:ea typeface="Arial"/>
                <a:cs typeface="Arial"/>
                <a:sym typeface="Arial"/>
              </a:rPr>
              <a:t>	önnálóságra nevelés, terhességi-szülési félelmei, tudatosan figyelt, hogy a gyerekeinek a traumát ne adja tovább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990000" lvl="0" marL="9900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24"/>
          <p:cNvSpPr txBox="1"/>
          <p:nvPr>
            <p:ph idx="1" type="body"/>
          </p:nvPr>
        </p:nvSpPr>
        <p:spPr>
          <a:xfrm>
            <a:off x="819150" y="845600"/>
            <a:ext cx="7505700" cy="383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" sz="2000">
                <a:latin typeface="Arial"/>
                <a:ea typeface="Arial"/>
                <a:cs typeface="Arial"/>
                <a:sym typeface="Arial"/>
              </a:rPr>
              <a:t>Noémi esete</a:t>
            </a:r>
            <a:endParaRPr b="1"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lang="hu" sz="2000">
                <a:latin typeface="Arial"/>
                <a:ea typeface="Arial"/>
                <a:cs typeface="Arial"/>
                <a:sym typeface="Arial"/>
              </a:rPr>
              <a:t>jelentkezése oka: posztraumás stressz zavar (saját dg)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lang="hu" sz="2000">
                <a:latin typeface="Arial"/>
                <a:ea typeface="Arial"/>
                <a:cs typeface="Arial"/>
                <a:sym typeface="Arial"/>
              </a:rPr>
              <a:t>súlyos autóbalesete után fél évre </a:t>
            </a:r>
            <a:r>
              <a:rPr lang="hu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→</a:t>
            </a:r>
            <a:r>
              <a:rPr lang="hu" sz="2000">
                <a:latin typeface="Arial"/>
                <a:ea typeface="Arial"/>
                <a:cs typeface="Arial"/>
                <a:sym typeface="Arial"/>
              </a:rPr>
              <a:t>pánik reakcik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lang="hu" sz="2000">
                <a:latin typeface="Arial"/>
                <a:ea typeface="Arial"/>
                <a:cs typeface="Arial"/>
                <a:sym typeface="Arial"/>
              </a:rPr>
              <a:t>a felidézés közben érzések nem látszottak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lang="hu" sz="2000">
                <a:latin typeface="Arial"/>
                <a:ea typeface="Arial"/>
                <a:cs typeface="Arial"/>
                <a:sym typeface="Arial"/>
              </a:rPr>
              <a:t>„mit érzett?” </a:t>
            </a:r>
            <a:r>
              <a:rPr lang="hu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→megindult az emlékezés: →sok évvel korábbi, halálos autó baleset →halálfélelem → szeretett holokauszt túlélő nagymama halála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●"/>
            </a:pPr>
            <a:r>
              <a:rPr lang="hu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egyre mélyebben lévő emlékek kerültek felszínre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●"/>
            </a:pPr>
            <a:r>
              <a:rPr lang="hu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 átélt halálfélelem összekapcsolódott a holokauszt traumával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5"/>
          <p:cNvSpPr txBox="1"/>
          <p:nvPr>
            <p:ph type="title"/>
          </p:nvPr>
        </p:nvSpPr>
        <p:spPr>
          <a:xfrm>
            <a:off x="819150" y="1287650"/>
            <a:ext cx="7505700" cy="9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" sz="3333">
                <a:solidFill>
                  <a:srgbClr val="1C4587"/>
                </a:solidFill>
                <a:latin typeface="Arial"/>
                <a:ea typeface="Arial"/>
                <a:cs typeface="Arial"/>
                <a:sym typeface="Arial"/>
              </a:rPr>
              <a:t>Száraz György: Egy előitélet nyomában</a:t>
            </a:r>
            <a:endParaRPr b="1" sz="3444">
              <a:solidFill>
                <a:srgbClr val="1C4587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333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333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25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hu" sz="2000">
                <a:latin typeface="Arial"/>
                <a:ea typeface="Arial"/>
                <a:cs typeface="Arial"/>
                <a:sym typeface="Arial"/>
              </a:rPr>
              <a:t>„Primitív néphitt és modern pszichoterápia: ki kell mondani a démon nevét, beszélni kell a neurózis okairól, hogy megtörjön a romlás, oldódjék a görcs.”</a:t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26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b="1" lang="hu" sz="3000">
                <a:solidFill>
                  <a:srgbClr val="1C4587"/>
                </a:solidFill>
                <a:latin typeface="Arial"/>
                <a:ea typeface="Arial"/>
                <a:cs typeface="Arial"/>
                <a:sym typeface="Arial"/>
              </a:rPr>
              <a:t>köszönöm a figyelmüket</a:t>
            </a:r>
            <a:endParaRPr b="1" sz="3000">
              <a:solidFill>
                <a:srgbClr val="1C4587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">
                <a:solidFill>
                  <a:srgbClr val="1C4587"/>
                </a:solidFill>
                <a:latin typeface="Arial"/>
                <a:ea typeface="Arial"/>
                <a:cs typeface="Arial"/>
                <a:sym typeface="Arial"/>
              </a:rPr>
              <a:t>A túlélők emlékezete</a:t>
            </a:r>
            <a:endParaRPr b="1">
              <a:solidFill>
                <a:srgbClr val="1C4587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" sz="1550">
                <a:solidFill>
                  <a:srgbClr val="1C4587"/>
                </a:solidFill>
                <a:latin typeface="Arial"/>
                <a:ea typeface="Arial"/>
                <a:cs typeface="Arial"/>
                <a:sym typeface="Arial"/>
              </a:rPr>
              <a:t>avagy a bennük élő múlt</a:t>
            </a:r>
            <a:endParaRPr b="1" sz="1550">
              <a:solidFill>
                <a:srgbClr val="1C458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14"/>
          <p:cNvSpPr txBox="1"/>
          <p:nvPr>
            <p:ph idx="1" type="body"/>
          </p:nvPr>
        </p:nvSpPr>
        <p:spPr>
          <a:xfrm>
            <a:off x="819150" y="1406475"/>
            <a:ext cx="7505700" cy="276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hu" sz="2000">
                <a:latin typeface="Arial"/>
                <a:ea typeface="Arial"/>
                <a:cs typeface="Arial"/>
                <a:sym typeface="Arial"/>
              </a:rPr>
              <a:t>az első generációs túlélők, a közvetlen emlékezők már egyre kevesebben élnek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45720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hu" sz="2000">
                <a:latin typeface="Arial"/>
                <a:ea typeface="Arial"/>
                <a:cs typeface="Arial"/>
                <a:sym typeface="Arial"/>
              </a:rPr>
              <a:t>közülük egy, Mihály története mártír unokatestvéréről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45720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hu" sz="2000">
                <a:latin typeface="Arial"/>
                <a:ea typeface="Arial"/>
                <a:cs typeface="Arial"/>
                <a:sym typeface="Arial"/>
              </a:rPr>
              <a:t>és a sárga csillag felvarrásáról</a:t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">
                <a:solidFill>
                  <a:srgbClr val="1C4587"/>
                </a:solidFill>
                <a:latin typeface="Arial"/>
                <a:ea typeface="Arial"/>
                <a:cs typeface="Arial"/>
                <a:sym typeface="Arial"/>
              </a:rPr>
              <a:t>Transzgenerációs hatások</a:t>
            </a:r>
            <a:endParaRPr b="1">
              <a:solidFill>
                <a:srgbClr val="1C458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15"/>
          <p:cNvSpPr txBox="1"/>
          <p:nvPr>
            <p:ph idx="1" type="body"/>
          </p:nvPr>
        </p:nvSpPr>
        <p:spPr>
          <a:xfrm>
            <a:off x="819150" y="1569325"/>
            <a:ext cx="7505700" cy="286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hu" sz="2000">
                <a:latin typeface="Arial"/>
                <a:ea typeface="Arial"/>
                <a:cs typeface="Arial"/>
                <a:sym typeface="Arial"/>
              </a:rPr>
              <a:t>Két irodalmi példa: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b="1" lang="hu" sz="2000">
                <a:latin typeface="Arial"/>
                <a:ea typeface="Arial"/>
                <a:cs typeface="Arial"/>
                <a:sym typeface="Arial"/>
              </a:rPr>
              <a:t>Karinthy Frigyes</a:t>
            </a:r>
            <a:r>
              <a:rPr lang="hu" sz="2000">
                <a:latin typeface="Arial"/>
                <a:ea typeface="Arial"/>
                <a:cs typeface="Arial"/>
                <a:sym typeface="Arial"/>
              </a:rPr>
              <a:t>: Tanár úr kérem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b="1" lang="hu" sz="2000">
                <a:latin typeface="Arial"/>
                <a:ea typeface="Arial"/>
                <a:cs typeface="Arial"/>
                <a:sym typeface="Arial"/>
              </a:rPr>
              <a:t>Deborah Feldman</a:t>
            </a:r>
            <a:r>
              <a:rPr lang="hu" sz="2000">
                <a:latin typeface="Arial"/>
                <a:ea typeface="Arial"/>
                <a:cs typeface="Arial"/>
                <a:sym typeface="Arial"/>
              </a:rPr>
              <a:t>: Unortodox - A másik út - Hogyan fordítottam hátat a haszid közösségnek</a:t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">
                <a:solidFill>
                  <a:srgbClr val="1C4587"/>
                </a:solidFill>
                <a:latin typeface="Arial"/>
                <a:ea typeface="Arial"/>
                <a:cs typeface="Arial"/>
                <a:sym typeface="Arial"/>
              </a:rPr>
              <a:t>A transzgenerációs trauma mélységes mély KÚTja</a:t>
            </a:r>
            <a:endParaRPr b="1">
              <a:solidFill>
                <a:srgbClr val="1C458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16"/>
          <p:cNvSpPr txBox="1"/>
          <p:nvPr>
            <p:ph idx="1" type="body"/>
          </p:nvPr>
        </p:nvSpPr>
        <p:spPr>
          <a:xfrm>
            <a:off x="819150" y="1800200"/>
            <a:ext cx="7738200" cy="29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" sz="2000">
                <a:latin typeface="Arial"/>
                <a:ea typeface="Arial"/>
                <a:cs typeface="Arial"/>
                <a:sym typeface="Arial"/>
              </a:rPr>
              <a:t>Virág Teréz</a:t>
            </a:r>
            <a:r>
              <a:rPr lang="hu" sz="2000">
                <a:latin typeface="Arial"/>
                <a:ea typeface="Arial"/>
                <a:cs typeface="Arial"/>
                <a:sym typeface="Arial"/>
              </a:rPr>
              <a:t>: első volt, aki felismerte </a:t>
            </a:r>
            <a:r>
              <a:rPr lang="hu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→</a:t>
            </a:r>
            <a:r>
              <a:rPr lang="hu" sz="20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 holokauszt hosszantartó megbetegítő hatását </a:t>
            </a:r>
            <a:r>
              <a:rPr lang="hu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→a </a:t>
            </a:r>
            <a:r>
              <a:rPr lang="hu" sz="20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trauma átadódik a következő generációnak is (hetedíziglen)</a:t>
            </a:r>
            <a:endParaRPr sz="20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hu" sz="20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MTA előadás</a:t>
            </a:r>
            <a:r>
              <a:rPr lang="hu" sz="20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hu" sz="20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1982. november 9. </a:t>
            </a:r>
            <a:r>
              <a:rPr lang="hu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→</a:t>
            </a:r>
            <a:r>
              <a:rPr lang="hu" sz="20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Édesanyját 1944-ben ugyanezen a napon deportálták: </a:t>
            </a:r>
            <a:r>
              <a:rPr lang="hu" sz="2000">
                <a:solidFill>
                  <a:srgbClr val="050505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„</a:t>
            </a:r>
            <a:r>
              <a:rPr lang="hu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Túlélte a borzalmakat; amíg élt nem beszéltettem erről a szörnyű hét hónapról. Csak a halála, 1981 után nyílt meg a lelkem arra, hogy mások szenvedéseinek történetét meghallgassam.”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5720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45720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7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">
                <a:solidFill>
                  <a:srgbClr val="1C4587"/>
                </a:solidFill>
                <a:latin typeface="Arial"/>
                <a:ea typeface="Arial"/>
                <a:cs typeface="Arial"/>
                <a:sym typeface="Arial"/>
              </a:rPr>
              <a:t>Lelki érzéstelenítés</a:t>
            </a:r>
            <a:endParaRPr b="1">
              <a:solidFill>
                <a:srgbClr val="1C458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17"/>
          <p:cNvSpPr txBox="1"/>
          <p:nvPr>
            <p:ph idx="1" type="body"/>
          </p:nvPr>
        </p:nvSpPr>
        <p:spPr>
          <a:xfrm>
            <a:off x="819150" y="1590200"/>
            <a:ext cx="7505700" cy="284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hu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„Lassan, majd 40 évi ‘lelki érzéstelenítés’ után kezdett meggyilkolásuk fájni. Magamtól kérdem: akartam-e felejteni? Nem, az emlék </a:t>
            </a:r>
            <a:r>
              <a:rPr b="1" i="1" lang="hu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felejtődött</a:t>
            </a:r>
            <a:r>
              <a:rPr lang="hu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Negyven év után vajon akartam-e emlékezni? Nem, az emlék </a:t>
            </a:r>
            <a:r>
              <a:rPr b="1" i="1" lang="hu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felidéződött</a:t>
            </a:r>
            <a:r>
              <a:rPr lang="hu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.”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t/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hu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1990: KÚT Alapítvány és Rendelő:</a:t>
            </a:r>
            <a:r>
              <a:rPr lang="hu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 társadalmi traumatizációra, elsősorban a holokauszt túlélők terápiájára specializálódott szakrendelőt hozott létre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t/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1200"/>
              </a:spcAft>
              <a:buSzPts val="1018"/>
              <a:buNone/>
            </a:pPr>
            <a:r>
              <a:t/>
            </a:r>
            <a:endParaRPr sz="185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8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">
                <a:solidFill>
                  <a:srgbClr val="1C4587"/>
                </a:solidFill>
                <a:latin typeface="Arial"/>
                <a:ea typeface="Arial"/>
                <a:cs typeface="Arial"/>
                <a:sym typeface="Arial"/>
              </a:rPr>
              <a:t>Esetek, álmok</a:t>
            </a:r>
            <a:endParaRPr b="1">
              <a:solidFill>
                <a:srgbClr val="1C458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18"/>
          <p:cNvSpPr txBox="1"/>
          <p:nvPr>
            <p:ph idx="1" type="body"/>
          </p:nvPr>
        </p:nvSpPr>
        <p:spPr>
          <a:xfrm>
            <a:off x="774150" y="1485875"/>
            <a:ext cx="7550700" cy="3182100"/>
          </a:xfrm>
          <a:prstGeom prst="rect">
            <a:avLst/>
          </a:prstGeom>
        </p:spPr>
        <p:txBody>
          <a:bodyPr anchorCtr="0" anchor="t" bIns="91425" lIns="180000" spcFirstLastPara="1" rIns="91425" wrap="square" tIns="91425">
            <a:normAutofit fontScale="77500" lnSpcReduction="20000"/>
          </a:bodyPr>
          <a:lstStyle/>
          <a:p>
            <a:pPr indent="-361950" lvl="0" marL="36195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" sz="2879">
                <a:latin typeface="Arial"/>
                <a:ea typeface="Arial"/>
                <a:cs typeface="Arial"/>
                <a:sym typeface="Arial"/>
              </a:rPr>
              <a:t>Balázs</a:t>
            </a:r>
            <a:r>
              <a:rPr lang="hu" sz="2879">
                <a:latin typeface="Arial"/>
                <a:ea typeface="Arial"/>
                <a:cs typeface="Arial"/>
                <a:sym typeface="Arial"/>
              </a:rPr>
              <a:t> 5 éves: </a:t>
            </a:r>
            <a:r>
              <a:rPr i="1" lang="hu" sz="2879">
                <a:latin typeface="Arial"/>
                <a:ea typeface="Arial"/>
                <a:cs typeface="Arial"/>
                <a:sym typeface="Arial"/>
              </a:rPr>
              <a:t>világháború kitörése, éhező emberek, lebombázott házak, legéppuskázott emberek</a:t>
            </a:r>
            <a:endParaRPr i="1" sz="2879">
              <a:latin typeface="Arial"/>
              <a:ea typeface="Arial"/>
              <a:cs typeface="Arial"/>
              <a:sym typeface="Arial"/>
            </a:endParaRPr>
          </a:p>
          <a:p>
            <a:pPr indent="-361950" lvl="0" marL="36195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hu" sz="2879">
                <a:latin typeface="Arial"/>
                <a:ea typeface="Arial"/>
                <a:cs typeface="Arial"/>
                <a:sym typeface="Arial"/>
              </a:rPr>
              <a:t>Emese</a:t>
            </a:r>
            <a:r>
              <a:rPr lang="hu" sz="2879">
                <a:latin typeface="Arial"/>
                <a:ea typeface="Arial"/>
                <a:cs typeface="Arial"/>
                <a:sym typeface="Arial"/>
              </a:rPr>
              <a:t> 10 éves: </a:t>
            </a:r>
            <a:r>
              <a:rPr lang="hu" sz="287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„Anyával együtt </a:t>
            </a:r>
            <a:r>
              <a:rPr i="1" lang="hu" sz="287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láger</a:t>
            </a:r>
            <a:r>
              <a:rPr lang="hu" sz="287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 vittek, és jött </a:t>
            </a:r>
            <a:r>
              <a:rPr i="1" lang="hu" sz="287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Hitler</a:t>
            </a:r>
            <a:r>
              <a:rPr lang="hu" sz="287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és azt parancsolta a katonáknak, hogy vessenek a </a:t>
            </a:r>
            <a:r>
              <a:rPr i="1" lang="hu" sz="287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tűz</a:t>
            </a:r>
            <a:r>
              <a:rPr lang="hu" sz="287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be, hirtelen felébredtem - akkor engem még nem öltek meg, mert hallottam anyukám sikítását, és </a:t>
            </a:r>
            <a:r>
              <a:rPr i="1" lang="hu" sz="287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befulladtam</a:t>
            </a:r>
            <a:r>
              <a:rPr lang="hu" sz="287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.” „A lágerbe Hitler vitte el a zsidókat.”</a:t>
            </a:r>
            <a:endParaRPr sz="2879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40000" lvl="0" marL="5400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9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9"/>
          <p:cNvSpPr txBox="1"/>
          <p:nvPr>
            <p:ph idx="1" type="body"/>
          </p:nvPr>
        </p:nvSpPr>
        <p:spPr>
          <a:xfrm>
            <a:off x="819150" y="400825"/>
            <a:ext cx="7505700" cy="416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" sz="2000">
                <a:latin typeface="Arial"/>
                <a:ea typeface="Arial"/>
                <a:cs typeface="Arial"/>
                <a:sym typeface="Arial"/>
              </a:rPr>
              <a:t>Péter </a:t>
            </a:r>
            <a:r>
              <a:rPr lang="hu" sz="2000">
                <a:latin typeface="Arial"/>
                <a:ea typeface="Arial"/>
                <a:cs typeface="Arial"/>
                <a:sym typeface="Arial"/>
              </a:rPr>
              <a:t>12 éves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269999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hu" sz="2000">
                <a:latin typeface="Arial"/>
                <a:ea typeface="Arial"/>
                <a:cs typeface="Arial"/>
                <a:sym typeface="Arial"/>
              </a:rPr>
              <a:t>Panasz: </a:t>
            </a:r>
            <a:r>
              <a:rPr lang="hu" sz="2000">
                <a:latin typeface="Arial"/>
                <a:ea typeface="Arial"/>
                <a:cs typeface="Arial"/>
                <a:sym typeface="Arial"/>
              </a:rPr>
              <a:t>koncentrációs probléma, rossz álom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9999" lvl="0" marL="6300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hu" sz="2000">
                <a:latin typeface="Arial"/>
                <a:ea typeface="Arial"/>
                <a:cs typeface="Arial"/>
                <a:sym typeface="Arial"/>
              </a:rPr>
              <a:t>elmondani nem tudja, rajzol: </a:t>
            </a:r>
            <a:r>
              <a:rPr i="1" lang="hu" sz="2000">
                <a:latin typeface="Arial"/>
                <a:ea typeface="Arial"/>
                <a:cs typeface="Arial"/>
                <a:sym typeface="Arial"/>
              </a:rPr>
              <a:t>horogkereszt, egy alak (Hitler) kezében pisztoly, földön fekvő hullák, gyerekek, felnőttek</a:t>
            </a:r>
            <a:endParaRPr i="1" sz="2000">
              <a:latin typeface="Arial"/>
              <a:ea typeface="Arial"/>
              <a:cs typeface="Arial"/>
              <a:sym typeface="Arial"/>
            </a:endParaRPr>
          </a:p>
          <a:p>
            <a:pPr indent="-179999" lvl="0" marL="6300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hu" sz="2000">
                <a:latin typeface="Arial"/>
                <a:ea typeface="Arial"/>
                <a:cs typeface="Arial"/>
                <a:sym typeface="Arial"/>
              </a:rPr>
              <a:t>a szó: </a:t>
            </a:r>
            <a:r>
              <a:rPr i="1" lang="hu" sz="2000">
                <a:latin typeface="Arial"/>
                <a:ea typeface="Arial"/>
                <a:cs typeface="Arial"/>
                <a:sym typeface="Arial"/>
              </a:rPr>
              <a:t>koncentrációs tábor </a:t>
            </a:r>
            <a:r>
              <a:rPr lang="hu" sz="2000">
                <a:latin typeface="Arial"/>
                <a:ea typeface="Arial"/>
                <a:cs typeface="Arial"/>
                <a:sym typeface="Arial"/>
              </a:rPr>
              <a:t>nem jut eszébe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9999" lvl="0" marL="6300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hu" sz="2000">
                <a:latin typeface="Arial"/>
                <a:ea typeface="Arial"/>
                <a:cs typeface="Arial"/>
                <a:sym typeface="Arial"/>
              </a:rPr>
              <a:t>akkor álmodott ilyet először, </a:t>
            </a:r>
            <a:r>
              <a:rPr lang="hu" sz="20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„Amikor egy madár </a:t>
            </a:r>
            <a:r>
              <a:rPr i="1" lang="hu" sz="20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táborban</a:t>
            </a:r>
            <a:r>
              <a:rPr lang="hu" sz="20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voltam. </a:t>
            </a:r>
            <a:r>
              <a:rPr i="1" lang="hu" sz="20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De annak ehhez semmi köze sincs</a:t>
            </a:r>
            <a:r>
              <a:rPr lang="hu" sz="20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.”</a:t>
            </a:r>
            <a:endParaRPr sz="20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179999" lvl="0" marL="6300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hu" sz="20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az összetapadt félelmeket sikerült szétválasztani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6300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0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20"/>
          <p:cNvSpPr txBox="1"/>
          <p:nvPr>
            <p:ph idx="1" type="body"/>
          </p:nvPr>
        </p:nvSpPr>
        <p:spPr>
          <a:xfrm>
            <a:off x="704375" y="801350"/>
            <a:ext cx="7505700" cy="374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" sz="2200">
                <a:latin typeface="Arial"/>
                <a:ea typeface="Arial"/>
                <a:cs typeface="Arial"/>
                <a:sym typeface="Arial"/>
              </a:rPr>
              <a:t>Péter</a:t>
            </a:r>
            <a:r>
              <a:rPr b="1" lang="hu" sz="20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" sz="2000">
                <a:latin typeface="Arial"/>
                <a:ea typeface="Arial"/>
                <a:cs typeface="Arial"/>
                <a:sym typeface="Arial"/>
              </a:rPr>
              <a:t>12 éves: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2" name="Google Shape;17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1075" y="117450"/>
            <a:ext cx="8054323" cy="5026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1"/>
          <p:cNvSpPr txBox="1"/>
          <p:nvPr>
            <p:ph type="title"/>
          </p:nvPr>
        </p:nvSpPr>
        <p:spPr>
          <a:xfrm>
            <a:off x="819150" y="661650"/>
            <a:ext cx="7505700" cy="97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hu">
                <a:solidFill>
                  <a:srgbClr val="1C4587"/>
                </a:solidFill>
                <a:latin typeface="Arial"/>
                <a:ea typeface="Arial"/>
                <a:cs typeface="Arial"/>
                <a:sym typeface="Arial"/>
              </a:rPr>
              <a:t>A közvetítő láncszemek az eredeti jelentésüktől elszakadó szavak</a:t>
            </a:r>
            <a:endParaRPr b="1">
              <a:solidFill>
                <a:srgbClr val="1C458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21"/>
          <p:cNvSpPr txBox="1"/>
          <p:nvPr>
            <p:ph idx="1" type="body"/>
          </p:nvPr>
        </p:nvSpPr>
        <p:spPr>
          <a:xfrm>
            <a:off x="819150" y="1800200"/>
            <a:ext cx="7505700" cy="300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06999" lvl="0" marL="809999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●"/>
            </a:pPr>
            <a:r>
              <a:rPr lang="hu" sz="20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gáz, füst, áram,</a:t>
            </a:r>
            <a:endParaRPr sz="20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06999" lvl="0" marL="809999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●"/>
            </a:pPr>
            <a:r>
              <a:rPr lang="hu" sz="20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vagon, bőrönd, tábor, drótkerítés, </a:t>
            </a:r>
            <a:endParaRPr sz="20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16524" lvl="0" marL="809999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0"/>
              <a:buFont typeface="Arial"/>
              <a:buChar char="●"/>
            </a:pPr>
            <a:r>
              <a:rPr lang="hu" sz="20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szappan, evés, kórház</a:t>
            </a:r>
            <a:r>
              <a:rPr lang="hu" sz="215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endParaRPr sz="215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179999" lvl="0" marL="809999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hu" sz="20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 gyerekek számára a szavak által közvetített </a:t>
            </a:r>
            <a:r>
              <a:rPr b="1" lang="hu" sz="20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emocionális feszültség hőfoka </a:t>
            </a:r>
            <a:r>
              <a:rPr lang="hu" sz="20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jelzi az elfeledettnek hitt/elhallgatott múlt emlékét</a:t>
            </a:r>
            <a:r>
              <a:rPr b="1" lang="hu" sz="20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hu" sz="20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így a </a:t>
            </a:r>
            <a:r>
              <a:rPr b="1" lang="hu" sz="20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szorongás és félelem</a:t>
            </a:r>
            <a:r>
              <a:rPr lang="hu" sz="20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jut el hozzájuk</a:t>
            </a:r>
            <a:endParaRPr sz="20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