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310" r:id="rId10"/>
    <p:sldId id="290" r:id="rId11"/>
    <p:sldId id="291" r:id="rId12"/>
    <p:sldId id="304" r:id="rId13"/>
    <p:sldId id="305" r:id="rId14"/>
    <p:sldId id="306" r:id="rId15"/>
    <p:sldId id="307" r:id="rId16"/>
    <p:sldId id="309" r:id="rId17"/>
    <p:sldId id="311" r:id="rId18"/>
    <p:sldId id="296" r:id="rId19"/>
    <p:sldId id="312" r:id="rId20"/>
    <p:sldId id="302" r:id="rId21"/>
    <p:sldId id="275" r:id="rId22"/>
    <p:sldId id="282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20004-A708-4E28-B424-44EDF0839977}" type="datetimeFigureOut">
              <a:rPr lang="hu-HU" smtClean="0"/>
              <a:pPr/>
              <a:t>2024. 02. 20.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8CA6-0575-45A8-B981-258DB7BC257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700" b="1" dirty="0" smtClean="0">
                <a:solidFill>
                  <a:srgbClr val="FF0000"/>
                </a:solidFill>
              </a:rPr>
              <a:t>A roma holokauszt és az emlékezés infrastruktúrái</a:t>
            </a:r>
            <a:r>
              <a:rPr lang="hu-HU" sz="2700" dirty="0" smtClean="0">
                <a:solidFill>
                  <a:srgbClr val="FF0000"/>
                </a:solidFill>
              </a:rPr>
              <a:t>: </a:t>
            </a:r>
            <a:br>
              <a:rPr lang="hu-HU" sz="2700" dirty="0" smtClean="0">
                <a:solidFill>
                  <a:srgbClr val="FF0000"/>
                </a:solidFill>
              </a:rPr>
            </a:br>
            <a:r>
              <a:rPr lang="hu-HU" sz="2700" dirty="0" smtClean="0">
                <a:solidFill>
                  <a:srgbClr val="FF0000"/>
                </a:solidFill>
              </a:rPr>
              <a:t>kihívások az iskolákban, a nemzeti emlékezetben és a roma mozgalomban </a:t>
            </a:r>
            <a:endParaRPr lang="hu-HU" sz="27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7129490" cy="928694"/>
          </a:xfrm>
        </p:spPr>
        <p:txBody>
          <a:bodyPr>
            <a:noAutofit/>
          </a:bodyPr>
          <a:lstStyle/>
          <a:p>
            <a:pPr algn="r"/>
            <a:r>
              <a:rPr lang="hu-HU" sz="2500" dirty="0" smtClean="0"/>
              <a:t>Bernáth Gábor</a:t>
            </a:r>
          </a:p>
          <a:p>
            <a:pPr algn="r"/>
            <a:r>
              <a:rPr lang="hu-HU" sz="2500" dirty="0" err="1" smtClean="0"/>
              <a:t>bernathgaborbg</a:t>
            </a:r>
            <a:r>
              <a:rPr lang="hu-HU" sz="2500" dirty="0" smtClean="0"/>
              <a:t>@</a:t>
            </a:r>
            <a:r>
              <a:rPr lang="hu-HU" sz="2500" dirty="0" err="1" smtClean="0"/>
              <a:t>gmail.com</a:t>
            </a:r>
            <a:endParaRPr lang="hu-HU" sz="25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r"/>
            <a:r>
              <a:rPr lang="hu-HU" sz="4000" b="1" dirty="0" smtClean="0">
                <a:solidFill>
                  <a:srgbClr val="FF0000"/>
                </a:solidFill>
              </a:rPr>
              <a:t>1. az emlékezés infrastruktúrái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5" name="Tartalom helye 4" descr="03_003_resiz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1142984"/>
            <a:ext cx="3500461" cy="2571768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857628"/>
            <a:ext cx="4976323" cy="27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285720" y="1071546"/>
            <a:ext cx="335758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hu-HU" sz="2200" b="1" dirty="0" smtClean="0"/>
              <a:t>10 ország: </a:t>
            </a:r>
            <a:endParaRPr lang="hu-HU" sz="2200" dirty="0" smtClean="0"/>
          </a:p>
          <a:p>
            <a:r>
              <a:rPr lang="hu-HU" sz="2200" dirty="0" smtClean="0"/>
              <a:t>- a legnagyobb példányszámú történelem-könyvben: két országban szentelnek 4 sornál többet. </a:t>
            </a:r>
          </a:p>
          <a:p>
            <a:r>
              <a:rPr lang="hu-HU" sz="2200" dirty="0" smtClean="0"/>
              <a:t>- csak a tematikus holokauszt gyűjteményekben. Négy országban egyáltalán nem történik említés. </a:t>
            </a:r>
          </a:p>
          <a:p>
            <a:pPr>
              <a:buFontTx/>
              <a:buChar char="-"/>
            </a:pPr>
            <a:r>
              <a:rPr lang="hu-HU" sz="2200" dirty="0" smtClean="0"/>
              <a:t> 6 országban nincsenek emlékművek, két országban ötnél több emlékmű áll. </a:t>
            </a:r>
          </a:p>
          <a:p>
            <a:pPr>
              <a:buFontTx/>
              <a:buChar char="-"/>
            </a:pPr>
            <a:endParaRPr lang="hu-HU" sz="2200" dirty="0" smtClean="0"/>
          </a:p>
          <a:p>
            <a:pPr>
              <a:buFontTx/>
              <a:buChar char="-"/>
            </a:pPr>
            <a:r>
              <a:rPr lang="hu-HU" sz="900" i="1" dirty="0" smtClean="0"/>
              <a:t>(Ciprus, Csehország, Franciaország, Görögország, Magyarország, Norvégia, Olaszország, Románia, Spanyolország, Ukrajna, 2008)</a:t>
            </a:r>
            <a:endParaRPr lang="hu-HU" sz="900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3929058" y="3143248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err="1" smtClean="0"/>
              <a:t>Lety</a:t>
            </a:r>
            <a:r>
              <a:rPr lang="hu-HU" sz="1500" dirty="0" smtClean="0"/>
              <a:t>,</a:t>
            </a:r>
          </a:p>
          <a:p>
            <a:r>
              <a:rPr lang="hu-HU" sz="1500" dirty="0" smtClean="0"/>
              <a:t>Csehország</a:t>
            </a:r>
            <a:endParaRPr lang="hu-H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2. identitás: „nemzetté válni”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u-HU" sz="2400" b="1" dirty="0" smtClean="0"/>
              <a:t> </a:t>
            </a:r>
            <a:r>
              <a:rPr lang="hu-HU" sz="2400" dirty="0" smtClean="0"/>
              <a:t>I. Roma Világkongresszus, </a:t>
            </a:r>
            <a:r>
              <a:rPr lang="hu-HU" sz="2400" b="1" dirty="0" smtClean="0"/>
              <a:t>1971</a:t>
            </a:r>
            <a:r>
              <a:rPr lang="hu-HU" sz="2400" dirty="0" smtClean="0"/>
              <a:t>: döntés a zászlóról, himnuszról, a roma elnevezésről.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u-HU" sz="2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u-HU" sz="2400" b="1" dirty="0" smtClean="0"/>
              <a:t>1972</a:t>
            </a:r>
            <a:r>
              <a:rPr lang="hu-HU" sz="2400" dirty="0" smtClean="0"/>
              <a:t>: a Cigány Világszövetség határozata az augusztus 2-i emléknapról.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4643438" y="1259175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hu-HU" sz="2000" b="1" dirty="0" err="1" smtClean="0"/>
              <a:t>Opre</a:t>
            </a:r>
            <a:r>
              <a:rPr lang="hu-HU" sz="2000" b="1" dirty="0" smtClean="0"/>
              <a:t> roma</a:t>
            </a:r>
            <a:endParaRPr lang="hu-HU" sz="2000" i="1" dirty="0" smtClean="0"/>
          </a:p>
          <a:p>
            <a:pPr>
              <a:buFontTx/>
              <a:buNone/>
              <a:defRPr/>
            </a:pPr>
            <a:r>
              <a:rPr lang="hu-HU" sz="2000" i="1" dirty="0" err="1" smtClean="0"/>
              <a:t>Opre</a:t>
            </a:r>
            <a:r>
              <a:rPr lang="hu-HU" sz="2000" i="1" dirty="0" smtClean="0"/>
              <a:t> Roma</a:t>
            </a:r>
          </a:p>
          <a:p>
            <a:pPr>
              <a:buFontTx/>
              <a:buNone/>
              <a:defRPr/>
            </a:pPr>
            <a:r>
              <a:rPr lang="hu-HU" sz="2000" i="1" dirty="0" err="1" smtClean="0"/>
              <a:t>Gelem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gelem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lungone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dromensa</a:t>
            </a:r>
            <a:endParaRPr lang="hu-HU" sz="2000" i="1" dirty="0" smtClean="0"/>
          </a:p>
          <a:p>
            <a:pPr>
              <a:buFontTx/>
              <a:buNone/>
              <a:defRPr/>
            </a:pPr>
            <a:r>
              <a:rPr lang="hu-HU" sz="2000" i="1" dirty="0" err="1" smtClean="0"/>
              <a:t>Maladilem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bahktale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Romensa</a:t>
            </a:r>
            <a:endParaRPr lang="hu-HU" sz="2000" i="1" dirty="0" smtClean="0"/>
          </a:p>
          <a:p>
            <a:pPr>
              <a:buFontTx/>
              <a:buNone/>
              <a:defRPr/>
            </a:pPr>
            <a:r>
              <a:rPr lang="hu-HU" sz="2000" i="1" dirty="0" smtClean="0"/>
              <a:t>A </a:t>
            </a:r>
            <a:r>
              <a:rPr lang="hu-HU" sz="2000" i="1" dirty="0" err="1" smtClean="0"/>
              <a:t>Romale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katar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tumen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aven</a:t>
            </a:r>
            <a:r>
              <a:rPr lang="hu-HU" sz="2000" i="1" dirty="0" smtClean="0"/>
              <a:t>,</a:t>
            </a:r>
          </a:p>
          <a:p>
            <a:pPr>
              <a:buFontTx/>
              <a:buNone/>
              <a:defRPr/>
            </a:pPr>
            <a:r>
              <a:rPr lang="hu-HU" sz="2000" i="1" dirty="0" smtClean="0"/>
              <a:t>E </a:t>
            </a:r>
            <a:r>
              <a:rPr lang="hu-HU" sz="2000" i="1" dirty="0" err="1" smtClean="0"/>
              <a:t>tsarensa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bahktale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dromensa</a:t>
            </a:r>
            <a:r>
              <a:rPr lang="hu-HU" sz="2000" i="1" dirty="0" smtClean="0"/>
              <a:t>?</a:t>
            </a:r>
          </a:p>
          <a:p>
            <a:pPr>
              <a:buFontTx/>
              <a:buNone/>
              <a:defRPr/>
            </a:pPr>
            <a:r>
              <a:rPr lang="hu-HU" sz="2000" i="1" dirty="0" smtClean="0"/>
              <a:t>A </a:t>
            </a:r>
            <a:r>
              <a:rPr lang="hu-HU" sz="2000" i="1" dirty="0" err="1" smtClean="0"/>
              <a:t>Romale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A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Chavale</a:t>
            </a:r>
            <a:r>
              <a:rPr lang="hu-HU" sz="2000" i="1" dirty="0" smtClean="0"/>
              <a:t>.</a:t>
            </a:r>
          </a:p>
          <a:p>
            <a:pPr>
              <a:buFontTx/>
              <a:buNone/>
              <a:defRPr/>
            </a:pPr>
            <a:r>
              <a:rPr lang="hu-HU" sz="2000" i="1" dirty="0" err="1" smtClean="0">
                <a:solidFill>
                  <a:srgbClr val="FF0000"/>
                </a:solidFill>
              </a:rPr>
              <a:t>Vi</a:t>
            </a:r>
            <a:r>
              <a:rPr lang="hu-HU" sz="2000" i="1" dirty="0" smtClean="0">
                <a:solidFill>
                  <a:srgbClr val="FF0000"/>
                </a:solidFill>
              </a:rPr>
              <a:t> man sas </a:t>
            </a:r>
            <a:r>
              <a:rPr lang="hu-HU" sz="2000" i="1" dirty="0" err="1" smtClean="0">
                <a:solidFill>
                  <a:srgbClr val="FF0000"/>
                </a:solidFill>
              </a:rPr>
              <a:t>ek</a:t>
            </a:r>
            <a:r>
              <a:rPr lang="hu-HU" sz="2000" i="1" dirty="0" smtClean="0">
                <a:solidFill>
                  <a:srgbClr val="FF0000"/>
                </a:solidFill>
              </a:rPr>
              <a:t> bari </a:t>
            </a:r>
            <a:r>
              <a:rPr lang="hu-HU" sz="2000" i="1" dirty="0" err="1" smtClean="0">
                <a:solidFill>
                  <a:srgbClr val="FF0000"/>
                </a:solidFill>
              </a:rPr>
              <a:t>familiya</a:t>
            </a:r>
            <a:r>
              <a:rPr lang="hu-HU" sz="2000" i="1" dirty="0" smtClean="0">
                <a:solidFill>
                  <a:srgbClr val="FF0000"/>
                </a:solidFill>
              </a:rPr>
              <a:t>,</a:t>
            </a:r>
          </a:p>
          <a:p>
            <a:pPr>
              <a:buFontTx/>
              <a:buNone/>
              <a:defRPr/>
            </a:pPr>
            <a:r>
              <a:rPr lang="hu-HU" sz="2000" dirty="0" err="1" smtClean="0">
                <a:solidFill>
                  <a:srgbClr val="FF0000"/>
                </a:solidFill>
              </a:rPr>
              <a:t>Mudardala</a:t>
            </a:r>
            <a:r>
              <a:rPr lang="hu-HU" sz="2000" dirty="0" smtClean="0">
                <a:solidFill>
                  <a:srgbClr val="FF0000"/>
                </a:solidFill>
              </a:rPr>
              <a:t> e </a:t>
            </a:r>
            <a:r>
              <a:rPr lang="hu-HU" sz="2000" dirty="0" err="1" smtClean="0">
                <a:solidFill>
                  <a:srgbClr val="FF0000"/>
                </a:solidFill>
              </a:rPr>
              <a:t>kali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</a:rPr>
              <a:t>legiya</a:t>
            </a:r>
            <a:r>
              <a:rPr lang="hu-HU" sz="2000" smtClean="0">
                <a:solidFill>
                  <a:srgbClr val="FF0000"/>
                </a:solidFill>
              </a:rPr>
              <a:t> </a:t>
            </a:r>
            <a:endParaRPr lang="hu-HU" sz="2000" dirty="0" smtClean="0"/>
          </a:p>
          <a:p>
            <a:pPr>
              <a:buFontTx/>
              <a:buNone/>
              <a:defRPr/>
            </a:pPr>
            <a:r>
              <a:rPr lang="hu-HU" sz="2000" dirty="0" err="1" smtClean="0"/>
              <a:t>Aven</a:t>
            </a:r>
            <a:r>
              <a:rPr lang="hu-HU" sz="2000" dirty="0" smtClean="0"/>
              <a:t> </a:t>
            </a:r>
            <a:r>
              <a:rPr lang="hu-HU" sz="2000" dirty="0" err="1" smtClean="0"/>
              <a:t>mansa</a:t>
            </a:r>
            <a:r>
              <a:rPr lang="hu-HU" sz="2000" dirty="0" smtClean="0"/>
              <a:t> </a:t>
            </a:r>
            <a:r>
              <a:rPr lang="hu-HU" sz="2000" dirty="0" err="1" smtClean="0"/>
              <a:t>sa</a:t>
            </a:r>
            <a:r>
              <a:rPr lang="hu-HU" sz="2000" dirty="0" smtClean="0"/>
              <a:t> </a:t>
            </a:r>
            <a:r>
              <a:rPr lang="hu-HU" sz="2000" dirty="0" err="1" smtClean="0"/>
              <a:t>lumniake</a:t>
            </a:r>
            <a:r>
              <a:rPr lang="hu-HU" sz="2000" dirty="0" smtClean="0"/>
              <a:t> Roma,</a:t>
            </a:r>
          </a:p>
          <a:p>
            <a:pPr>
              <a:buFontTx/>
              <a:buNone/>
              <a:defRPr/>
            </a:pPr>
            <a:r>
              <a:rPr lang="hu-HU" sz="2000" dirty="0" err="1" smtClean="0"/>
              <a:t>Kai</a:t>
            </a:r>
            <a:r>
              <a:rPr lang="hu-HU" sz="2000" dirty="0" smtClean="0"/>
              <a:t> </a:t>
            </a:r>
            <a:r>
              <a:rPr lang="hu-HU" sz="2000" dirty="0" err="1" smtClean="0"/>
              <a:t>putaile</a:t>
            </a:r>
            <a:r>
              <a:rPr lang="hu-HU" sz="2000" dirty="0" smtClean="0"/>
              <a:t> e </a:t>
            </a:r>
            <a:r>
              <a:rPr lang="hu-HU" sz="2000" dirty="0" err="1" smtClean="0"/>
              <a:t>romane</a:t>
            </a:r>
            <a:r>
              <a:rPr lang="hu-HU" sz="2000" dirty="0" smtClean="0"/>
              <a:t> </a:t>
            </a:r>
            <a:r>
              <a:rPr lang="hu-HU" sz="2000" dirty="0" err="1" smtClean="0"/>
              <a:t>droma</a:t>
            </a:r>
            <a:endParaRPr lang="hu-HU" sz="2000" dirty="0" smtClean="0"/>
          </a:p>
          <a:p>
            <a:pPr>
              <a:buFontTx/>
              <a:buNone/>
              <a:defRPr/>
            </a:pPr>
            <a:r>
              <a:rPr lang="hu-HU" sz="2000" dirty="0" err="1" smtClean="0"/>
              <a:t>Ake</a:t>
            </a:r>
            <a:r>
              <a:rPr lang="hu-HU" sz="2000" dirty="0" smtClean="0"/>
              <a:t> </a:t>
            </a:r>
            <a:r>
              <a:rPr lang="hu-HU" sz="2000" dirty="0" err="1" smtClean="0"/>
              <a:t>vriama</a:t>
            </a:r>
            <a:r>
              <a:rPr lang="hu-HU" sz="2000" dirty="0" smtClean="0"/>
              <a:t>, </a:t>
            </a:r>
            <a:r>
              <a:rPr lang="hu-HU" sz="2000" dirty="0" err="1" smtClean="0"/>
              <a:t>usti</a:t>
            </a:r>
            <a:r>
              <a:rPr lang="hu-HU" sz="2000" dirty="0" smtClean="0"/>
              <a:t> Rom </a:t>
            </a:r>
            <a:r>
              <a:rPr lang="hu-HU" sz="2000" dirty="0" err="1" smtClean="0"/>
              <a:t>akana</a:t>
            </a:r>
            <a:r>
              <a:rPr lang="hu-HU" sz="2000" dirty="0" smtClean="0"/>
              <a:t>,</a:t>
            </a:r>
          </a:p>
          <a:p>
            <a:pPr>
              <a:buFontTx/>
              <a:buNone/>
              <a:defRPr/>
            </a:pPr>
            <a:r>
              <a:rPr lang="hu-HU" sz="2000" dirty="0" err="1" smtClean="0"/>
              <a:t>Men</a:t>
            </a:r>
            <a:r>
              <a:rPr lang="hu-HU" sz="2000" dirty="0" smtClean="0"/>
              <a:t> </a:t>
            </a:r>
            <a:r>
              <a:rPr lang="hu-HU" sz="2000" dirty="0" err="1" smtClean="0"/>
              <a:t>khutasa</a:t>
            </a:r>
            <a:r>
              <a:rPr lang="hu-HU" sz="2000" dirty="0" smtClean="0"/>
              <a:t> </a:t>
            </a:r>
            <a:r>
              <a:rPr lang="hu-HU" sz="2000" dirty="0" err="1" smtClean="0"/>
              <a:t>misto</a:t>
            </a:r>
            <a:r>
              <a:rPr lang="hu-HU" sz="2000" dirty="0" smtClean="0"/>
              <a:t> </a:t>
            </a:r>
            <a:r>
              <a:rPr lang="hu-HU" sz="2000" dirty="0" err="1" smtClean="0"/>
              <a:t>kai</a:t>
            </a:r>
            <a:r>
              <a:rPr lang="hu-HU" sz="2000" dirty="0" smtClean="0"/>
              <a:t> </a:t>
            </a:r>
            <a:r>
              <a:rPr lang="hu-HU" sz="2000" dirty="0" err="1" smtClean="0"/>
              <a:t>kerasa</a:t>
            </a:r>
            <a:endParaRPr lang="hu-HU" sz="2000" dirty="0" smtClean="0"/>
          </a:p>
          <a:p>
            <a:pPr>
              <a:buFontTx/>
              <a:buNone/>
              <a:defRPr/>
            </a:pPr>
            <a:r>
              <a:rPr lang="hu-HU" sz="2000" dirty="0" smtClean="0"/>
              <a:t>A </a:t>
            </a:r>
            <a:r>
              <a:rPr lang="hu-HU" sz="2000" dirty="0" err="1" smtClean="0"/>
              <a:t>Romale</a:t>
            </a:r>
            <a:r>
              <a:rPr lang="hu-HU" sz="2000" dirty="0" smtClean="0"/>
              <a:t>, 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dirty="0" err="1" smtClean="0"/>
              <a:t>Chavale</a:t>
            </a:r>
            <a:r>
              <a:rPr lang="hu-HU" sz="2000" dirty="0" smtClean="0"/>
              <a:t>.</a:t>
            </a:r>
          </a:p>
          <a:p>
            <a:pPr>
              <a:defRPr/>
            </a:pPr>
            <a:endParaRPr lang="hu-HU" sz="2000" i="1" dirty="0" smtClean="0"/>
          </a:p>
          <a:p>
            <a:pPr>
              <a:defRPr/>
            </a:pPr>
            <a:r>
              <a:rPr lang="hu-HU" sz="2000" i="1" dirty="0" err="1" smtClean="0"/>
              <a:t>Jarko</a:t>
            </a:r>
            <a:r>
              <a:rPr lang="hu-HU" sz="2000" i="1" dirty="0" smtClean="0"/>
              <a:t> JOVANOVIC, 1969. 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357188" y="0"/>
            <a:ext cx="7929588" cy="1214438"/>
          </a:xfrm>
        </p:spPr>
        <p:txBody>
          <a:bodyPr/>
          <a:lstStyle/>
          <a:p>
            <a:pPr algn="r"/>
            <a:r>
              <a:rPr lang="hu-HU" sz="3100" b="1" dirty="0" smtClean="0">
                <a:solidFill>
                  <a:srgbClr val="FF0000"/>
                </a:solidFill>
              </a:rPr>
              <a:t>emlékezés és jelen-magyarázat 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sz="half" idx="1"/>
          </p:nvPr>
        </p:nvSpPr>
        <p:spPr>
          <a:xfrm>
            <a:off x="285750" y="1143000"/>
            <a:ext cx="8286778" cy="550068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hu-HU" sz="2000" dirty="0" smtClean="0"/>
              <a:t> „A romák által átélt üldöztetés történeti feljegyzése a roma elit egyik leglényegesebb dokumentációs tevékenysége. Az üldözésről szóló beszámolókban foglalt üzeneteket nehéz lenne bárkinek kétségbe vonni, ugyanakkor </a:t>
            </a:r>
            <a:r>
              <a:rPr lang="hu-HU" sz="2000" b="1" dirty="0" smtClean="0"/>
              <a:t>a romák különböző csoportjai számára</a:t>
            </a:r>
            <a:r>
              <a:rPr lang="hu-HU" sz="2000" dirty="0" smtClean="0"/>
              <a:t> egyaránt könnyen elfogadható. (…) Az üldöztetések folyamatosságának felmutatásával (…) a romák jelenlegi helyzete magyarázatot kap a hosszú távú </a:t>
            </a:r>
            <a:r>
              <a:rPr lang="hu-HU" sz="2000" b="1" dirty="0" smtClean="0"/>
              <a:t>diszkrimináció</a:t>
            </a:r>
            <a:r>
              <a:rPr lang="hu-HU" sz="2000" dirty="0" smtClean="0"/>
              <a:t> összefüggésében.”  </a:t>
            </a:r>
            <a:r>
              <a:rPr lang="hu-HU" sz="1200" i="1" dirty="0" err="1" smtClean="0"/>
              <a:t>Slawomir</a:t>
            </a:r>
            <a:r>
              <a:rPr lang="hu-HU" sz="1200" i="1" dirty="0" smtClean="0"/>
              <a:t> </a:t>
            </a:r>
            <a:r>
              <a:rPr lang="hu-HU" sz="1200" i="1" dirty="0" err="1" smtClean="0"/>
              <a:t>Kapralski</a:t>
            </a:r>
            <a:r>
              <a:rPr lang="hu-HU" sz="1200" i="1" dirty="0" smtClean="0"/>
              <a:t>: Identitásépítés és Holocaust. </a:t>
            </a:r>
            <a:r>
              <a:rPr lang="hu-HU" sz="1200" i="1" dirty="0" err="1" smtClean="0"/>
              <a:t>Amaro</a:t>
            </a:r>
            <a:r>
              <a:rPr lang="hu-HU" sz="1200" i="1" dirty="0" smtClean="0"/>
              <a:t> Drom, 2001/10.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Magyarország: identitásépítési stratégiák</a:t>
            </a:r>
            <a:br>
              <a:rPr lang="hu-HU" sz="2800" dirty="0" smtClean="0">
                <a:solidFill>
                  <a:srgbClr val="FF0000"/>
                </a:solidFill>
              </a:rPr>
            </a:br>
            <a:r>
              <a:rPr lang="hu-HU" sz="2600" dirty="0" smtClean="0">
                <a:solidFill>
                  <a:srgbClr val="FF0000"/>
                </a:solidFill>
              </a:rPr>
              <a:t>kulturális </a:t>
            </a:r>
            <a:r>
              <a:rPr lang="hu-HU" sz="2600" dirty="0" smtClean="0">
                <a:solidFill>
                  <a:srgbClr val="FF0000"/>
                </a:solidFill>
              </a:rPr>
              <a:t>identitás ….  </a:t>
            </a:r>
            <a:endParaRPr lang="hu-HU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472" y="1571612"/>
            <a:ext cx="36515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71611"/>
            <a:ext cx="3000396" cy="18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_Gábor\holokauszt doksik\oláh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3"/>
            <a:ext cx="2143140" cy="308233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643174" y="40719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Google</a:t>
            </a:r>
            <a:r>
              <a:rPr lang="hu-HU" dirty="0" smtClean="0"/>
              <a:t> képkereső: 0-10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2500" dirty="0" smtClean="0">
                <a:solidFill>
                  <a:srgbClr val="FF0000"/>
                </a:solidFill>
              </a:rPr>
              <a:t>…. vagy </a:t>
            </a:r>
            <a:r>
              <a:rPr lang="hu-HU" sz="2500" dirty="0" smtClean="0">
                <a:solidFill>
                  <a:srgbClr val="FF0000"/>
                </a:solidFill>
              </a:rPr>
              <a:t>a kirekesztettség közössége? </a:t>
            </a:r>
            <a:endParaRPr lang="hu-HU" sz="2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3279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072198" y="542926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Tiszavasvári Széles út Szendrőlád </a:t>
            </a:r>
          </a:p>
          <a:p>
            <a:r>
              <a:rPr lang="hu-HU" dirty="0" smtClean="0"/>
              <a:t>Váralja (Tolna)</a:t>
            </a:r>
            <a:endParaRPr lang="hu-H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786190"/>
            <a:ext cx="4245155" cy="27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5176" y="1214422"/>
            <a:ext cx="5738824" cy="246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rgbClr val="FF0000"/>
                </a:solidFill>
              </a:rPr>
              <a:t>A kirekesztettségre építő identitáspolitikák korlátai: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Pozitív identitás nehezen építhető negatív tartalomra. – </a:t>
            </a:r>
            <a:r>
              <a:rPr lang="hu-HU" sz="2000" dirty="0" smtClean="0"/>
              <a:t>ki akarna ahhoz önszántából csatlakozni?</a:t>
            </a:r>
          </a:p>
          <a:p>
            <a:r>
              <a:rPr lang="hu-HU" dirty="0" smtClean="0"/>
              <a:t>Megnehezíti a továbbadás folyamatát </a:t>
            </a:r>
            <a:r>
              <a:rPr lang="hu-HU" sz="2000" dirty="0" smtClean="0"/>
              <a:t>(hány túlélő próbálta megóvni a gyerekeit a </a:t>
            </a:r>
            <a:r>
              <a:rPr lang="hu-HU" sz="2000" dirty="0" smtClean="0"/>
              <a:t>holokauszt </a:t>
            </a:r>
            <a:r>
              <a:rPr lang="hu-HU" sz="2000" dirty="0" smtClean="0"/>
              <a:t>történetétől?)</a:t>
            </a:r>
          </a:p>
          <a:p>
            <a:r>
              <a:rPr lang="hu-HU" dirty="0" smtClean="0"/>
              <a:t>A kirekesztés jelenvalósága </a:t>
            </a:r>
            <a:r>
              <a:rPr lang="hu-HU" sz="2000" dirty="0" smtClean="0"/>
              <a:t>(és összefüggése a holokauszt emlékezetével</a:t>
            </a:r>
            <a:r>
              <a:rPr lang="hu-HU" sz="1600" dirty="0" smtClean="0"/>
              <a:t>)</a:t>
            </a:r>
            <a:r>
              <a:rPr lang="hu-HU" dirty="0" smtClean="0"/>
              <a:t>: 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diszkrimináció és megvallott identitás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dirty="0" smtClean="0"/>
              <a:t>„A ’</a:t>
            </a:r>
            <a:r>
              <a:rPr lang="hu-HU" dirty="0" err="1" smtClean="0"/>
              <a:t>tabuizálódás</a:t>
            </a:r>
            <a:r>
              <a:rPr lang="hu-HU" dirty="0" smtClean="0"/>
              <a:t>’ jelensége inkább az antiszemitizmus esetében figyelhető meg, -- (…) a zsidóság diszkriminációját tényleg kevés megkérdezett tartja elfogadhatónak. Ebben nyilvánvalóan közrejátszik, hogy a holocaust még az igazi antiszemitákat is nézeteik elrejtésére kényszeríti. A cigányok második világháború alatti üldözésének ténye a közgondolkodásba nem ivódott be.”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2100" dirty="0" smtClean="0"/>
              <a:t>(Erős Ferenc: Előítéletek változásai, Magyar Hírlap, 1997.06.16.)</a:t>
            </a:r>
            <a:endParaRPr lang="hu-HU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Hogyan mesélhető el?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Hogy az ismétlések révén </a:t>
            </a:r>
            <a:r>
              <a:rPr lang="hu-HU" dirty="0" err="1" smtClean="0"/>
              <a:t>ritualizálódjék</a:t>
            </a:r>
            <a:r>
              <a:rPr lang="hu-HU" dirty="0" smtClean="0"/>
              <a:t>? </a:t>
            </a:r>
          </a:p>
          <a:p>
            <a:r>
              <a:rPr lang="hu-HU" dirty="0" smtClean="0"/>
              <a:t>Hogy sokakhoz szóljon, </a:t>
            </a:r>
            <a:r>
              <a:rPr lang="hu-HU" dirty="0" smtClean="0"/>
              <a:t>közösséget, „mi</a:t>
            </a:r>
            <a:r>
              <a:rPr lang="hu-HU" dirty="0" smtClean="0"/>
              <a:t>”</a:t>
            </a:r>
            <a:r>
              <a:rPr lang="hu-HU" dirty="0" err="1" smtClean="0"/>
              <a:t>-t</a:t>
            </a:r>
            <a:r>
              <a:rPr lang="hu-HU" dirty="0" smtClean="0"/>
              <a:t> hozzon létre?</a:t>
            </a:r>
          </a:p>
          <a:p>
            <a:r>
              <a:rPr lang="hu-HU" dirty="0" smtClean="0"/>
              <a:t>Hogy mozgósítsa a képzeletet és érzelmeket? </a:t>
            </a:r>
          </a:p>
          <a:p>
            <a:endParaRPr lang="hu-HU" dirty="0" smtClean="0"/>
          </a:p>
          <a:p>
            <a:pPr>
              <a:buNone/>
            </a:pPr>
            <a:r>
              <a:rPr lang="hu-HU" b="1" dirty="0" smtClean="0">
                <a:solidFill>
                  <a:srgbClr val="FF0000"/>
                </a:solidFill>
              </a:rPr>
              <a:t>→ narratívák</a:t>
            </a:r>
          </a:p>
          <a:p>
            <a:r>
              <a:rPr lang="hu-HU" dirty="0" smtClean="0"/>
              <a:t>összekötik a </a:t>
            </a:r>
            <a:r>
              <a:rPr lang="hu-HU" dirty="0" err="1" smtClean="0"/>
              <a:t>fragmentált</a:t>
            </a:r>
            <a:r>
              <a:rPr lang="hu-HU" dirty="0" smtClean="0"/>
              <a:t> tényeket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történetek az érzelmi tapasztalatok átadásának eszközei</a:t>
            </a:r>
          </a:p>
          <a:p>
            <a:r>
              <a:rPr lang="hu-HU" dirty="0" smtClean="0"/>
              <a:t>közösséget formálnak és identitásokat teremtenek</a:t>
            </a:r>
          </a:p>
          <a:p>
            <a:r>
              <a:rPr lang="hu-HU" sz="2100" dirty="0" smtClean="0"/>
              <a:t>(</a:t>
            </a:r>
            <a:r>
              <a:rPr lang="hu-HU" sz="2100" dirty="0" err="1" smtClean="0"/>
              <a:t>Jerome</a:t>
            </a:r>
            <a:r>
              <a:rPr lang="hu-HU" sz="2100" dirty="0" smtClean="0"/>
              <a:t> </a:t>
            </a:r>
            <a:r>
              <a:rPr lang="hu-HU" sz="2100" dirty="0" err="1" smtClean="0"/>
              <a:t>Bruner</a:t>
            </a:r>
            <a:r>
              <a:rPr lang="hu-HU" sz="2100" dirty="0" smtClean="0"/>
              <a:t>)</a:t>
            </a:r>
          </a:p>
          <a:p>
            <a:pPr>
              <a:buNone/>
            </a:pPr>
            <a:endParaRPr lang="hu-H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sz="3000" b="1" dirty="0" smtClean="0">
                <a:solidFill>
                  <a:srgbClr val="C00000"/>
                </a:solidFill>
              </a:rPr>
              <a:t>narratíva-típusok és a holokauszt elbeszélése</a:t>
            </a:r>
            <a:endParaRPr lang="hu-HU" sz="3000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97427"/>
          </a:xfrm>
        </p:spPr>
        <p:txBody>
          <a:bodyPr>
            <a:normAutofit fontScale="85000" lnSpcReduction="20000"/>
          </a:bodyPr>
          <a:lstStyle/>
          <a:p>
            <a:r>
              <a:rPr lang="hu-HU" sz="3000" dirty="0" smtClean="0"/>
              <a:t>az elkövető története? </a:t>
            </a:r>
            <a:r>
              <a:rPr lang="hu-HU" sz="3000" dirty="0" smtClean="0">
                <a:solidFill>
                  <a:srgbClr val="C00000"/>
                </a:solidFill>
              </a:rPr>
              <a:t>→</a:t>
            </a:r>
            <a:r>
              <a:rPr lang="hu-HU" sz="3000" dirty="0" smtClean="0"/>
              <a:t> </a:t>
            </a:r>
            <a:r>
              <a:rPr lang="hu-HU" sz="2600" dirty="0" smtClean="0"/>
              <a:t>nem vállalja senki („a német megszállók”)</a:t>
            </a:r>
          </a:p>
          <a:p>
            <a:r>
              <a:rPr lang="hu-HU" sz="3000" dirty="0" smtClean="0"/>
              <a:t>a </a:t>
            </a:r>
            <a:r>
              <a:rPr lang="hu-HU" sz="3000" dirty="0" smtClean="0"/>
              <a:t>megbénult/</a:t>
            </a:r>
            <a:r>
              <a:rPr lang="hu-HU" sz="3000" dirty="0" err="1" smtClean="0"/>
              <a:t>társtettessé</a:t>
            </a:r>
            <a:r>
              <a:rPr lang="hu-HU" sz="3000" dirty="0" smtClean="0"/>
              <a:t> </a:t>
            </a:r>
            <a:r>
              <a:rPr lang="hu-HU" sz="3000" dirty="0" smtClean="0"/>
              <a:t>tett </a:t>
            </a:r>
            <a:r>
              <a:rPr lang="hu-HU" sz="3000" dirty="0" err="1" smtClean="0"/>
              <a:t>bystanderek</a:t>
            </a:r>
            <a:r>
              <a:rPr lang="hu-HU" sz="3000" dirty="0" smtClean="0"/>
              <a:t>? </a:t>
            </a:r>
            <a:r>
              <a:rPr lang="hu-HU" sz="2800" dirty="0" smtClean="0">
                <a:solidFill>
                  <a:srgbClr val="C00000"/>
                </a:solidFill>
              </a:rPr>
              <a:t>→</a:t>
            </a:r>
            <a:r>
              <a:rPr lang="hu-HU" sz="2600" dirty="0" smtClean="0">
                <a:solidFill>
                  <a:srgbClr val="C00000"/>
                </a:solidFill>
              </a:rPr>
              <a:t> </a:t>
            </a:r>
            <a:r>
              <a:rPr lang="hu-HU" sz="2600" dirty="0" smtClean="0"/>
              <a:t>hárítás és versengő </a:t>
            </a:r>
            <a:r>
              <a:rPr lang="hu-HU" sz="2600" dirty="0" err="1" smtClean="0"/>
              <a:t>áldozatiság</a:t>
            </a:r>
            <a:r>
              <a:rPr lang="hu-HU" sz="2600" dirty="0" smtClean="0"/>
              <a:t>, „de minket meg” </a:t>
            </a:r>
          </a:p>
          <a:p>
            <a:r>
              <a:rPr lang="hu-HU" sz="3000" dirty="0" smtClean="0"/>
              <a:t>a gonosz hatalom története?</a:t>
            </a:r>
            <a:r>
              <a:rPr lang="hu-HU" sz="3000" dirty="0" smtClean="0">
                <a:solidFill>
                  <a:srgbClr val="C00000"/>
                </a:solidFill>
              </a:rPr>
              <a:t> →</a:t>
            </a:r>
            <a:r>
              <a:rPr lang="hu-HU" sz="3000" dirty="0" smtClean="0"/>
              <a:t> </a:t>
            </a:r>
            <a:r>
              <a:rPr lang="hu-HU" sz="2600" dirty="0" smtClean="0"/>
              <a:t>ahol Horthyt „nagy államférfinak” nevezik?</a:t>
            </a:r>
          </a:p>
          <a:p>
            <a:r>
              <a:rPr lang="hu-HU" sz="3000" dirty="0" smtClean="0"/>
              <a:t>az embermentők története?</a:t>
            </a:r>
            <a:r>
              <a:rPr lang="hu-HU" dirty="0" smtClean="0"/>
              <a:t> </a:t>
            </a:r>
            <a:r>
              <a:rPr lang="hu-HU" sz="2800" dirty="0" smtClean="0">
                <a:solidFill>
                  <a:srgbClr val="C00000"/>
                </a:solidFill>
              </a:rPr>
              <a:t>→ </a:t>
            </a:r>
            <a:r>
              <a:rPr lang="hu-HU" sz="2600" dirty="0" smtClean="0"/>
              <a:t>részben, de kevés a helyi történet -- roma történet pedig nincs</a:t>
            </a:r>
          </a:p>
          <a:p>
            <a:r>
              <a:rPr lang="hu-HU" sz="3000" dirty="0" smtClean="0"/>
              <a:t>a hiányzó közösségek története? </a:t>
            </a:r>
            <a:r>
              <a:rPr lang="hu-HU" sz="2800" dirty="0" smtClean="0">
                <a:solidFill>
                  <a:srgbClr val="C00000"/>
                </a:solidFill>
              </a:rPr>
              <a:t>→ </a:t>
            </a:r>
            <a:r>
              <a:rPr lang="hu-HU" sz="2600" dirty="0" smtClean="0"/>
              <a:t>roma történet alig van, mert a peremen éltek</a:t>
            </a:r>
          </a:p>
          <a:p>
            <a:r>
              <a:rPr lang="hu-HU" sz="3000" dirty="0" smtClean="0"/>
              <a:t>az áldozatok és a közösség szenvedéstörténete? </a:t>
            </a:r>
            <a:r>
              <a:rPr lang="hu-HU" sz="3000" dirty="0" smtClean="0">
                <a:solidFill>
                  <a:srgbClr val="FF0000"/>
                </a:solidFill>
              </a:rPr>
              <a:t>→</a:t>
            </a:r>
            <a:r>
              <a:rPr lang="hu-HU" sz="3000" dirty="0" smtClean="0"/>
              <a:t> </a:t>
            </a:r>
          </a:p>
          <a:p>
            <a:pPr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	</a:t>
            </a:r>
            <a:r>
              <a:rPr lang="hu-HU" sz="2600" dirty="0" smtClean="0"/>
              <a:t>(1) könnyen egysíkúvá válik és  (2) egy </a:t>
            </a:r>
            <a:r>
              <a:rPr lang="hu-HU" sz="2600" dirty="0" err="1" smtClean="0"/>
              <a:t>külcsoport</a:t>
            </a:r>
            <a:r>
              <a:rPr lang="hu-HU" sz="2600" dirty="0" smtClean="0"/>
              <a:t> története marad </a:t>
            </a:r>
            <a:r>
              <a:rPr lang="hu-HU" sz="2800" dirty="0" smtClean="0">
                <a:solidFill>
                  <a:srgbClr val="FF0000"/>
                </a:solidFill>
              </a:rPr>
              <a:t>→</a:t>
            </a:r>
            <a:r>
              <a:rPr lang="hu-HU" sz="2600" dirty="0" smtClean="0"/>
              <a:t> fáradtság és hárítás</a:t>
            </a:r>
          </a:p>
          <a:p>
            <a:endParaRPr lang="hu-HU" sz="2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Németország 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Autofit/>
          </a:bodyPr>
          <a:lstStyle/>
          <a:p>
            <a:r>
              <a:rPr lang="hu-HU" sz="2200" b="1" dirty="0" smtClean="0"/>
              <a:t>1928</a:t>
            </a:r>
            <a:r>
              <a:rPr lang="hu-HU" sz="2200" dirty="0" smtClean="0"/>
              <a:t>-tól minden, a birodalom területén élő cigány </a:t>
            </a:r>
            <a:r>
              <a:rPr lang="hu-HU" sz="2200" b="1" dirty="0" smtClean="0"/>
              <a:t>állandó</a:t>
            </a:r>
            <a:r>
              <a:rPr lang="hu-HU" sz="2200" b="1" i="1" dirty="0" smtClean="0"/>
              <a:t> </a:t>
            </a:r>
            <a:r>
              <a:rPr lang="hu-HU" sz="2200" b="1" dirty="0" smtClean="0"/>
              <a:t>rendőri felügyelete </a:t>
            </a:r>
          </a:p>
          <a:p>
            <a:r>
              <a:rPr lang="hu-HU" sz="2200" b="1" dirty="0" smtClean="0"/>
              <a:t>1936-ban</a:t>
            </a:r>
            <a:r>
              <a:rPr lang="hu-HU" sz="2200" dirty="0" smtClean="0"/>
              <a:t> </a:t>
            </a:r>
            <a:r>
              <a:rPr lang="hu-HU" sz="2200" b="1" dirty="0" smtClean="0"/>
              <a:t>cigánytáborok</a:t>
            </a:r>
            <a:endParaRPr lang="hu-HU" sz="2200" dirty="0" smtClean="0"/>
          </a:p>
          <a:p>
            <a:r>
              <a:rPr lang="hu-HU" sz="2200" dirty="0" smtClean="0"/>
              <a:t>1938 bevonják a vándoriparos engedélyeket, áprilistól cigányrazziák</a:t>
            </a:r>
          </a:p>
          <a:p>
            <a:r>
              <a:rPr lang="hu-HU" sz="2200" b="1" dirty="0" smtClean="0"/>
              <a:t>1941 októberétől munka- és megsemmisítő táborok</a:t>
            </a:r>
            <a:r>
              <a:rPr lang="hu-HU" sz="2200" dirty="0" smtClean="0"/>
              <a:t> az elfoglalt lengyel területeken. </a:t>
            </a:r>
          </a:p>
          <a:p>
            <a:r>
              <a:rPr lang="hu-HU" sz="2200" b="1" dirty="0" smtClean="0"/>
              <a:t>1944 augusztus 2</a:t>
            </a:r>
            <a:r>
              <a:rPr lang="hu-HU" sz="2200" dirty="0" smtClean="0"/>
              <a:t>: Auschwitz: 3000 ember egyetlen éjszaka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142983"/>
            <a:ext cx="7772400" cy="3000397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C00000"/>
                </a:solidFill>
              </a:rPr>
              <a:t/>
            </a:r>
            <a:br>
              <a:rPr lang="hu-HU" dirty="0">
                <a:solidFill>
                  <a:srgbClr val="C00000"/>
                </a:solidFill>
              </a:rPr>
            </a:br>
            <a:r>
              <a:rPr lang="hu-HU" dirty="0" smtClean="0">
                <a:solidFill>
                  <a:srgbClr val="C00000"/>
                </a:solidFill>
              </a:rPr>
              <a:t/>
            </a:r>
            <a:br>
              <a:rPr lang="hu-HU" dirty="0" smtClean="0">
                <a:solidFill>
                  <a:srgbClr val="C00000"/>
                </a:solidFill>
              </a:rPr>
            </a:br>
            <a:r>
              <a:rPr lang="hu-HU" sz="3800" dirty="0">
                <a:effectLst/>
              </a:rPr>
              <a:t/>
            </a:r>
            <a:br>
              <a:rPr lang="hu-HU" sz="3800" dirty="0">
                <a:effectLst/>
              </a:rPr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214686"/>
            <a:ext cx="7772400" cy="3358234"/>
          </a:xfrm>
        </p:spPr>
        <p:txBody>
          <a:bodyPr>
            <a:normAutofit/>
          </a:bodyPr>
          <a:lstStyle/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916922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1643042" y="571480"/>
            <a:ext cx="7286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b="1" dirty="0" smtClean="0">
                <a:solidFill>
                  <a:srgbClr val="FF0000"/>
                </a:solidFill>
              </a:rPr>
              <a:t>3. kulturális folytonosság: továbbadás</a:t>
            </a:r>
            <a:endParaRPr lang="hu-H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928669"/>
          <a:ext cx="9144000" cy="5940030"/>
        </p:xfrm>
        <a:graphic>
          <a:graphicData uri="http://schemas.openxmlformats.org/drawingml/2006/table">
            <a:tbl>
              <a:tblPr/>
              <a:tblGrid>
                <a:gridCol w="2973683"/>
                <a:gridCol w="6170317"/>
              </a:tblGrid>
              <a:tr h="247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5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téma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„Holokauszt-telítettség”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6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roma </a:t>
                      </a: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téma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áldozati </a:t>
                      </a: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logika </a:t>
                      </a: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pedagógiai válság 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tekintély?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tudás </a:t>
                      </a: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Calibri"/>
                        </a:rPr>
                        <a:t>≠</a:t>
                      </a: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elfogadás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ellenazonosulások </a:t>
                      </a: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és alternatív </a:t>
                      </a:r>
                      <a:r>
                        <a:rPr lang="hu-HU" sz="22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szocializációk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3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szöveg válsága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i="1" dirty="0">
                        <a:solidFill>
                          <a:srgbClr val="80808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i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nagyon </a:t>
                      </a:r>
                      <a:r>
                        <a:rPr lang="hu-HU" sz="2200" b="0" i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kevés a kép </a:t>
                      </a:r>
                      <a:r>
                        <a:rPr lang="hu-HU" sz="2200" b="0" i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hu-HU" sz="2200" b="0" i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képek népszerűsége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200" b="0" i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200" b="0" i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linearitás</a:t>
                      </a:r>
                      <a:r>
                        <a:rPr lang="hu-HU" sz="2200" b="0" i="0" baseline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2200" b="0" i="0" baseline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vs</a:t>
                      </a:r>
                      <a:r>
                        <a:rPr lang="hu-HU" sz="2200" b="0" i="0" baseline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„</a:t>
                      </a:r>
                      <a:r>
                        <a:rPr lang="hu-HU" sz="2200" b="0" i="0" baseline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facebook-fragmentáltság</a:t>
                      </a:r>
                      <a:r>
                        <a:rPr lang="hu-HU" sz="2200" b="0" i="0" baseline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”</a:t>
                      </a:r>
                      <a:endParaRPr lang="hu-HU" sz="22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714744" y="14285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 dirty="0" smtClean="0">
                <a:solidFill>
                  <a:srgbClr val="FF0000"/>
                </a:solidFill>
              </a:rPr>
              <a:t>kihívások</a:t>
            </a: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0" y="928670"/>
          <a:ext cx="9143999" cy="5764153"/>
        </p:xfrm>
        <a:graphic>
          <a:graphicData uri="http://schemas.openxmlformats.org/drawingml/2006/table">
            <a:tbl>
              <a:tblPr/>
              <a:tblGrid>
                <a:gridCol w="2013357"/>
                <a:gridCol w="3355596"/>
                <a:gridCol w="3775046"/>
              </a:tblGrid>
              <a:tr h="46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kern="12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probléma</a:t>
                      </a:r>
                      <a:endParaRPr lang="hu-HU" sz="1300" kern="1200" dirty="0" smtClean="0">
                        <a:solidFill>
                          <a:srgbClr val="365F9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válasz</a:t>
                      </a:r>
                      <a:endParaRPr lang="hu-HU" sz="1300" dirty="0" smtClean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téma</a:t>
                      </a:r>
                      <a:endParaRPr lang="hu-HU" sz="13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„Holocaust- ellenállás</a:t>
                      </a:r>
                      <a:r>
                        <a:rPr lang="hu-HU" sz="2000" b="0" i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telítettség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általános dinamikák – fejezetek+ gyermektörténetek</a:t>
                      </a:r>
                      <a:endParaRPr lang="hu-HU" sz="2000" b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6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roma téma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szabadság elvesztése, 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pedagógus-felkészítés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áldozati logika 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ellenállás-történetek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pedagógiai válság </a:t>
                      </a:r>
                      <a:endParaRPr lang="hu-HU" sz="13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tekintély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?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tudás 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Calibri"/>
                        </a:rPr>
                        <a:t>≠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elfogadás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ellenazonosulások és alternatív szocializációk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0" dirty="0" smtClean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egyszerű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nem értékelő stílus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érzelmi hatás (6 történet</a:t>
                      </a: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300" b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szöveg válsága</a:t>
                      </a:r>
                      <a:endParaRPr lang="hu-HU" sz="1300" b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i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hu-HU" sz="2000" b="0" i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nagyon kevés a kép 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i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linearitás?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kép/szöveg </a:t>
                      </a: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arány, 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sok apró történet,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 err="1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fragmentáltság</a:t>
                      </a:r>
                      <a:r>
                        <a:rPr lang="hu-HU" sz="2000" b="0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bárhol bekapcsolódhatsz</a:t>
                      </a:r>
                      <a:endParaRPr lang="hu-HU" sz="2000" b="0" dirty="0">
                        <a:solidFill>
                          <a:srgbClr val="365F9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872" marR="4987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28596" y="214290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>
                <a:solidFill>
                  <a:srgbClr val="FF0000"/>
                </a:solidFill>
              </a:rPr>
              <a:t>m</a:t>
            </a:r>
            <a:r>
              <a:rPr lang="hu-HU" sz="3200" b="1" dirty="0" smtClean="0">
                <a:solidFill>
                  <a:srgbClr val="FF0000"/>
                </a:solidFill>
              </a:rPr>
              <a:t>egfontolások a koncepció mögött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91077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3689" y="142852"/>
            <a:ext cx="6006029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612"/>
            <a:ext cx="9143999" cy="69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1143000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ellenállás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0826" y="1600200"/>
            <a:ext cx="2185974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 smtClean="0"/>
              <a:t>Extra </a:t>
            </a:r>
            <a:r>
              <a:rPr lang="hu-HU" sz="2000" b="1" dirty="0" err="1" smtClean="0"/>
              <a:t>Gruß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vom</a:t>
            </a:r>
            <a:endParaRPr lang="hu-H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000" b="1" dirty="0" err="1" smtClean="0"/>
              <a:t>Baro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Naßlepin</a:t>
            </a:r>
            <a:r>
              <a:rPr lang="hu-HU" sz="2000" b="1" dirty="0" smtClean="0"/>
              <a:t>, </a:t>
            </a:r>
            <a:r>
              <a:rPr lang="hu-HU" sz="2000" b="1" dirty="0" err="1" smtClean="0"/>
              <a:t>Elenta</a:t>
            </a:r>
            <a:r>
              <a:rPr lang="hu-HU" sz="2000" b="1" dirty="0" smtClean="0"/>
              <a:t> 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b="1" dirty="0" err="1" smtClean="0"/>
              <a:t>Marepin</a:t>
            </a:r>
            <a:r>
              <a:rPr lang="hu-HU" sz="2000" b="1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b="1" dirty="0" smtClean="0"/>
              <a:t>Külön üdvözöl Nagy Betegség, Kín és Gyilkolás.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i="1" dirty="0" smtClean="0"/>
              <a:t>Levél Auschwitzból</a:t>
            </a:r>
            <a:endParaRPr lang="hu-HU" sz="20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568"/>
            <a:ext cx="5572132" cy="68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14282" y="4143380"/>
            <a:ext cx="8929718" cy="257176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hu-HU" sz="1800" b="1" dirty="0" smtClean="0"/>
              <a:t>+</a:t>
            </a:r>
            <a:r>
              <a:rPr lang="hu-HU" sz="1800" i="1" dirty="0" smtClean="0"/>
              <a:t>„Azokat kell </a:t>
            </a:r>
            <a:r>
              <a:rPr lang="hu-HU" sz="1800" b="1" i="1" dirty="0" smtClean="0"/>
              <a:t>aszociális</a:t>
            </a:r>
            <a:r>
              <a:rPr lang="hu-HU" sz="1800" i="1" dirty="0" smtClean="0"/>
              <a:t> elemeknek tekinteni, akik – </a:t>
            </a:r>
            <a:r>
              <a:rPr lang="hu-HU" sz="1800" b="1" i="1" dirty="0" smtClean="0"/>
              <a:t>ha önmagában nem is bűnözői magatartással</a:t>
            </a:r>
            <a:r>
              <a:rPr lang="hu-HU" sz="1800" i="1" dirty="0" smtClean="0"/>
              <a:t> –, de </a:t>
            </a:r>
            <a:r>
              <a:rPr lang="hu-HU" sz="1800" b="1" i="1" dirty="0" smtClean="0"/>
              <a:t>a társadalommal szembeni viselkedésükkel </a:t>
            </a:r>
            <a:r>
              <a:rPr lang="hu-HU" sz="1800" i="1" dirty="0" smtClean="0"/>
              <a:t>megmutatják, hogy nem akarnak a társadalomhoz alkalmazkodni. Példák az aszociális elemekre: a./ Azok akik, ha kisebb mértékben is, de a törvényt ismételten megszegve kimutatták, hogy nem kívánnak alkalmazkodni a nemzetiszocialista állam természetes fegyelméhez, </a:t>
            </a:r>
            <a:r>
              <a:rPr lang="hu-HU" sz="1800" b="1" i="1" dirty="0" smtClean="0"/>
              <a:t>mint pl. a koldusok, csavargók (cigányok), a szajhák, az alkoholisták, a fertőző betegségeket hordozók</a:t>
            </a:r>
            <a:r>
              <a:rPr lang="hu-HU" sz="1800" i="1" dirty="0" smtClean="0"/>
              <a:t> – különös tekintettel a szexuális úton terjedő betegségekre –, akik kivonják magukat a közegészségügyi szervek intézkedései alól.”</a:t>
            </a:r>
            <a:r>
              <a:rPr lang="hu-HU" sz="1800" dirty="0" smtClean="0"/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hu-HU" sz="1800" dirty="0" smtClean="0"/>
              <a:t>„A bűnözés megelőzéséről” szóló rendelkezéshez írt körlevél, 1937</a:t>
            </a:r>
            <a:endParaRPr lang="hu-HU" sz="1800" i="1" dirty="0" smtClean="0"/>
          </a:p>
          <a:p>
            <a:pPr marL="0">
              <a:spcBef>
                <a:spcPts val="0"/>
              </a:spcBef>
            </a:pPr>
            <a:endParaRPr lang="hu-H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771" y="214290"/>
            <a:ext cx="5712229" cy="374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5857884" y="214290"/>
            <a:ext cx="32861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 smtClean="0"/>
              <a:t>A Fajhigiéniai és Népességbiológiai</a:t>
            </a:r>
          </a:p>
          <a:p>
            <a:r>
              <a:rPr lang="hu-HU" sz="1500" dirty="0" smtClean="0"/>
              <a:t>Kutatóközpont vezetője, Robert Ritter 1938 és 1942 között 30 000 romát vesz nyilvántartásba. </a:t>
            </a:r>
            <a:r>
              <a:rPr lang="hu-HU" sz="1500" b="1" dirty="0" smtClean="0"/>
              <a:t>172-őt </a:t>
            </a:r>
            <a:r>
              <a:rPr lang="hu-HU" sz="1500" dirty="0" smtClean="0"/>
              <a:t>minősítenek „tiszta fajú” cigánynak, a túlnyomó többséget „cigánykeverékeknek”. Őket tekintik a legveszélyesebbnek. „Cigánykeverék” valaki, ha tizenhat ükszülője közül kettő cigány.</a:t>
            </a:r>
            <a:endParaRPr lang="hu-H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Magyarország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214313" y="1357297"/>
            <a:ext cx="4286249" cy="4768865"/>
          </a:xfrm>
        </p:spPr>
        <p:txBody>
          <a:bodyPr>
            <a:normAutofit/>
          </a:bodyPr>
          <a:lstStyle/>
          <a:p>
            <a:r>
              <a:rPr lang="hu-HU" sz="2200" dirty="0" smtClean="0"/>
              <a:t>1929-től: Országos cigány </a:t>
            </a:r>
            <a:r>
              <a:rPr lang="hu-HU" sz="2200" b="1" dirty="0" smtClean="0"/>
              <a:t>razziák</a:t>
            </a:r>
            <a:r>
              <a:rPr lang="hu-HU" sz="2200" dirty="0" smtClean="0"/>
              <a:t>, évente legalább kétszer.</a:t>
            </a:r>
          </a:p>
          <a:p>
            <a:r>
              <a:rPr lang="hu-HU" sz="2200" dirty="0" smtClean="0"/>
              <a:t>1940 augusztus 1-vel: külön országos cigány </a:t>
            </a:r>
            <a:r>
              <a:rPr lang="hu-HU" sz="2200" b="1" dirty="0" smtClean="0"/>
              <a:t>nyilvántartás</a:t>
            </a:r>
            <a:r>
              <a:rPr lang="hu-HU" sz="2200" dirty="0" smtClean="0"/>
              <a:t>, ujjlenyomat alapján. Kilenc hónap alatt 2475 cigányt vesznek nyilvántartásba. </a:t>
            </a:r>
          </a:p>
          <a:p>
            <a:r>
              <a:rPr lang="hu-HU" sz="2200" dirty="0" smtClean="0"/>
              <a:t>1941 július 18: Az Országos Orvosi Kamara elnöke a Parlament Felsőházában kezdeményezi a magyar-cigány vérkeveredés törvényi tilalmát. A javaslatot </a:t>
            </a:r>
            <a:r>
              <a:rPr lang="hu-HU" sz="2200" dirty="0" smtClean="0"/>
              <a:t>nem fogadják </a:t>
            </a:r>
            <a:r>
              <a:rPr lang="hu-HU" sz="2200" dirty="0" smtClean="0"/>
              <a:t>el. </a:t>
            </a:r>
          </a:p>
          <a:p>
            <a:pPr>
              <a:buNone/>
            </a:pPr>
            <a:endParaRPr lang="hu-HU" sz="2200" dirty="0" smtClean="0"/>
          </a:p>
          <a:p>
            <a:endParaRPr lang="hu-HU" dirty="0" smtClean="0"/>
          </a:p>
        </p:txBody>
      </p:sp>
      <p:pic>
        <p:nvPicPr>
          <p:cNvPr id="3076" name="Tartalom helye 4" descr="http://www.mult-kor.hu/attachments/18031/rom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928934"/>
            <a:ext cx="4395788" cy="2922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Magyarország, 1944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1944 tavaszán-nyarán több megyében csendőri őrizettel </a:t>
            </a:r>
            <a:r>
              <a:rPr lang="hu-HU" sz="2000" b="1" dirty="0" smtClean="0"/>
              <a:t>mezőgazdaság</a:t>
            </a:r>
            <a:r>
              <a:rPr lang="hu-HU" sz="2000" dirty="0" smtClean="0"/>
              <a:t>i </a:t>
            </a:r>
            <a:r>
              <a:rPr lang="hu-HU" sz="2000" b="1" dirty="0" smtClean="0"/>
              <a:t>kényszermunkatáborokat</a:t>
            </a:r>
            <a:r>
              <a:rPr lang="hu-HU" sz="2000" dirty="0" smtClean="0"/>
              <a:t> hoznak létre a romáknak.  </a:t>
            </a:r>
          </a:p>
          <a:p>
            <a:r>
              <a:rPr lang="hu-HU" sz="2000" b="1" dirty="0" smtClean="0"/>
              <a:t>Júniustól transzportok német megsemmisítő táborokba.</a:t>
            </a:r>
          </a:p>
          <a:p>
            <a:r>
              <a:rPr lang="hu-HU" sz="2000" dirty="0" smtClean="0"/>
              <a:t>július: több megyében gyűjtőtáborok a </a:t>
            </a:r>
            <a:r>
              <a:rPr lang="hu-HU" sz="2000" b="1" dirty="0" smtClean="0">
                <a:solidFill>
                  <a:srgbClr val="FF0000"/>
                </a:solidFill>
              </a:rPr>
              <a:t>“henye életmódot folytató, kóbor, megbízhatatlan</a:t>
            </a:r>
            <a:r>
              <a:rPr lang="hu-HU" sz="2000" dirty="0" smtClean="0">
                <a:solidFill>
                  <a:srgbClr val="FF0000"/>
                </a:solidFill>
              </a:rPr>
              <a:t>” </a:t>
            </a:r>
            <a:r>
              <a:rPr lang="hu-HU" sz="2000" dirty="0" smtClean="0"/>
              <a:t>cigányoknak. </a:t>
            </a:r>
          </a:p>
          <a:p>
            <a:r>
              <a:rPr lang="hu-HU" sz="2000" dirty="0" smtClean="0"/>
              <a:t>augusztus 23: </a:t>
            </a:r>
            <a:r>
              <a:rPr lang="hu-HU" sz="2000" b="1" dirty="0" smtClean="0"/>
              <a:t>cigány munkásszázadok </a:t>
            </a:r>
            <a:r>
              <a:rPr lang="hu-HU" sz="2000" dirty="0" smtClean="0"/>
              <a:t>felállítása. </a:t>
            </a:r>
          </a:p>
          <a:p>
            <a:r>
              <a:rPr lang="hu-HU" sz="2000" dirty="0" smtClean="0"/>
              <a:t>október 5-én </a:t>
            </a:r>
            <a:r>
              <a:rPr lang="hu-HU" sz="2000" b="1" dirty="0" smtClean="0"/>
              <a:t>Dobozon </a:t>
            </a:r>
            <a:r>
              <a:rPr lang="hu-HU" sz="2000" dirty="0" smtClean="0"/>
              <a:t>csendőrök kézigránáttal és golyószóróval végeznek ki a környékről összeszedett és megkínzott húsz romát</a:t>
            </a:r>
          </a:p>
          <a:p>
            <a:r>
              <a:rPr lang="hu-HU" sz="2000" dirty="0" smtClean="0"/>
              <a:t>November: családok deportálása a Dunántúlról, elsősorban </a:t>
            </a:r>
            <a:r>
              <a:rPr lang="hu-HU" sz="2000" b="1" dirty="0" smtClean="0"/>
              <a:t>a komáromi erődbe</a:t>
            </a:r>
            <a:r>
              <a:rPr lang="hu-HU" sz="2000" dirty="0" smtClean="0"/>
              <a:t>, innen a munkaképesek Németországba. </a:t>
            </a:r>
          </a:p>
          <a:p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Magyarország, 1945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sz="half" idx="1"/>
          </p:nvPr>
        </p:nvSpPr>
        <p:spPr>
          <a:xfrm>
            <a:off x="285720" y="1000109"/>
            <a:ext cx="2571768" cy="2643206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200" dirty="0" smtClean="0"/>
          </a:p>
          <a:p>
            <a:pPr marL="0" indent="0">
              <a:buNone/>
            </a:pPr>
            <a:r>
              <a:rPr lang="hu-HU" sz="2400" dirty="0" smtClean="0"/>
              <a:t>tömeggyilkosságok </a:t>
            </a:r>
          </a:p>
          <a:p>
            <a:pPr marL="0" indent="0">
              <a:buNone/>
            </a:pPr>
            <a:r>
              <a:rPr lang="hu-HU" sz="2000" dirty="0" smtClean="0"/>
              <a:t>január: Lajoskomárom február: Lenti</a:t>
            </a:r>
          </a:p>
          <a:p>
            <a:pPr marL="0" indent="0">
              <a:buNone/>
            </a:pPr>
            <a:r>
              <a:rPr lang="hu-HU" sz="2000" dirty="0" smtClean="0"/>
              <a:t>február/március fordulója: Várpalota környéke (150 ember)</a:t>
            </a:r>
          </a:p>
          <a:p>
            <a:endParaRPr lang="hu-HU" dirty="0" smtClean="0"/>
          </a:p>
        </p:txBody>
      </p:sp>
      <p:pic>
        <p:nvPicPr>
          <p:cNvPr id="5124" name="Kép 5" descr="D:\Képek\grábler\gráblertó2011_11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2340" y="1428735"/>
            <a:ext cx="6341660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Szövegdoboz 7"/>
          <p:cNvSpPr txBox="1">
            <a:spLocks noChangeArrowheads="1"/>
          </p:cNvSpPr>
          <p:nvPr/>
        </p:nvSpPr>
        <p:spPr bwMode="auto">
          <a:xfrm>
            <a:off x="5643563" y="5857892"/>
            <a:ext cx="307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sz="1400" dirty="0"/>
              <a:t>Várpalota, </a:t>
            </a:r>
            <a:r>
              <a:rPr lang="hu-HU" sz="1400" dirty="0" err="1"/>
              <a:t>Grábler</a:t>
            </a:r>
            <a:r>
              <a:rPr lang="hu-HU" sz="1400" dirty="0"/>
              <a:t> tó,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homályos meghatározások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i="1" dirty="0" smtClean="0"/>
              <a:t>„Ki kellett volna hagyni [a deportálásból] azokat a cigányokat és cigánykeverékeket, akiknek állandó lakóhelyük volt, beilleszkedtek és állandó munkaviszonyban álltak. Ez a kikötés [azonban] csak papíron létezett (…). Mivel éppen ezeket a cigányokat lehetett a legkönnyebben kézre keríteni, ők adták a táborlakók legnagyobb százalékát. (...) Mindenki tudta, hogy a kivételek (…) csak dekoráció a kiirtási rendeleten.” </a:t>
            </a:r>
            <a:endParaRPr lang="hu-HU" dirty="0" smtClean="0"/>
          </a:p>
          <a:p>
            <a:pPr>
              <a:buNone/>
            </a:pPr>
            <a:r>
              <a:rPr lang="hu-HU" sz="2100" dirty="0" smtClean="0"/>
              <a:t>	KL  Auschwitz </a:t>
            </a:r>
            <a:r>
              <a:rPr lang="hu-HU" sz="2100" dirty="0" err="1" smtClean="0"/>
              <a:t>in</a:t>
            </a:r>
            <a:r>
              <a:rPr lang="hu-HU" sz="2100" dirty="0" smtClean="0"/>
              <a:t> den </a:t>
            </a:r>
            <a:r>
              <a:rPr lang="hu-HU" sz="2100" dirty="0" err="1" smtClean="0"/>
              <a:t>Augen</a:t>
            </a:r>
            <a:r>
              <a:rPr lang="hu-HU" sz="2100" dirty="0" smtClean="0"/>
              <a:t> der SS, Katowice, 1981.</a:t>
            </a:r>
            <a:endParaRPr lang="hu-H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b="1" dirty="0" smtClean="0">
                <a:solidFill>
                  <a:srgbClr val="FF0000"/>
                </a:solidFill>
              </a:rPr>
              <a:t>a homály továbbélése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Nyilvántartások hiányosságai</a:t>
            </a:r>
          </a:p>
          <a:p>
            <a:r>
              <a:rPr lang="hu-HU" dirty="0" smtClean="0"/>
              <a:t>Szétzilálódó államhatalom, helyi döntések felértékelődése</a:t>
            </a:r>
          </a:p>
          <a:p>
            <a:r>
              <a:rPr lang="hu-HU" dirty="0" smtClean="0"/>
              <a:t>Az „antiszociális” kategória, mint továbbélő bélyeg</a:t>
            </a:r>
          </a:p>
          <a:p>
            <a:r>
              <a:rPr lang="hu-HU" dirty="0" smtClean="0"/>
              <a:t>Az „</a:t>
            </a:r>
            <a:r>
              <a:rPr lang="hu-HU" dirty="0" smtClean="0"/>
              <a:t>emlékezet </a:t>
            </a:r>
            <a:r>
              <a:rPr lang="hu-HU" dirty="0" smtClean="0"/>
              <a:t>infrastruktúrájának” hiánya</a:t>
            </a:r>
          </a:p>
          <a:p>
            <a:pPr>
              <a:buNone/>
            </a:pPr>
            <a:r>
              <a:rPr lang="hu-HU" dirty="0" smtClean="0"/>
              <a:t>→Máig tartó viták az áldozatok számáról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u-HU" b="1" dirty="0" smtClean="0">
                <a:solidFill>
                  <a:srgbClr val="C00000"/>
                </a:solidFill>
              </a:rPr>
              <a:t>Az emlékezet infrastruktúrái</a:t>
            </a:r>
            <a:r>
              <a:rPr lang="hu-HU" sz="10000" b="1" dirty="0" smtClean="0">
                <a:solidFill>
                  <a:srgbClr val="C00000"/>
                </a:solidFill>
              </a:rPr>
              <a:t> </a:t>
            </a:r>
            <a:endParaRPr lang="hu-HU" sz="10000" b="1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Jan Assmann: kulturális emlékezet</a:t>
            </a:r>
            <a:endParaRPr lang="hu-HU" dirty="0" smtClean="0"/>
          </a:p>
          <a:p>
            <a:r>
              <a:rPr lang="hu-HU" b="1" dirty="0" smtClean="0"/>
              <a:t>emlékezés (a múlthoz való viszony)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történetmesélés</a:t>
            </a:r>
          </a:p>
          <a:p>
            <a:r>
              <a:rPr lang="hu-HU" b="1" dirty="0" smtClean="0"/>
              <a:t>identitás (politikai képzelőerő)</a:t>
            </a:r>
          </a:p>
          <a:p>
            <a:pPr>
              <a:buNone/>
            </a:pPr>
            <a:r>
              <a:rPr lang="hu-HU" sz="2800" b="1" dirty="0" smtClean="0">
                <a:solidFill>
                  <a:srgbClr val="002060"/>
                </a:solidFill>
              </a:rPr>
              <a:t>	</a:t>
            </a:r>
            <a:r>
              <a:rPr lang="hu-HU" sz="2800" dirty="0" smtClean="0">
                <a:solidFill>
                  <a:srgbClr val="002060"/>
                </a:solidFill>
              </a:rPr>
              <a:t>-- </a:t>
            </a:r>
            <a:r>
              <a:rPr lang="hu-HU" sz="2800" dirty="0" err="1" smtClean="0">
                <a:solidFill>
                  <a:srgbClr val="002060"/>
                </a:solidFill>
              </a:rPr>
              <a:t>identitáspolitiká</a:t>
            </a:r>
            <a:r>
              <a:rPr lang="hu-HU" sz="2800" dirty="0" smtClean="0">
                <a:solidFill>
                  <a:srgbClr val="002060"/>
                </a:solidFill>
              </a:rPr>
              <a:t>(k)</a:t>
            </a:r>
          </a:p>
          <a:p>
            <a:r>
              <a:rPr lang="hu-HU" b="1" dirty="0" smtClean="0"/>
              <a:t>kulturális folytonosság (hagyományteremtés) 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002060"/>
                </a:solidFill>
              </a:rPr>
              <a:t>iskolák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1133</Words>
  <Application>Microsoft Office PowerPoint</Application>
  <PresentationFormat>Diavetítés a képernyőre (4:3 oldalarány)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A roma holokauszt és az emlékezés infrastruktúrái:  kihívások az iskolákban, a nemzeti emlékezetben és a roma mozgalomban </vt:lpstr>
      <vt:lpstr>Németország </vt:lpstr>
      <vt:lpstr>3. dia</vt:lpstr>
      <vt:lpstr>Magyarország</vt:lpstr>
      <vt:lpstr>Magyarország, 1944</vt:lpstr>
      <vt:lpstr>Magyarország, 1945</vt:lpstr>
      <vt:lpstr>homályos meghatározások</vt:lpstr>
      <vt:lpstr>a homály továbbélése</vt:lpstr>
      <vt:lpstr>Az emlékezet infrastruktúrái </vt:lpstr>
      <vt:lpstr>1. az emlékezés infrastruktúrái</vt:lpstr>
      <vt:lpstr>2. identitás: „nemzetté válni”</vt:lpstr>
      <vt:lpstr>emlékezés és jelen-magyarázat </vt:lpstr>
      <vt:lpstr>Magyarország: identitásépítési stratégiák kulturális identitás ….  </vt:lpstr>
      <vt:lpstr>…. vagy a kirekesztettség közössége? </vt:lpstr>
      <vt:lpstr>A kirekesztettségre építő identitáspolitikák korlátai:</vt:lpstr>
      <vt:lpstr>diszkrimináció és megvallott identitás</vt:lpstr>
      <vt:lpstr>Hogyan mesélhető el? </vt:lpstr>
      <vt:lpstr>narratíva-típusok és a holokauszt elbeszélése</vt:lpstr>
      <vt:lpstr>19. dia</vt:lpstr>
      <vt:lpstr>    </vt:lpstr>
      <vt:lpstr>21. dia</vt:lpstr>
      <vt:lpstr>22. dia</vt:lpstr>
      <vt:lpstr>23. dia</vt:lpstr>
      <vt:lpstr>24. dia</vt:lpstr>
      <vt:lpstr>25. dia</vt:lpstr>
      <vt:lpstr>ellenállás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Bernath</dc:creator>
  <cp:lastModifiedBy>Bern G</cp:lastModifiedBy>
  <cp:revision>32</cp:revision>
  <dcterms:created xsi:type="dcterms:W3CDTF">2017-09-12T12:22:32Z</dcterms:created>
  <dcterms:modified xsi:type="dcterms:W3CDTF">2024-02-20T14:24:25Z</dcterms:modified>
</cp:coreProperties>
</file>