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7C3C-00F5-4BB2-B1D4-A98E5A419542}" type="datetimeFigureOut">
              <a:rPr lang="hu-HU" smtClean="0"/>
              <a:t>2022. 04. 11.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85EA-2780-4819-8CC5-4100E4E1D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673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7C3C-00F5-4BB2-B1D4-A98E5A419542}" type="datetimeFigureOut">
              <a:rPr lang="hu-HU" smtClean="0"/>
              <a:t>2022. 04. 11.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85EA-2780-4819-8CC5-4100E4E1D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655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7C3C-00F5-4BB2-B1D4-A98E5A419542}" type="datetimeFigureOut">
              <a:rPr lang="hu-HU" smtClean="0"/>
              <a:t>2022. 04. 11.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85EA-2780-4819-8CC5-4100E4E1D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965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7C3C-00F5-4BB2-B1D4-A98E5A419542}" type="datetimeFigureOut">
              <a:rPr lang="hu-HU" smtClean="0"/>
              <a:t>2022. 04. 11.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85EA-2780-4819-8CC5-4100E4E1D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430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7C3C-00F5-4BB2-B1D4-A98E5A419542}" type="datetimeFigureOut">
              <a:rPr lang="hu-HU" smtClean="0"/>
              <a:t>2022. 04. 11.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85EA-2780-4819-8CC5-4100E4E1D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138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7C3C-00F5-4BB2-B1D4-A98E5A419542}" type="datetimeFigureOut">
              <a:rPr lang="hu-HU" smtClean="0"/>
              <a:t>2022. 04. 11.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85EA-2780-4819-8CC5-4100E4E1D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536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7C3C-00F5-4BB2-B1D4-A98E5A419542}" type="datetimeFigureOut">
              <a:rPr lang="hu-HU" smtClean="0"/>
              <a:t>2022. 04. 11.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85EA-2780-4819-8CC5-4100E4E1D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382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7C3C-00F5-4BB2-B1D4-A98E5A419542}" type="datetimeFigureOut">
              <a:rPr lang="hu-HU" smtClean="0"/>
              <a:t>2022. 04. 11.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85EA-2780-4819-8CC5-4100E4E1D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929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7C3C-00F5-4BB2-B1D4-A98E5A419542}" type="datetimeFigureOut">
              <a:rPr lang="hu-HU" smtClean="0"/>
              <a:t>2022. 04. 11.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85EA-2780-4819-8CC5-4100E4E1D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867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7C3C-00F5-4BB2-B1D4-A98E5A419542}" type="datetimeFigureOut">
              <a:rPr lang="hu-HU" smtClean="0"/>
              <a:t>2022. 04. 11.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85EA-2780-4819-8CC5-4100E4E1D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471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7C3C-00F5-4BB2-B1D4-A98E5A419542}" type="datetimeFigureOut">
              <a:rPr lang="hu-HU" smtClean="0"/>
              <a:t>2022. 04. 11.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685EA-2780-4819-8CC5-4100E4E1D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31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F7C3C-00F5-4BB2-B1D4-A98E5A419542}" type="datetimeFigureOut">
              <a:rPr lang="hu-HU" smtClean="0"/>
              <a:t>2022. 04. 11.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685EA-2780-4819-8CC5-4100E4E1D5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881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latin typeface="+mn-lt"/>
              </a:rPr>
              <a:t>Migránsok és menekültek</a:t>
            </a:r>
            <a:endParaRPr lang="hu-HU" b="1" dirty="0">
              <a:latin typeface="+mn-l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50277"/>
          </a:xfrm>
        </p:spPr>
        <p:txBody>
          <a:bodyPr>
            <a:normAutofit fontScale="77500" lnSpcReduction="20000"/>
          </a:bodyPr>
          <a:lstStyle/>
          <a:p>
            <a:r>
              <a:rPr lang="hu-HU" sz="4800" b="1" dirty="0" smtClean="0"/>
              <a:t>Különbségek és hasonlóságok a</a:t>
            </a:r>
          </a:p>
          <a:p>
            <a:r>
              <a:rPr lang="hu-HU" sz="4800" b="1" dirty="0" smtClean="0"/>
              <a:t>2015-ös és 2022-es menekültügyi válságok között</a:t>
            </a:r>
            <a:endParaRPr lang="hu-HU" sz="4800" b="1" dirty="0" smtClean="0"/>
          </a:p>
          <a:p>
            <a:endParaRPr lang="hu-HU" sz="4800" b="1" dirty="0" smtClean="0"/>
          </a:p>
          <a:p>
            <a:r>
              <a:rPr lang="hu-HU" sz="4000" dirty="0" smtClean="0"/>
              <a:t>Kováts András</a:t>
            </a:r>
          </a:p>
          <a:p>
            <a:r>
              <a:rPr lang="hu-HU" sz="4000" dirty="0" smtClean="0"/>
              <a:t>TKKI &amp; Menedék</a:t>
            </a:r>
            <a:endParaRPr lang="hu-HU" sz="4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918857" cy="260212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20" y="0"/>
            <a:ext cx="3903180" cy="260212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464" y="4632327"/>
            <a:ext cx="3349538" cy="233072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" y="4632326"/>
            <a:ext cx="3343625" cy="221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+mn-lt"/>
              </a:rPr>
              <a:t>2015 vs. 2022</a:t>
            </a:r>
            <a:endParaRPr lang="hu-HU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Más-e ez a menekülthullám, mint a 2015-ös, és ha igen, miben?</a:t>
            </a:r>
          </a:p>
          <a:p>
            <a:r>
              <a:rPr lang="hu-HU" dirty="0" smtClean="0"/>
              <a:t>Miért viselkedik most másképp a kormány?</a:t>
            </a:r>
          </a:p>
          <a:p>
            <a:pPr lvl="1"/>
            <a:r>
              <a:rPr lang="hu-HU" dirty="0" smtClean="0"/>
              <a:t>Jelentősen különbözik, de a kormány hozzáállása nem más</a:t>
            </a:r>
          </a:p>
          <a:p>
            <a:pPr lvl="1"/>
            <a:r>
              <a:rPr lang="hu-HU" dirty="0" smtClean="0"/>
              <a:t>Jelentősen különbözik és a kormány hozzáállása is más</a:t>
            </a:r>
          </a:p>
          <a:p>
            <a:pPr lvl="1"/>
            <a:r>
              <a:rPr lang="hu-HU" dirty="0" smtClean="0"/>
              <a:t>Nem különbözik, de a kormány hozzáállása mégis más</a:t>
            </a:r>
          </a:p>
          <a:p>
            <a:r>
              <a:rPr lang="hu-HU" dirty="0" smtClean="0"/>
              <a:t>Másképp reagál-e a társadalom, mint 2015-ben?</a:t>
            </a:r>
          </a:p>
          <a:p>
            <a:pPr lvl="1"/>
            <a:r>
              <a:rPr lang="hu-HU" dirty="0" smtClean="0"/>
              <a:t>Nem, most is ugyanolyan/hasonló folyamatok indultak be</a:t>
            </a:r>
          </a:p>
          <a:p>
            <a:pPr lvl="1"/>
            <a:r>
              <a:rPr lang="hu-HU" dirty="0" smtClean="0"/>
              <a:t>Igen, más a szolidaritás mértéke és forrása/tartalma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393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+mn-lt"/>
              </a:rPr>
              <a:t>Különbségek 2015 és 2022 között</a:t>
            </a:r>
            <a:endParaRPr lang="hu-HU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Más a menekülés dinamikája (közvetlenül a konfliktuszónából vs. </a:t>
            </a:r>
            <a:r>
              <a:rPr lang="hu-HU" dirty="0"/>
              <a:t>t</a:t>
            </a:r>
            <a:r>
              <a:rPr lang="hu-HU" dirty="0" smtClean="0"/>
              <a:t>ranzitálva</a:t>
            </a:r>
            <a:r>
              <a:rPr lang="hu-HU" dirty="0" smtClean="0"/>
              <a:t>)</a:t>
            </a:r>
          </a:p>
          <a:p>
            <a:r>
              <a:rPr lang="hu-HU" dirty="0" smtClean="0"/>
              <a:t>Diffúz és összetett a menekülők jogi státusa, </a:t>
            </a:r>
            <a:r>
              <a:rPr lang="hu-HU" dirty="0" err="1" smtClean="0"/>
              <a:t>tűnékeny</a:t>
            </a:r>
            <a:r>
              <a:rPr lang="hu-HU" dirty="0" smtClean="0"/>
              <a:t>, és ellentmondásos a kép</a:t>
            </a:r>
            <a:endParaRPr lang="hu-HU" dirty="0" smtClean="0"/>
          </a:p>
          <a:p>
            <a:r>
              <a:rPr lang="hu-HU" dirty="0" smtClean="0"/>
              <a:t>Más a menekülők összetétele (etnikailag </a:t>
            </a:r>
            <a:r>
              <a:rPr lang="hu-HU" dirty="0" smtClean="0"/>
              <a:t>homogén </a:t>
            </a:r>
            <a:r>
              <a:rPr lang="hu-HU" dirty="0" smtClean="0"/>
              <a:t>vs. </a:t>
            </a:r>
            <a:r>
              <a:rPr lang="hu-HU" dirty="0"/>
              <a:t>h</a:t>
            </a:r>
            <a:r>
              <a:rPr lang="hu-HU" dirty="0" smtClean="0"/>
              <a:t>eterogén)</a:t>
            </a:r>
          </a:p>
          <a:p>
            <a:r>
              <a:rPr lang="hu-HU" dirty="0" smtClean="0"/>
              <a:t>Más </a:t>
            </a:r>
            <a:r>
              <a:rPr lang="hu-HU" dirty="0" err="1" smtClean="0"/>
              <a:t>szocio-demográfiai</a:t>
            </a:r>
            <a:r>
              <a:rPr lang="hu-HU" dirty="0" smtClean="0"/>
              <a:t> összetétel (gyerekek/nők/férfiak aránya, osztályhelyzet, ezek idővel változhatnak)</a:t>
            </a:r>
          </a:p>
          <a:p>
            <a:r>
              <a:rPr lang="hu-HU" dirty="0" smtClean="0"/>
              <a:t>Van jól azonosítható és morálisan értékelhető konfliktus (menekülést kiváltó ok)</a:t>
            </a:r>
          </a:p>
          <a:p>
            <a:r>
              <a:rPr lang="hu-HU" dirty="0" smtClean="0"/>
              <a:t>Etnikai/kulturális (osztályhelyzetbeli) közelség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239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+mn-lt"/>
              </a:rPr>
              <a:t>A segítségnyújtás dinamikája</a:t>
            </a:r>
            <a:endParaRPr lang="hu-HU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Átfogóbb, univerzálisabb társadalmi támogatottság 2022-ben mint 2015-ben (közös ügy, vs. politikai állásfoglalás/</a:t>
            </a:r>
            <a:r>
              <a:rPr lang="hu-HU" dirty="0" err="1" smtClean="0"/>
              <a:t>protest</a:t>
            </a:r>
            <a:r>
              <a:rPr lang="hu-HU" dirty="0" smtClean="0"/>
              <a:t>)</a:t>
            </a:r>
          </a:p>
          <a:p>
            <a:r>
              <a:rPr lang="hu-HU" dirty="0" smtClean="0"/>
              <a:t>Gyorsabb </a:t>
            </a:r>
            <a:r>
              <a:rPr lang="hu-HU" dirty="0" smtClean="0"/>
              <a:t>állami reagálás, a társadalmi együttműködés keresése</a:t>
            </a:r>
          </a:p>
          <a:p>
            <a:r>
              <a:rPr lang="hu-HU" dirty="0" smtClean="0"/>
              <a:t>Szakmai és karitatív szervezetek gyorsabb, profibb mobilizációja (2015-ös tanulságok, rutin)</a:t>
            </a:r>
          </a:p>
          <a:p>
            <a:r>
              <a:rPr lang="hu-HU" dirty="0" smtClean="0"/>
              <a:t>A </a:t>
            </a:r>
            <a:r>
              <a:rPr lang="hu-HU" dirty="0" smtClean="0"/>
              <a:t>civil szervezetek és önkéntes </a:t>
            </a:r>
            <a:r>
              <a:rPr lang="hu-HU" dirty="0" smtClean="0"/>
              <a:t>mozgalmak frusztrációja („nem segít az állam</a:t>
            </a:r>
            <a:r>
              <a:rPr lang="hu-HU" dirty="0" smtClean="0"/>
              <a:t>”, ki vagyunk hagyva)</a:t>
            </a:r>
            <a:endParaRPr lang="hu-HU" dirty="0" smtClean="0"/>
          </a:p>
          <a:p>
            <a:r>
              <a:rPr lang="hu-HU" dirty="0" smtClean="0"/>
              <a:t>A média elbizonytalanodása (iránymutatás hiánya a kormányzati oldalon, a „rossz kormány” </a:t>
            </a:r>
            <a:r>
              <a:rPr lang="hu-HU" dirty="0" smtClean="0"/>
              <a:t>és „rossz társadalom” képének </a:t>
            </a:r>
            <a:r>
              <a:rPr lang="hu-HU" dirty="0" smtClean="0"/>
              <a:t>anakronisztikussága az ellenzékin)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158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+mn-lt"/>
              </a:rPr>
              <a:t>Mire számítunk? </a:t>
            </a:r>
            <a:r>
              <a:rPr lang="hu-HU" b="1" dirty="0" smtClean="0">
                <a:latin typeface="+mn-lt"/>
              </a:rPr>
              <a:t>Lehetséges jövőbeli forgatókönyvek</a:t>
            </a:r>
            <a:endParaRPr lang="hu-HU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Elhúzódó konfliktus és elhúzódó menekültügyi válság</a:t>
            </a:r>
            <a:endParaRPr lang="hu-HU" dirty="0" smtClean="0"/>
          </a:p>
          <a:p>
            <a:r>
              <a:rPr lang="hu-HU" dirty="0" smtClean="0"/>
              <a:t>A tranzitálás lelassulása, a hosszabb távra érkezők számának növekedése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smtClean="0"/>
              <a:t>segítségnyújtás további intézményesülése, a segített menekülők klaszteresedése – szegmentált integráció</a:t>
            </a:r>
          </a:p>
          <a:p>
            <a:r>
              <a:rPr lang="hu-HU" dirty="0" smtClean="0"/>
              <a:t>Helyi túlterheltség, feszültségek a szociális, egészségügyi és oktatási intézményrendszerekben</a:t>
            </a:r>
            <a:endParaRPr lang="hu-HU" dirty="0" smtClean="0"/>
          </a:p>
          <a:p>
            <a:r>
              <a:rPr lang="hu-HU" dirty="0" smtClean="0"/>
              <a:t>„Szétfejlődő” társadalmi észlelés: „jó” és „rossz” menekülők, etnikai versengés az erőforrásokért </a:t>
            </a:r>
            <a:endParaRPr lang="hu-HU" dirty="0" smtClean="0"/>
          </a:p>
          <a:p>
            <a:r>
              <a:rPr lang="hu-HU" dirty="0" smtClean="0"/>
              <a:t>Az empátia és a segítségnyújtás „kifáradása</a:t>
            </a:r>
            <a:r>
              <a:rPr lang="hu-HU" dirty="0" smtClean="0"/>
              <a:t>”, az önkéntesség formáinak átalakulása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468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45623" y="3578181"/>
            <a:ext cx="9144000" cy="2387600"/>
          </a:xfrm>
        </p:spPr>
        <p:txBody>
          <a:bodyPr/>
          <a:lstStyle/>
          <a:p>
            <a:r>
              <a:rPr lang="hu-HU" b="1" dirty="0" smtClean="0"/>
              <a:t>Köszönöm a figyelmet!</a:t>
            </a: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5006" cy="420333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994" y="0"/>
            <a:ext cx="6305006" cy="420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7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330</Words>
  <Application>Microsoft Office PowerPoint</Application>
  <PresentationFormat>Szélesvásznú</PresentationFormat>
  <Paragraphs>36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Office-téma</vt:lpstr>
      <vt:lpstr>Migránsok és menekültek</vt:lpstr>
      <vt:lpstr>2015 vs. 2022</vt:lpstr>
      <vt:lpstr>Különbségek 2015 és 2022 között</vt:lpstr>
      <vt:lpstr>A segítségnyújtás dinamikája</vt:lpstr>
      <vt:lpstr>Mire számítunk? Lehetséges jövőbeli forgatókönyvek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Menekülők Ukrajnából</dc:title>
  <dc:creator>menedek31l</dc:creator>
  <cp:lastModifiedBy>menedek31l</cp:lastModifiedBy>
  <cp:revision>11</cp:revision>
  <dcterms:created xsi:type="dcterms:W3CDTF">2022-03-22T09:21:13Z</dcterms:created>
  <dcterms:modified xsi:type="dcterms:W3CDTF">2022-04-11T15:47:49Z</dcterms:modified>
</cp:coreProperties>
</file>