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57" r:id="rId4"/>
    <p:sldId id="268" r:id="rId5"/>
    <p:sldId id="282" r:id="rId6"/>
    <p:sldId id="260" r:id="rId7"/>
    <p:sldId id="273" r:id="rId8"/>
    <p:sldId id="261" r:id="rId9"/>
    <p:sldId id="262" r:id="rId10"/>
    <p:sldId id="274" r:id="rId11"/>
    <p:sldId id="275" r:id="rId12"/>
    <p:sldId id="276" r:id="rId13"/>
    <p:sldId id="277" r:id="rId14"/>
    <p:sldId id="278" r:id="rId15"/>
    <p:sldId id="279" r:id="rId16"/>
    <p:sldId id="280" r:id="rId17"/>
    <p:sldId id="263" r:id="rId18"/>
    <p:sldId id="264" r:id="rId19"/>
    <p:sldId id="269" r:id="rId20"/>
    <p:sldId id="270" r:id="rId21"/>
    <p:sldId id="281" r:id="rId22"/>
    <p:sldId id="271" r:id="rId23"/>
    <p:sldId id="272" r:id="rId24"/>
    <p:sldId id="265" r:id="rId25"/>
  </p:sldIdLst>
  <p:sldSz cx="12192000" cy="6858000"/>
  <p:notesSz cx="6858000" cy="9144000"/>
  <p:defaultText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4"/>
    <p:restoredTop sz="94884"/>
  </p:normalViewPr>
  <p:slideViewPr>
    <p:cSldViewPr snapToGrid="0" snapToObjects="1">
      <p:cViewPr varScale="1">
        <p:scale>
          <a:sx n="105" d="100"/>
          <a:sy n="105" d="100"/>
        </p:scale>
        <p:origin x="6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i="1" u="none" strike="noStrike" baseline="0" dirty="0">
                <a:solidFill>
                  <a:schemeClr val="tx1"/>
                </a:solidFill>
                <a:effectLst/>
                <a:latin typeface="Times New Roman" panose="02020603050405020304" pitchFamily="18" charset="0"/>
                <a:cs typeface="Times New Roman" panose="02020603050405020304" pitchFamily="18" charset="0"/>
              </a:rPr>
              <a:t>What was the main reason for leaving Iran? (N=7)</a:t>
            </a:r>
          </a:p>
          <a:p>
            <a:pPr>
              <a:defRPr/>
            </a:pPr>
            <a:r>
              <a:rPr lang="en-HU" sz="1600" b="0" i="0" u="none" strike="noStrike" baseline="0" dirty="0">
                <a:solidFill>
                  <a:schemeClr val="tx1"/>
                </a:solidFill>
                <a:effectLst/>
                <a:latin typeface="Times New Roman" panose="02020603050405020304" pitchFamily="18" charset="0"/>
                <a:cs typeface="Times New Roman" panose="02020603050405020304" pitchFamily="18" charset="0"/>
              </a:rPr>
              <a:t> </a:t>
            </a:r>
            <a:endParaRPr lang="en-GB"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HU"/>
        </a:p>
      </c:txPr>
    </c:title>
    <c:autoTitleDeleted val="0"/>
    <c:plotArea>
      <c:layout/>
      <c:radarChart>
        <c:radarStyle val="marker"/>
        <c:varyColors val="0"/>
        <c:ser>
          <c:idx val="0"/>
          <c:order val="0"/>
          <c:spPr>
            <a:ln w="28575" cap="rnd">
              <a:solidFill>
                <a:schemeClr val="accent1"/>
              </a:solidFill>
              <a:round/>
            </a:ln>
            <a:effectLst/>
          </c:spPr>
          <c:marker>
            <c:symbol val="none"/>
          </c:marker>
          <c:cat>
            <c:strRef>
              <c:f>Sheet1!$A$1:$A$7</c:f>
              <c:strCache>
                <c:ptCount val="7"/>
                <c:pt idx="0">
                  <c:v>Lack of job security </c:v>
                </c:pt>
                <c:pt idx="1">
                  <c:v>Lack of social freedom</c:v>
                </c:pt>
                <c:pt idx="2">
                  <c:v>Economic issues</c:v>
                </c:pt>
                <c:pt idx="3">
                  <c:v>Political issues</c:v>
                </c:pt>
                <c:pt idx="4">
                  <c:v>Prefer not to say the main reason</c:v>
                </c:pt>
                <c:pt idx="5">
                  <c:v>Family issues in Iran</c:v>
                </c:pt>
                <c:pt idx="6">
                  <c:v>Religious persecution</c:v>
                </c:pt>
              </c:strCache>
            </c:strRef>
          </c:cat>
          <c:val>
            <c:numRef>
              <c:f>Sheet1!$B$1:$B$7</c:f>
              <c:numCache>
                <c:formatCode>General</c:formatCode>
                <c:ptCount val="7"/>
                <c:pt idx="0">
                  <c:v>5</c:v>
                </c:pt>
                <c:pt idx="1">
                  <c:v>4</c:v>
                </c:pt>
                <c:pt idx="2">
                  <c:v>4</c:v>
                </c:pt>
                <c:pt idx="3">
                  <c:v>3</c:v>
                </c:pt>
                <c:pt idx="4">
                  <c:v>3</c:v>
                </c:pt>
                <c:pt idx="5">
                  <c:v>2</c:v>
                </c:pt>
                <c:pt idx="6">
                  <c:v>1</c:v>
                </c:pt>
              </c:numCache>
            </c:numRef>
          </c:val>
          <c:extLst>
            <c:ext xmlns:c16="http://schemas.microsoft.com/office/drawing/2014/chart" uri="{C3380CC4-5D6E-409C-BE32-E72D297353CC}">
              <c16:uniqueId val="{00000000-4C1C-A04E-AD73-E995D97B8F27}"/>
            </c:ext>
          </c:extLst>
        </c:ser>
        <c:dLbls>
          <c:showLegendKey val="0"/>
          <c:showVal val="0"/>
          <c:showCatName val="0"/>
          <c:showSerName val="0"/>
          <c:showPercent val="0"/>
          <c:showBubbleSize val="0"/>
        </c:dLbls>
        <c:axId val="993737696"/>
        <c:axId val="993739344"/>
      </c:radarChart>
      <c:catAx>
        <c:axId val="99373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HU"/>
          </a:p>
        </c:txPr>
        <c:crossAx val="993739344"/>
        <c:crosses val="autoZero"/>
        <c:auto val="1"/>
        <c:lblAlgn val="ctr"/>
        <c:lblOffset val="100"/>
        <c:noMultiLvlLbl val="0"/>
      </c:catAx>
      <c:valAx>
        <c:axId val="993739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HU"/>
          </a:p>
        </c:txPr>
        <c:crossAx val="99373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HU"/>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B4DC1-403E-2B46-A82A-EFA63AC2CF5B}" type="doc">
      <dgm:prSet loTypeId="urn:microsoft.com/office/officeart/2005/8/layout/lProcess3" loCatId="" qsTypeId="urn:microsoft.com/office/officeart/2005/8/quickstyle/simple1" qsCatId="simple" csTypeId="urn:microsoft.com/office/officeart/2005/8/colors/colorful5" csCatId="colorful" phldr="1"/>
      <dgm:spPr/>
      <dgm:t>
        <a:bodyPr/>
        <a:lstStyle/>
        <a:p>
          <a:endParaRPr lang="en-GB"/>
        </a:p>
      </dgm:t>
    </dgm:pt>
    <dgm:pt modelId="{FD8223EE-A4AA-DC47-A66B-D0B87CDE4981}">
      <dgm:prSet phldrT="[Text]" custT="1"/>
      <dgm:spPr/>
      <dgm:t>
        <a:bodyPr/>
        <a:lstStyle/>
        <a:p>
          <a:pPr rtl="0"/>
          <a:r>
            <a:rPr lang="en-GB" sz="1800" b="1">
              <a:latin typeface="+mj-lt"/>
            </a:rPr>
            <a:t>Introduction</a:t>
          </a:r>
          <a:endParaRPr lang="en-GB" sz="1800" b="1" dirty="0">
            <a:latin typeface="+mj-lt"/>
          </a:endParaRPr>
        </a:p>
      </dgm:t>
    </dgm:pt>
    <dgm:pt modelId="{558636CE-3306-B148-8F66-E0CD8A66282C}" type="parTrans" cxnId="{7D65C58C-EF40-A042-9A5F-810D5092BBAE}">
      <dgm:prSet/>
      <dgm:spPr/>
      <dgm:t>
        <a:bodyPr/>
        <a:lstStyle/>
        <a:p>
          <a:endParaRPr lang="en-GB"/>
        </a:p>
      </dgm:t>
    </dgm:pt>
    <dgm:pt modelId="{4DD5D772-DBE4-654D-A2AD-12DE759FDF9D}" type="sibTrans" cxnId="{7D65C58C-EF40-A042-9A5F-810D5092BBAE}">
      <dgm:prSet/>
      <dgm:spPr/>
      <dgm:t>
        <a:bodyPr/>
        <a:lstStyle/>
        <a:p>
          <a:endParaRPr lang="en-GB"/>
        </a:p>
      </dgm:t>
    </dgm:pt>
    <dgm:pt modelId="{825086F3-404F-6846-9005-DFA40D712EC6}">
      <dgm:prSet phldrT="[Text]"/>
      <dgm:spPr/>
      <dgm:t>
        <a:bodyPr/>
        <a:lstStyle/>
        <a:p>
          <a:pPr>
            <a:buFont typeface="+mj-lt"/>
            <a:buAutoNum type="arabicPeriod"/>
          </a:pPr>
          <a:r>
            <a:rPr lang="en-HU" b="1" dirty="0">
              <a:latin typeface="+mj-lt"/>
            </a:rPr>
            <a:t>Brief definitions, Statistics</a:t>
          </a:r>
          <a:endParaRPr lang="en-GB" dirty="0">
            <a:latin typeface="+mj-lt"/>
          </a:endParaRPr>
        </a:p>
      </dgm:t>
    </dgm:pt>
    <dgm:pt modelId="{BC7E9201-EA44-3740-A3CD-EC077A169309}" type="parTrans" cxnId="{77CF2F81-204E-CC47-B290-3095FCC865B0}">
      <dgm:prSet/>
      <dgm:spPr/>
      <dgm:t>
        <a:bodyPr/>
        <a:lstStyle/>
        <a:p>
          <a:endParaRPr lang="en-GB"/>
        </a:p>
      </dgm:t>
    </dgm:pt>
    <dgm:pt modelId="{2253EF5C-3328-A54C-834D-6C9B322122B9}" type="sibTrans" cxnId="{77CF2F81-204E-CC47-B290-3095FCC865B0}">
      <dgm:prSet/>
      <dgm:spPr/>
      <dgm:t>
        <a:bodyPr/>
        <a:lstStyle/>
        <a:p>
          <a:endParaRPr lang="en-GB"/>
        </a:p>
      </dgm:t>
    </dgm:pt>
    <dgm:pt modelId="{B4C98AB9-69D2-404A-968E-52C26F3CC495}">
      <dgm:prSet phldrT="[Text]" custT="1"/>
      <dgm:spPr/>
      <dgm:t>
        <a:bodyPr/>
        <a:lstStyle/>
        <a:p>
          <a:pPr rtl="0"/>
          <a:r>
            <a:rPr lang="en-GB" sz="1800" b="1">
              <a:latin typeface="+mj-lt"/>
            </a:rPr>
            <a:t>Theoretical Background</a:t>
          </a:r>
          <a:endParaRPr lang="en-GB" sz="1800" b="1" dirty="0">
            <a:latin typeface="+mj-lt"/>
          </a:endParaRPr>
        </a:p>
      </dgm:t>
    </dgm:pt>
    <dgm:pt modelId="{A7062D67-BD06-9F4A-A9EF-EB9E35AF62BA}" type="parTrans" cxnId="{9542689E-8E7B-C448-BF10-932976463402}">
      <dgm:prSet/>
      <dgm:spPr/>
      <dgm:t>
        <a:bodyPr/>
        <a:lstStyle/>
        <a:p>
          <a:endParaRPr lang="en-GB"/>
        </a:p>
      </dgm:t>
    </dgm:pt>
    <dgm:pt modelId="{AF9286CC-F974-1F4E-817C-CEAB4A4A8AA6}" type="sibTrans" cxnId="{9542689E-8E7B-C448-BF10-932976463402}">
      <dgm:prSet/>
      <dgm:spPr/>
      <dgm:t>
        <a:bodyPr/>
        <a:lstStyle/>
        <a:p>
          <a:endParaRPr lang="en-GB"/>
        </a:p>
      </dgm:t>
    </dgm:pt>
    <dgm:pt modelId="{D8E5F116-8D98-4A44-9B2F-7B4497E18435}">
      <dgm:prSet phldrT="[Text]"/>
      <dgm:spPr/>
      <dgm:t>
        <a:bodyPr/>
        <a:lstStyle/>
        <a:p>
          <a:r>
            <a:rPr lang="en-GB" b="1" dirty="0">
              <a:latin typeface="+mj-lt"/>
              <a:cs typeface="Times New Roman" panose="02020603050405020304" pitchFamily="18" charset="0"/>
            </a:rPr>
            <a:t>Theories, </a:t>
          </a:r>
          <a:r>
            <a:rPr lang="en-HU" b="1" dirty="0">
              <a:latin typeface="+mj-lt"/>
            </a:rPr>
            <a:t>The main research questions</a:t>
          </a:r>
          <a:endParaRPr lang="en-GB" b="1" dirty="0">
            <a:latin typeface="+mj-lt"/>
          </a:endParaRPr>
        </a:p>
      </dgm:t>
    </dgm:pt>
    <dgm:pt modelId="{19C84F54-A355-3241-8CE2-56FFC6E71833}" type="parTrans" cxnId="{9BBCA82C-284E-9A46-8B25-7C4822BA2667}">
      <dgm:prSet/>
      <dgm:spPr/>
      <dgm:t>
        <a:bodyPr/>
        <a:lstStyle/>
        <a:p>
          <a:endParaRPr lang="en-GB"/>
        </a:p>
      </dgm:t>
    </dgm:pt>
    <dgm:pt modelId="{30F1C9CC-FCE6-9F43-8526-75F2ADB2D122}" type="sibTrans" cxnId="{9BBCA82C-284E-9A46-8B25-7C4822BA2667}">
      <dgm:prSet/>
      <dgm:spPr/>
      <dgm:t>
        <a:bodyPr/>
        <a:lstStyle/>
        <a:p>
          <a:endParaRPr lang="en-GB"/>
        </a:p>
      </dgm:t>
    </dgm:pt>
    <dgm:pt modelId="{1C142669-B231-BC4F-8E8D-5EBB61D7A0D3}">
      <dgm:prSet phldrT="[Text]" custT="1"/>
      <dgm:spPr/>
      <dgm:t>
        <a:bodyPr/>
        <a:lstStyle/>
        <a:p>
          <a:pPr rtl="0"/>
          <a:r>
            <a:rPr lang="en-GB" sz="1600" b="1">
              <a:latin typeface="+mj-lt"/>
            </a:rPr>
            <a:t>Methodology</a:t>
          </a:r>
          <a:endParaRPr lang="en-GB" sz="1600" b="1" dirty="0">
            <a:latin typeface="+mj-lt"/>
          </a:endParaRPr>
        </a:p>
      </dgm:t>
    </dgm:pt>
    <dgm:pt modelId="{98EB177D-EFDC-B541-98DC-5BFA7C314493}" type="parTrans" cxnId="{1DD7D6F2-CBE1-9E44-8AAD-98593AC4D9EC}">
      <dgm:prSet/>
      <dgm:spPr/>
      <dgm:t>
        <a:bodyPr/>
        <a:lstStyle/>
        <a:p>
          <a:endParaRPr lang="en-GB"/>
        </a:p>
      </dgm:t>
    </dgm:pt>
    <dgm:pt modelId="{AB25273C-2E57-3A4D-9DAA-14D134734663}" type="sibTrans" cxnId="{1DD7D6F2-CBE1-9E44-8AAD-98593AC4D9EC}">
      <dgm:prSet/>
      <dgm:spPr/>
      <dgm:t>
        <a:bodyPr/>
        <a:lstStyle/>
        <a:p>
          <a:endParaRPr lang="en-GB"/>
        </a:p>
      </dgm:t>
    </dgm:pt>
    <dgm:pt modelId="{A7937B4A-8175-284D-AAC1-B8CA69F9E93A}">
      <dgm:prSet phldrT="[Text]"/>
      <dgm:spPr/>
      <dgm:t>
        <a:bodyPr/>
        <a:lstStyle/>
        <a:p>
          <a:pPr>
            <a:buFont typeface="+mj-lt"/>
            <a:buAutoNum type="arabicPeriod"/>
          </a:pPr>
          <a:r>
            <a:rPr lang="en-HU" b="1" dirty="0">
              <a:latin typeface="+mj-lt"/>
            </a:rPr>
            <a:t>Participants, Procedure and data analysis</a:t>
          </a:r>
          <a:endParaRPr lang="en-GB" dirty="0">
            <a:latin typeface="+mj-lt"/>
          </a:endParaRPr>
        </a:p>
      </dgm:t>
    </dgm:pt>
    <dgm:pt modelId="{2E077A58-3DD2-EA47-8004-93D2372A9355}" type="parTrans" cxnId="{EF450102-6A1D-1743-86A6-8351CA27C338}">
      <dgm:prSet/>
      <dgm:spPr/>
      <dgm:t>
        <a:bodyPr/>
        <a:lstStyle/>
        <a:p>
          <a:endParaRPr lang="en-GB"/>
        </a:p>
      </dgm:t>
    </dgm:pt>
    <dgm:pt modelId="{9BDFD4B5-B774-F94C-90B6-6F2878F866D9}" type="sibTrans" cxnId="{EF450102-6A1D-1743-86A6-8351CA27C338}">
      <dgm:prSet/>
      <dgm:spPr/>
      <dgm:t>
        <a:bodyPr/>
        <a:lstStyle/>
        <a:p>
          <a:endParaRPr lang="en-GB"/>
        </a:p>
      </dgm:t>
    </dgm:pt>
    <dgm:pt modelId="{71AFDFD5-83F0-2648-A9F8-39245DA01210}">
      <dgm:prSet/>
      <dgm:spPr/>
      <dgm:t>
        <a:bodyPr/>
        <a:lstStyle/>
        <a:p>
          <a:pPr rtl="0"/>
          <a:r>
            <a:rPr lang="en-GB" b="1">
              <a:latin typeface="+mj-lt"/>
            </a:rPr>
            <a:t>Limitations</a:t>
          </a:r>
          <a:endParaRPr lang="en-GB" b="1" dirty="0">
            <a:latin typeface="+mj-lt"/>
          </a:endParaRPr>
        </a:p>
      </dgm:t>
    </dgm:pt>
    <dgm:pt modelId="{F32EEE61-6A5D-FC43-BF1E-636243EF2CD2}" type="parTrans" cxnId="{C3A4F6BC-3F94-2B49-BFEB-2654382917D5}">
      <dgm:prSet/>
      <dgm:spPr/>
      <dgm:t>
        <a:bodyPr/>
        <a:lstStyle/>
        <a:p>
          <a:endParaRPr lang="en-GB"/>
        </a:p>
      </dgm:t>
    </dgm:pt>
    <dgm:pt modelId="{8B7F9A40-1FF9-FA44-921E-28EE2D2FCC52}" type="sibTrans" cxnId="{C3A4F6BC-3F94-2B49-BFEB-2654382917D5}">
      <dgm:prSet/>
      <dgm:spPr/>
      <dgm:t>
        <a:bodyPr/>
        <a:lstStyle/>
        <a:p>
          <a:endParaRPr lang="en-GB"/>
        </a:p>
      </dgm:t>
    </dgm:pt>
    <dgm:pt modelId="{1DDB7F6D-1DF3-DD46-AF29-EF4D4C2ACCC6}">
      <dgm:prSet/>
      <dgm:spPr/>
      <dgm:t>
        <a:bodyPr/>
        <a:lstStyle/>
        <a:p>
          <a:pPr rtl="0"/>
          <a:r>
            <a:rPr lang="en-GB" b="1">
              <a:latin typeface="+mj-lt"/>
            </a:rPr>
            <a:t>Results</a:t>
          </a:r>
          <a:endParaRPr lang="en-GB" b="1" dirty="0">
            <a:latin typeface="+mj-lt"/>
          </a:endParaRPr>
        </a:p>
      </dgm:t>
    </dgm:pt>
    <dgm:pt modelId="{11B3BD2D-DD78-3A48-9A0A-2F6EAAEBEC41}" type="parTrans" cxnId="{0D7CFDD9-BF09-EB42-9CB5-587331C6BC3C}">
      <dgm:prSet/>
      <dgm:spPr/>
      <dgm:t>
        <a:bodyPr/>
        <a:lstStyle/>
        <a:p>
          <a:endParaRPr lang="en-GB"/>
        </a:p>
      </dgm:t>
    </dgm:pt>
    <dgm:pt modelId="{296F7206-9569-6E4B-8943-F4CAA9234352}" type="sibTrans" cxnId="{0D7CFDD9-BF09-EB42-9CB5-587331C6BC3C}">
      <dgm:prSet/>
      <dgm:spPr/>
      <dgm:t>
        <a:bodyPr/>
        <a:lstStyle/>
        <a:p>
          <a:endParaRPr lang="en-GB"/>
        </a:p>
      </dgm:t>
    </dgm:pt>
    <dgm:pt modelId="{40FA497B-02B7-0449-A63A-46A1B4BF119C}">
      <dgm:prSet/>
      <dgm:spPr/>
      <dgm:t>
        <a:bodyPr/>
        <a:lstStyle/>
        <a:p>
          <a:pPr rtl="0"/>
          <a:r>
            <a:rPr lang="en-GB" b="1" dirty="0">
              <a:latin typeface="+mj-lt"/>
            </a:rPr>
            <a:t>Limitations</a:t>
          </a:r>
          <a:r>
            <a:rPr lang="en-US" b="1" dirty="0">
              <a:latin typeface="+mj-lt"/>
            </a:rPr>
            <a:t> </a:t>
          </a:r>
          <a:r>
            <a:rPr lang="en-HU" b="1" dirty="0">
              <a:latin typeface="+mj-lt"/>
            </a:rPr>
            <a:t>of the research</a:t>
          </a:r>
          <a:endParaRPr lang="en-GB" b="1" dirty="0">
            <a:latin typeface="+mj-lt"/>
          </a:endParaRPr>
        </a:p>
      </dgm:t>
    </dgm:pt>
    <dgm:pt modelId="{512FF352-1C9E-824D-B021-33E9B23EC3CE}" type="parTrans" cxnId="{AC5FF1D2-5623-E74F-85E0-C03626E0B6DC}">
      <dgm:prSet/>
      <dgm:spPr/>
      <dgm:t>
        <a:bodyPr/>
        <a:lstStyle/>
        <a:p>
          <a:endParaRPr lang="en-GB"/>
        </a:p>
      </dgm:t>
    </dgm:pt>
    <dgm:pt modelId="{5F8008C2-D416-7A48-8BD9-A4898C66E9C2}" type="sibTrans" cxnId="{AC5FF1D2-5623-E74F-85E0-C03626E0B6DC}">
      <dgm:prSet/>
      <dgm:spPr/>
      <dgm:t>
        <a:bodyPr/>
        <a:lstStyle/>
        <a:p>
          <a:endParaRPr lang="en-GB"/>
        </a:p>
      </dgm:t>
    </dgm:pt>
    <dgm:pt modelId="{E4AB4BDB-E6F8-044E-9549-DB8DFFB4C928}">
      <dgm:prSet/>
      <dgm:spPr/>
      <dgm:t>
        <a:bodyPr/>
        <a:lstStyle/>
        <a:p>
          <a:pPr rtl="0"/>
          <a:r>
            <a:rPr lang="en-GB" b="1" dirty="0">
              <a:latin typeface="+mj-lt"/>
            </a:rPr>
            <a:t>The findings</a:t>
          </a:r>
        </a:p>
      </dgm:t>
    </dgm:pt>
    <dgm:pt modelId="{9918FD33-8158-AA4D-A12A-5E287DDC33D2}" type="sibTrans" cxnId="{42D42DE9-DBE7-294C-9103-F8F02F869501}">
      <dgm:prSet/>
      <dgm:spPr/>
      <dgm:t>
        <a:bodyPr/>
        <a:lstStyle/>
        <a:p>
          <a:endParaRPr lang="en-GB"/>
        </a:p>
      </dgm:t>
    </dgm:pt>
    <dgm:pt modelId="{695EA5B0-D133-8949-ADBF-EA29F901A887}" type="parTrans" cxnId="{42D42DE9-DBE7-294C-9103-F8F02F869501}">
      <dgm:prSet/>
      <dgm:spPr/>
      <dgm:t>
        <a:bodyPr/>
        <a:lstStyle/>
        <a:p>
          <a:endParaRPr lang="en-GB"/>
        </a:p>
      </dgm:t>
    </dgm:pt>
    <dgm:pt modelId="{F46E70DD-83AC-5B4D-9B6D-F488D5F59C72}" type="pres">
      <dgm:prSet presAssocID="{87CB4DC1-403E-2B46-A82A-EFA63AC2CF5B}" presName="Name0" presStyleCnt="0">
        <dgm:presLayoutVars>
          <dgm:chPref val="3"/>
          <dgm:dir/>
          <dgm:animLvl val="lvl"/>
          <dgm:resizeHandles/>
        </dgm:presLayoutVars>
      </dgm:prSet>
      <dgm:spPr/>
    </dgm:pt>
    <dgm:pt modelId="{72843BE6-C5F0-EF44-B9E6-05F4A72FD0F0}" type="pres">
      <dgm:prSet presAssocID="{FD8223EE-A4AA-DC47-A66B-D0B87CDE4981}" presName="horFlow" presStyleCnt="0"/>
      <dgm:spPr/>
    </dgm:pt>
    <dgm:pt modelId="{BB9502CD-833B-EC45-8511-0BB314D19184}" type="pres">
      <dgm:prSet presAssocID="{FD8223EE-A4AA-DC47-A66B-D0B87CDE4981}" presName="bigChev" presStyleLbl="node1" presStyleIdx="0" presStyleCnt="5"/>
      <dgm:spPr/>
    </dgm:pt>
    <dgm:pt modelId="{6721FAC4-4EF4-FD46-9AD0-BB9BAE018EE5}" type="pres">
      <dgm:prSet presAssocID="{BC7E9201-EA44-3740-A3CD-EC077A169309}" presName="parTrans" presStyleCnt="0"/>
      <dgm:spPr/>
    </dgm:pt>
    <dgm:pt modelId="{5B15415A-B7EF-3E4C-A7B3-30741DB6EA3D}" type="pres">
      <dgm:prSet presAssocID="{825086F3-404F-6846-9005-DFA40D712EC6}" presName="node" presStyleLbl="alignAccFollowNode1" presStyleIdx="0" presStyleCnt="5" custScaleX="501687">
        <dgm:presLayoutVars>
          <dgm:bulletEnabled val="1"/>
        </dgm:presLayoutVars>
      </dgm:prSet>
      <dgm:spPr/>
    </dgm:pt>
    <dgm:pt modelId="{0E5F0841-CCBC-4C42-BA60-195413020425}" type="pres">
      <dgm:prSet presAssocID="{FD8223EE-A4AA-DC47-A66B-D0B87CDE4981}" presName="vSp" presStyleCnt="0"/>
      <dgm:spPr/>
    </dgm:pt>
    <dgm:pt modelId="{230E00FE-0F81-F545-BEA9-1667DB0AF55A}" type="pres">
      <dgm:prSet presAssocID="{B4C98AB9-69D2-404A-968E-52C26F3CC495}" presName="horFlow" presStyleCnt="0"/>
      <dgm:spPr/>
    </dgm:pt>
    <dgm:pt modelId="{1A8256CE-0E59-9746-9B84-5ACEE9882062}" type="pres">
      <dgm:prSet presAssocID="{B4C98AB9-69D2-404A-968E-52C26F3CC495}" presName="bigChev" presStyleLbl="node1" presStyleIdx="1" presStyleCnt="5"/>
      <dgm:spPr/>
    </dgm:pt>
    <dgm:pt modelId="{19614FB5-1B9F-3940-AB37-30A7FD9B2AFD}" type="pres">
      <dgm:prSet presAssocID="{19C84F54-A355-3241-8CE2-56FFC6E71833}" presName="parTrans" presStyleCnt="0"/>
      <dgm:spPr/>
    </dgm:pt>
    <dgm:pt modelId="{E0C79D6B-0178-1E4F-A084-9E4BD0FD1AB9}" type="pres">
      <dgm:prSet presAssocID="{D8E5F116-8D98-4A44-9B2F-7B4497E18435}" presName="node" presStyleLbl="alignAccFollowNode1" presStyleIdx="1" presStyleCnt="5" custScaleX="501687">
        <dgm:presLayoutVars>
          <dgm:bulletEnabled val="1"/>
        </dgm:presLayoutVars>
      </dgm:prSet>
      <dgm:spPr/>
    </dgm:pt>
    <dgm:pt modelId="{E135613A-F17E-6C4A-A664-117492110224}" type="pres">
      <dgm:prSet presAssocID="{B4C98AB9-69D2-404A-968E-52C26F3CC495}" presName="vSp" presStyleCnt="0"/>
      <dgm:spPr/>
    </dgm:pt>
    <dgm:pt modelId="{00EB6BED-8BF9-7C4A-8CA3-21A4C0E3A686}" type="pres">
      <dgm:prSet presAssocID="{1C142669-B231-BC4F-8E8D-5EBB61D7A0D3}" presName="horFlow" presStyleCnt="0"/>
      <dgm:spPr/>
    </dgm:pt>
    <dgm:pt modelId="{5F129D80-3402-244A-87AE-D44A014C73F2}" type="pres">
      <dgm:prSet presAssocID="{1C142669-B231-BC4F-8E8D-5EBB61D7A0D3}" presName="bigChev" presStyleLbl="node1" presStyleIdx="2" presStyleCnt="5"/>
      <dgm:spPr/>
    </dgm:pt>
    <dgm:pt modelId="{9F480AE0-9BC7-5744-8A7A-20D022A5142F}" type="pres">
      <dgm:prSet presAssocID="{2E077A58-3DD2-EA47-8004-93D2372A9355}" presName="parTrans" presStyleCnt="0"/>
      <dgm:spPr/>
    </dgm:pt>
    <dgm:pt modelId="{16DDEED2-7714-E34B-8C97-083AF0569F39}" type="pres">
      <dgm:prSet presAssocID="{A7937B4A-8175-284D-AAC1-B8CA69F9E93A}" presName="node" presStyleLbl="alignAccFollowNode1" presStyleIdx="2" presStyleCnt="5" custScaleX="501687">
        <dgm:presLayoutVars>
          <dgm:bulletEnabled val="1"/>
        </dgm:presLayoutVars>
      </dgm:prSet>
      <dgm:spPr/>
    </dgm:pt>
    <dgm:pt modelId="{6DE4D745-F334-4648-B9B1-74BBEB0F0F48}" type="pres">
      <dgm:prSet presAssocID="{1C142669-B231-BC4F-8E8D-5EBB61D7A0D3}" presName="vSp" presStyleCnt="0"/>
      <dgm:spPr/>
    </dgm:pt>
    <dgm:pt modelId="{BCACEF3E-90D4-0C40-A206-B61E87110897}" type="pres">
      <dgm:prSet presAssocID="{1DDB7F6D-1DF3-DD46-AF29-EF4D4C2ACCC6}" presName="horFlow" presStyleCnt="0"/>
      <dgm:spPr/>
    </dgm:pt>
    <dgm:pt modelId="{764E0F1A-DC6D-254C-954B-112AB7D0F617}" type="pres">
      <dgm:prSet presAssocID="{1DDB7F6D-1DF3-DD46-AF29-EF4D4C2ACCC6}" presName="bigChev" presStyleLbl="node1" presStyleIdx="3" presStyleCnt="5"/>
      <dgm:spPr/>
    </dgm:pt>
    <dgm:pt modelId="{B430BA6D-A30C-1C47-B44E-7D243135237A}" type="pres">
      <dgm:prSet presAssocID="{695EA5B0-D133-8949-ADBF-EA29F901A887}" presName="parTrans" presStyleCnt="0"/>
      <dgm:spPr/>
    </dgm:pt>
    <dgm:pt modelId="{811894C3-08DC-D242-8823-B735FAC35ABF}" type="pres">
      <dgm:prSet presAssocID="{E4AB4BDB-E6F8-044E-9549-DB8DFFB4C928}" presName="node" presStyleLbl="alignAccFollowNode1" presStyleIdx="3" presStyleCnt="5" custScaleX="503506">
        <dgm:presLayoutVars>
          <dgm:bulletEnabled val="1"/>
        </dgm:presLayoutVars>
      </dgm:prSet>
      <dgm:spPr/>
    </dgm:pt>
    <dgm:pt modelId="{C4802546-F4BD-4A4C-909D-6FE4C7836086}" type="pres">
      <dgm:prSet presAssocID="{1DDB7F6D-1DF3-DD46-AF29-EF4D4C2ACCC6}" presName="vSp" presStyleCnt="0"/>
      <dgm:spPr/>
    </dgm:pt>
    <dgm:pt modelId="{9FC8CF0B-659D-7B43-8F01-17970E8CEB10}" type="pres">
      <dgm:prSet presAssocID="{71AFDFD5-83F0-2648-A9F8-39245DA01210}" presName="horFlow" presStyleCnt="0"/>
      <dgm:spPr/>
    </dgm:pt>
    <dgm:pt modelId="{AEB5E324-1151-0A45-B2DA-0622F6C82F5A}" type="pres">
      <dgm:prSet presAssocID="{71AFDFD5-83F0-2648-A9F8-39245DA01210}" presName="bigChev" presStyleLbl="node1" presStyleIdx="4" presStyleCnt="5"/>
      <dgm:spPr/>
    </dgm:pt>
    <dgm:pt modelId="{0BB449B4-2779-2B4A-8094-D7C2370D72B2}" type="pres">
      <dgm:prSet presAssocID="{512FF352-1C9E-824D-B021-33E9B23EC3CE}" presName="parTrans" presStyleCnt="0"/>
      <dgm:spPr/>
    </dgm:pt>
    <dgm:pt modelId="{4E099183-B6EE-754A-9734-975E19C5A801}" type="pres">
      <dgm:prSet presAssocID="{40FA497B-02B7-0449-A63A-46A1B4BF119C}" presName="node" presStyleLbl="alignAccFollowNode1" presStyleIdx="4" presStyleCnt="5" custScaleX="505099">
        <dgm:presLayoutVars>
          <dgm:bulletEnabled val="1"/>
        </dgm:presLayoutVars>
      </dgm:prSet>
      <dgm:spPr/>
    </dgm:pt>
  </dgm:ptLst>
  <dgm:cxnLst>
    <dgm:cxn modelId="{EF450102-6A1D-1743-86A6-8351CA27C338}" srcId="{1C142669-B231-BC4F-8E8D-5EBB61D7A0D3}" destId="{A7937B4A-8175-284D-AAC1-B8CA69F9E93A}" srcOrd="0" destOrd="0" parTransId="{2E077A58-3DD2-EA47-8004-93D2372A9355}" sibTransId="{9BDFD4B5-B774-F94C-90B6-6F2878F866D9}"/>
    <dgm:cxn modelId="{6FBCBB06-FB65-1844-BAEF-097011950DA3}" type="presOf" srcId="{40FA497B-02B7-0449-A63A-46A1B4BF119C}" destId="{4E099183-B6EE-754A-9734-975E19C5A801}" srcOrd="0" destOrd="0" presId="urn:microsoft.com/office/officeart/2005/8/layout/lProcess3"/>
    <dgm:cxn modelId="{F5F1D11A-88BD-FB4F-BD1A-327DEBB7693D}" type="presOf" srcId="{1C142669-B231-BC4F-8E8D-5EBB61D7A0D3}" destId="{5F129D80-3402-244A-87AE-D44A014C73F2}" srcOrd="0" destOrd="0" presId="urn:microsoft.com/office/officeart/2005/8/layout/lProcess3"/>
    <dgm:cxn modelId="{9BBCA82C-284E-9A46-8B25-7C4822BA2667}" srcId="{B4C98AB9-69D2-404A-968E-52C26F3CC495}" destId="{D8E5F116-8D98-4A44-9B2F-7B4497E18435}" srcOrd="0" destOrd="0" parTransId="{19C84F54-A355-3241-8CE2-56FFC6E71833}" sibTransId="{30F1C9CC-FCE6-9F43-8526-75F2ADB2D122}"/>
    <dgm:cxn modelId="{CF910950-89CC-C048-96F7-8DBBEB3D30FF}" type="presOf" srcId="{D8E5F116-8D98-4A44-9B2F-7B4497E18435}" destId="{E0C79D6B-0178-1E4F-A084-9E4BD0FD1AB9}" srcOrd="0" destOrd="0" presId="urn:microsoft.com/office/officeart/2005/8/layout/lProcess3"/>
    <dgm:cxn modelId="{A8832E50-381E-4E47-ADAE-595B943515F2}" type="presOf" srcId="{B4C98AB9-69D2-404A-968E-52C26F3CC495}" destId="{1A8256CE-0E59-9746-9B84-5ACEE9882062}" srcOrd="0" destOrd="0" presId="urn:microsoft.com/office/officeart/2005/8/layout/lProcess3"/>
    <dgm:cxn modelId="{24CB8466-1CB9-9446-B47F-B5AD49D0EE8E}" type="presOf" srcId="{87CB4DC1-403E-2B46-A82A-EFA63AC2CF5B}" destId="{F46E70DD-83AC-5B4D-9B6D-F488D5F59C72}" srcOrd="0" destOrd="0" presId="urn:microsoft.com/office/officeart/2005/8/layout/lProcess3"/>
    <dgm:cxn modelId="{77CF2F81-204E-CC47-B290-3095FCC865B0}" srcId="{FD8223EE-A4AA-DC47-A66B-D0B87CDE4981}" destId="{825086F3-404F-6846-9005-DFA40D712EC6}" srcOrd="0" destOrd="0" parTransId="{BC7E9201-EA44-3740-A3CD-EC077A169309}" sibTransId="{2253EF5C-3328-A54C-834D-6C9B322122B9}"/>
    <dgm:cxn modelId="{7D65C58C-EF40-A042-9A5F-810D5092BBAE}" srcId="{87CB4DC1-403E-2B46-A82A-EFA63AC2CF5B}" destId="{FD8223EE-A4AA-DC47-A66B-D0B87CDE4981}" srcOrd="0" destOrd="0" parTransId="{558636CE-3306-B148-8F66-E0CD8A66282C}" sibTransId="{4DD5D772-DBE4-654D-A2AD-12DE759FDF9D}"/>
    <dgm:cxn modelId="{9542689E-8E7B-C448-BF10-932976463402}" srcId="{87CB4DC1-403E-2B46-A82A-EFA63AC2CF5B}" destId="{B4C98AB9-69D2-404A-968E-52C26F3CC495}" srcOrd="1" destOrd="0" parTransId="{A7062D67-BD06-9F4A-A9EF-EB9E35AF62BA}" sibTransId="{AF9286CC-F974-1F4E-817C-CEAB4A4A8AA6}"/>
    <dgm:cxn modelId="{1C32A5AD-EDAC-E74B-BD4F-73CDCA4A6098}" type="presOf" srcId="{A7937B4A-8175-284D-AAC1-B8CA69F9E93A}" destId="{16DDEED2-7714-E34B-8C97-083AF0569F39}" srcOrd="0" destOrd="0" presId="urn:microsoft.com/office/officeart/2005/8/layout/lProcess3"/>
    <dgm:cxn modelId="{C3A4F6BC-3F94-2B49-BFEB-2654382917D5}" srcId="{87CB4DC1-403E-2B46-A82A-EFA63AC2CF5B}" destId="{71AFDFD5-83F0-2648-A9F8-39245DA01210}" srcOrd="4" destOrd="0" parTransId="{F32EEE61-6A5D-FC43-BF1E-636243EF2CD2}" sibTransId="{8B7F9A40-1FF9-FA44-921E-28EE2D2FCC52}"/>
    <dgm:cxn modelId="{AC5FF1D2-5623-E74F-85E0-C03626E0B6DC}" srcId="{71AFDFD5-83F0-2648-A9F8-39245DA01210}" destId="{40FA497B-02B7-0449-A63A-46A1B4BF119C}" srcOrd="0" destOrd="0" parTransId="{512FF352-1C9E-824D-B021-33E9B23EC3CE}" sibTransId="{5F8008C2-D416-7A48-8BD9-A4898C66E9C2}"/>
    <dgm:cxn modelId="{DFDFC0D9-4947-CF46-9C35-3E39392C1BAE}" type="presOf" srcId="{E4AB4BDB-E6F8-044E-9549-DB8DFFB4C928}" destId="{811894C3-08DC-D242-8823-B735FAC35ABF}" srcOrd="0" destOrd="0" presId="urn:microsoft.com/office/officeart/2005/8/layout/lProcess3"/>
    <dgm:cxn modelId="{0D7CFDD9-BF09-EB42-9CB5-587331C6BC3C}" srcId="{87CB4DC1-403E-2B46-A82A-EFA63AC2CF5B}" destId="{1DDB7F6D-1DF3-DD46-AF29-EF4D4C2ACCC6}" srcOrd="3" destOrd="0" parTransId="{11B3BD2D-DD78-3A48-9A0A-2F6EAAEBEC41}" sibTransId="{296F7206-9569-6E4B-8943-F4CAA9234352}"/>
    <dgm:cxn modelId="{CA9061DC-CD07-624C-B3BB-4E4AD7C5208E}" type="presOf" srcId="{825086F3-404F-6846-9005-DFA40D712EC6}" destId="{5B15415A-B7EF-3E4C-A7B3-30741DB6EA3D}" srcOrd="0" destOrd="0" presId="urn:microsoft.com/office/officeart/2005/8/layout/lProcess3"/>
    <dgm:cxn modelId="{42D42DE9-DBE7-294C-9103-F8F02F869501}" srcId="{1DDB7F6D-1DF3-DD46-AF29-EF4D4C2ACCC6}" destId="{E4AB4BDB-E6F8-044E-9549-DB8DFFB4C928}" srcOrd="0" destOrd="0" parTransId="{695EA5B0-D133-8949-ADBF-EA29F901A887}" sibTransId="{9918FD33-8158-AA4D-A12A-5E287DDC33D2}"/>
    <dgm:cxn modelId="{BF3297F0-A38D-E448-BD6A-3D4FC707D190}" type="presOf" srcId="{FD8223EE-A4AA-DC47-A66B-D0B87CDE4981}" destId="{BB9502CD-833B-EC45-8511-0BB314D19184}" srcOrd="0" destOrd="0" presId="urn:microsoft.com/office/officeart/2005/8/layout/lProcess3"/>
    <dgm:cxn modelId="{1DD7D6F2-CBE1-9E44-8AAD-98593AC4D9EC}" srcId="{87CB4DC1-403E-2B46-A82A-EFA63AC2CF5B}" destId="{1C142669-B231-BC4F-8E8D-5EBB61D7A0D3}" srcOrd="2" destOrd="0" parTransId="{98EB177D-EFDC-B541-98DC-5BFA7C314493}" sibTransId="{AB25273C-2E57-3A4D-9DAA-14D134734663}"/>
    <dgm:cxn modelId="{D35FDEF3-BA6B-1A46-890F-A7F7F2D83F41}" type="presOf" srcId="{1DDB7F6D-1DF3-DD46-AF29-EF4D4C2ACCC6}" destId="{764E0F1A-DC6D-254C-954B-112AB7D0F617}" srcOrd="0" destOrd="0" presId="urn:microsoft.com/office/officeart/2005/8/layout/lProcess3"/>
    <dgm:cxn modelId="{FECE82FD-B2F6-1048-8999-2D2B73573A98}" type="presOf" srcId="{71AFDFD5-83F0-2648-A9F8-39245DA01210}" destId="{AEB5E324-1151-0A45-B2DA-0622F6C82F5A}" srcOrd="0" destOrd="0" presId="urn:microsoft.com/office/officeart/2005/8/layout/lProcess3"/>
    <dgm:cxn modelId="{E793BEDE-FC14-C346-A7A8-4B6148881E33}" type="presParOf" srcId="{F46E70DD-83AC-5B4D-9B6D-F488D5F59C72}" destId="{72843BE6-C5F0-EF44-B9E6-05F4A72FD0F0}" srcOrd="0" destOrd="0" presId="urn:microsoft.com/office/officeart/2005/8/layout/lProcess3"/>
    <dgm:cxn modelId="{3AB774F7-D75C-DC4C-B47E-9054527B07B9}" type="presParOf" srcId="{72843BE6-C5F0-EF44-B9E6-05F4A72FD0F0}" destId="{BB9502CD-833B-EC45-8511-0BB314D19184}" srcOrd="0" destOrd="0" presId="urn:microsoft.com/office/officeart/2005/8/layout/lProcess3"/>
    <dgm:cxn modelId="{9EA00BC5-EDC4-CE4C-94D0-2F609DEE4CEF}" type="presParOf" srcId="{72843BE6-C5F0-EF44-B9E6-05F4A72FD0F0}" destId="{6721FAC4-4EF4-FD46-9AD0-BB9BAE018EE5}" srcOrd="1" destOrd="0" presId="urn:microsoft.com/office/officeart/2005/8/layout/lProcess3"/>
    <dgm:cxn modelId="{E62F2480-0560-B54D-8DFE-FC9303182E27}" type="presParOf" srcId="{72843BE6-C5F0-EF44-B9E6-05F4A72FD0F0}" destId="{5B15415A-B7EF-3E4C-A7B3-30741DB6EA3D}" srcOrd="2" destOrd="0" presId="urn:microsoft.com/office/officeart/2005/8/layout/lProcess3"/>
    <dgm:cxn modelId="{CB578454-3523-A242-9A20-3A28CC49DAEC}" type="presParOf" srcId="{F46E70DD-83AC-5B4D-9B6D-F488D5F59C72}" destId="{0E5F0841-CCBC-4C42-BA60-195413020425}" srcOrd="1" destOrd="0" presId="urn:microsoft.com/office/officeart/2005/8/layout/lProcess3"/>
    <dgm:cxn modelId="{6A39BEE6-802E-B14C-B3BF-44932A47AE99}" type="presParOf" srcId="{F46E70DD-83AC-5B4D-9B6D-F488D5F59C72}" destId="{230E00FE-0F81-F545-BEA9-1667DB0AF55A}" srcOrd="2" destOrd="0" presId="urn:microsoft.com/office/officeart/2005/8/layout/lProcess3"/>
    <dgm:cxn modelId="{A2B92EA6-FCDC-6747-80B7-6A65E675C0B6}" type="presParOf" srcId="{230E00FE-0F81-F545-BEA9-1667DB0AF55A}" destId="{1A8256CE-0E59-9746-9B84-5ACEE9882062}" srcOrd="0" destOrd="0" presId="urn:microsoft.com/office/officeart/2005/8/layout/lProcess3"/>
    <dgm:cxn modelId="{4E5D546A-41FC-B24B-A9FA-C4FBCBCE38F4}" type="presParOf" srcId="{230E00FE-0F81-F545-BEA9-1667DB0AF55A}" destId="{19614FB5-1B9F-3940-AB37-30A7FD9B2AFD}" srcOrd="1" destOrd="0" presId="urn:microsoft.com/office/officeart/2005/8/layout/lProcess3"/>
    <dgm:cxn modelId="{0C69F522-6F8A-174B-8505-1AE409A6BD59}" type="presParOf" srcId="{230E00FE-0F81-F545-BEA9-1667DB0AF55A}" destId="{E0C79D6B-0178-1E4F-A084-9E4BD0FD1AB9}" srcOrd="2" destOrd="0" presId="urn:microsoft.com/office/officeart/2005/8/layout/lProcess3"/>
    <dgm:cxn modelId="{DCA36D60-C675-CD44-B165-3E00077B1F4A}" type="presParOf" srcId="{F46E70DD-83AC-5B4D-9B6D-F488D5F59C72}" destId="{E135613A-F17E-6C4A-A664-117492110224}" srcOrd="3" destOrd="0" presId="urn:microsoft.com/office/officeart/2005/8/layout/lProcess3"/>
    <dgm:cxn modelId="{D5A1EE8A-29E8-A74C-8FB6-9114A54FC071}" type="presParOf" srcId="{F46E70DD-83AC-5B4D-9B6D-F488D5F59C72}" destId="{00EB6BED-8BF9-7C4A-8CA3-21A4C0E3A686}" srcOrd="4" destOrd="0" presId="urn:microsoft.com/office/officeart/2005/8/layout/lProcess3"/>
    <dgm:cxn modelId="{8843ADAE-C2D0-1443-9C47-91234B421788}" type="presParOf" srcId="{00EB6BED-8BF9-7C4A-8CA3-21A4C0E3A686}" destId="{5F129D80-3402-244A-87AE-D44A014C73F2}" srcOrd="0" destOrd="0" presId="urn:microsoft.com/office/officeart/2005/8/layout/lProcess3"/>
    <dgm:cxn modelId="{883488F7-6D57-384B-A292-1985AE89B4FE}" type="presParOf" srcId="{00EB6BED-8BF9-7C4A-8CA3-21A4C0E3A686}" destId="{9F480AE0-9BC7-5744-8A7A-20D022A5142F}" srcOrd="1" destOrd="0" presId="urn:microsoft.com/office/officeart/2005/8/layout/lProcess3"/>
    <dgm:cxn modelId="{ABFA0CB4-3D6D-E84A-93E3-A46489F17BDD}" type="presParOf" srcId="{00EB6BED-8BF9-7C4A-8CA3-21A4C0E3A686}" destId="{16DDEED2-7714-E34B-8C97-083AF0569F39}" srcOrd="2" destOrd="0" presId="urn:microsoft.com/office/officeart/2005/8/layout/lProcess3"/>
    <dgm:cxn modelId="{1DE1FEAA-BA39-F543-8D8E-3EB1F5EA1FAB}" type="presParOf" srcId="{F46E70DD-83AC-5B4D-9B6D-F488D5F59C72}" destId="{6DE4D745-F334-4648-B9B1-74BBEB0F0F48}" srcOrd="5" destOrd="0" presId="urn:microsoft.com/office/officeart/2005/8/layout/lProcess3"/>
    <dgm:cxn modelId="{25D92D41-0739-6040-8760-A598C76F595C}" type="presParOf" srcId="{F46E70DD-83AC-5B4D-9B6D-F488D5F59C72}" destId="{BCACEF3E-90D4-0C40-A206-B61E87110897}" srcOrd="6" destOrd="0" presId="urn:microsoft.com/office/officeart/2005/8/layout/lProcess3"/>
    <dgm:cxn modelId="{FBDB55EE-7151-344A-8388-1FBD8DE39F82}" type="presParOf" srcId="{BCACEF3E-90D4-0C40-A206-B61E87110897}" destId="{764E0F1A-DC6D-254C-954B-112AB7D0F617}" srcOrd="0" destOrd="0" presId="urn:microsoft.com/office/officeart/2005/8/layout/lProcess3"/>
    <dgm:cxn modelId="{2A52088E-994D-1C44-8255-4AC1BD8A8D23}" type="presParOf" srcId="{BCACEF3E-90D4-0C40-A206-B61E87110897}" destId="{B430BA6D-A30C-1C47-B44E-7D243135237A}" srcOrd="1" destOrd="0" presId="urn:microsoft.com/office/officeart/2005/8/layout/lProcess3"/>
    <dgm:cxn modelId="{4C46E962-148B-A945-9E27-468C95C6162F}" type="presParOf" srcId="{BCACEF3E-90D4-0C40-A206-B61E87110897}" destId="{811894C3-08DC-D242-8823-B735FAC35ABF}" srcOrd="2" destOrd="0" presId="urn:microsoft.com/office/officeart/2005/8/layout/lProcess3"/>
    <dgm:cxn modelId="{A8F412C9-A82B-BE4F-9066-1B6793A1CEE4}" type="presParOf" srcId="{F46E70DD-83AC-5B4D-9B6D-F488D5F59C72}" destId="{C4802546-F4BD-4A4C-909D-6FE4C7836086}" srcOrd="7" destOrd="0" presId="urn:microsoft.com/office/officeart/2005/8/layout/lProcess3"/>
    <dgm:cxn modelId="{801C752A-9329-9745-A661-1F5AE9EE82C0}" type="presParOf" srcId="{F46E70DD-83AC-5B4D-9B6D-F488D5F59C72}" destId="{9FC8CF0B-659D-7B43-8F01-17970E8CEB10}" srcOrd="8" destOrd="0" presId="urn:microsoft.com/office/officeart/2005/8/layout/lProcess3"/>
    <dgm:cxn modelId="{FF80DB30-03B5-014D-87A5-1526AE55820C}" type="presParOf" srcId="{9FC8CF0B-659D-7B43-8F01-17970E8CEB10}" destId="{AEB5E324-1151-0A45-B2DA-0622F6C82F5A}" srcOrd="0" destOrd="0" presId="urn:microsoft.com/office/officeart/2005/8/layout/lProcess3"/>
    <dgm:cxn modelId="{B8735E74-04B0-2543-B52F-47FB33C583B5}" type="presParOf" srcId="{9FC8CF0B-659D-7B43-8F01-17970E8CEB10}" destId="{0BB449B4-2779-2B4A-8094-D7C2370D72B2}" srcOrd="1" destOrd="0" presId="urn:microsoft.com/office/officeart/2005/8/layout/lProcess3"/>
    <dgm:cxn modelId="{60154912-72C0-A249-AA12-2FD2DB1261B0}" type="presParOf" srcId="{9FC8CF0B-659D-7B43-8F01-17970E8CEB10}" destId="{4E099183-B6EE-754A-9734-975E19C5A80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FAF54D-F969-6542-82DA-4BD4F098204D}" type="doc">
      <dgm:prSet loTypeId="urn:microsoft.com/office/officeart/2005/8/layout/orgChart1" loCatId="" qsTypeId="urn:microsoft.com/office/officeart/2005/8/quickstyle/simple1" qsCatId="simple" csTypeId="urn:microsoft.com/office/officeart/2005/8/colors/colorful4" csCatId="colorful" phldr="1"/>
      <dgm:spPr/>
      <dgm:t>
        <a:bodyPr/>
        <a:lstStyle/>
        <a:p>
          <a:endParaRPr lang="en-GB"/>
        </a:p>
      </dgm:t>
    </dgm:pt>
    <dgm:pt modelId="{FD30A8EA-C69D-2C4A-8E76-DAAC601CD4D8}">
      <dgm:prSet phldrT="[Text]" custT="1"/>
      <dgm:spPr/>
      <dgm:t>
        <a:bodyPr/>
        <a:lstStyle/>
        <a:p>
          <a:pPr>
            <a:buFont typeface="+mj-lt"/>
            <a:buAutoNum type="arabicPeriod"/>
          </a:pPr>
          <a:r>
            <a:rPr lang="en-US" sz="4000" b="1">
              <a:solidFill>
                <a:schemeClr val="tx1"/>
              </a:solidFill>
              <a:latin typeface="+mj-lt"/>
            </a:rPr>
            <a:t>Motivation of migration</a:t>
          </a:r>
          <a:endParaRPr lang="en-GB" sz="4000" dirty="0">
            <a:solidFill>
              <a:schemeClr val="tx1"/>
            </a:solidFill>
            <a:latin typeface="+mj-lt"/>
          </a:endParaRPr>
        </a:p>
      </dgm:t>
    </dgm:pt>
    <dgm:pt modelId="{69B2377F-A4B2-D140-9CAE-2122F2FACE2A}" type="parTrans" cxnId="{F3E0F71E-A789-4A43-8281-2AEF39BD6660}">
      <dgm:prSet/>
      <dgm:spPr/>
      <dgm:t>
        <a:bodyPr/>
        <a:lstStyle/>
        <a:p>
          <a:endParaRPr lang="en-GB"/>
        </a:p>
      </dgm:t>
    </dgm:pt>
    <dgm:pt modelId="{ED7D2E95-4305-1945-A618-21E6A09073D7}" type="sibTrans" cxnId="{F3E0F71E-A789-4A43-8281-2AEF39BD6660}">
      <dgm:prSet/>
      <dgm:spPr/>
      <dgm:t>
        <a:bodyPr/>
        <a:lstStyle/>
        <a:p>
          <a:endParaRPr lang="en-GB"/>
        </a:p>
      </dgm:t>
    </dgm:pt>
    <dgm:pt modelId="{7E065DA4-601F-444D-AB8B-56CEB8C2D542}">
      <dgm:prSet phldrT="[Text]" custT="1"/>
      <dgm:spPr/>
      <dgm:t>
        <a:bodyPr/>
        <a:lstStyle/>
        <a:p>
          <a:pPr>
            <a:buFont typeface="+mj-lt"/>
            <a:buAutoNum type="arabicPeriod"/>
          </a:pPr>
          <a:r>
            <a:rPr lang="en-GB" sz="2000" b="1" dirty="0">
              <a:solidFill>
                <a:schemeClr val="tx1"/>
              </a:solidFill>
              <a:latin typeface="+mj-lt"/>
            </a:rPr>
            <a:t>Migration decision making: Rational choice theory </a:t>
          </a:r>
        </a:p>
      </dgm:t>
    </dgm:pt>
    <dgm:pt modelId="{6C3C0134-4940-5C45-B2CD-F905F7543028}" type="parTrans" cxnId="{DE35DB83-5845-6044-9175-4E41C232ED9A}">
      <dgm:prSet/>
      <dgm:spPr/>
      <dgm:t>
        <a:bodyPr/>
        <a:lstStyle/>
        <a:p>
          <a:endParaRPr lang="en-GB"/>
        </a:p>
      </dgm:t>
    </dgm:pt>
    <dgm:pt modelId="{9916B97A-706F-F544-9831-BB680DDA495E}" type="sibTrans" cxnId="{DE35DB83-5845-6044-9175-4E41C232ED9A}">
      <dgm:prSet/>
      <dgm:spPr/>
      <dgm:t>
        <a:bodyPr/>
        <a:lstStyle/>
        <a:p>
          <a:endParaRPr lang="en-GB"/>
        </a:p>
      </dgm:t>
    </dgm:pt>
    <dgm:pt modelId="{E4B9B05F-20C0-6245-A2DB-5D6D4BBC9868}">
      <dgm:prSet phldrT="[Text]" custT="1"/>
      <dgm:spPr/>
      <dgm:t>
        <a:bodyPr/>
        <a:lstStyle/>
        <a:p>
          <a:pPr>
            <a:buFont typeface="+mj-lt"/>
            <a:buAutoNum type="arabicPeriod"/>
          </a:pPr>
          <a:r>
            <a:rPr lang="en-US" sz="2000" b="1" dirty="0">
              <a:solidFill>
                <a:schemeClr val="tx1"/>
              </a:solidFill>
              <a:latin typeface="+mj-lt"/>
            </a:rPr>
            <a:t>Social capital theory and network theory</a:t>
          </a:r>
          <a:endParaRPr lang="en-GB" sz="2000" b="1" dirty="0">
            <a:solidFill>
              <a:schemeClr val="tx1"/>
            </a:solidFill>
            <a:latin typeface="+mj-lt"/>
          </a:endParaRPr>
        </a:p>
      </dgm:t>
    </dgm:pt>
    <dgm:pt modelId="{62FDC941-BFD4-F040-B960-12172FD4B683}" type="parTrans" cxnId="{FFC8C2D6-E3DD-BD47-A2D2-AAC550498AF7}">
      <dgm:prSet/>
      <dgm:spPr/>
      <dgm:t>
        <a:bodyPr/>
        <a:lstStyle/>
        <a:p>
          <a:endParaRPr lang="en-GB"/>
        </a:p>
      </dgm:t>
    </dgm:pt>
    <dgm:pt modelId="{3AED6C4E-A922-2741-AB4F-61BE92613360}" type="sibTrans" cxnId="{FFC8C2D6-E3DD-BD47-A2D2-AAC550498AF7}">
      <dgm:prSet/>
      <dgm:spPr/>
      <dgm:t>
        <a:bodyPr/>
        <a:lstStyle/>
        <a:p>
          <a:endParaRPr lang="en-GB"/>
        </a:p>
      </dgm:t>
    </dgm:pt>
    <dgm:pt modelId="{E6E90DA6-9D66-9548-BA7F-3205240810E0}">
      <dgm:prSet custT="1"/>
      <dgm:spPr/>
      <dgm:t>
        <a:bodyPr/>
        <a:lstStyle/>
        <a:p>
          <a:pPr rtl="0"/>
          <a:r>
            <a:rPr lang="en-US" sz="2000" b="1" dirty="0">
              <a:solidFill>
                <a:schemeClr val="tx1"/>
              </a:solidFill>
              <a:latin typeface="+mj-lt"/>
            </a:rPr>
            <a:t>Push and pull factors</a:t>
          </a:r>
          <a:endParaRPr lang="en-GB" sz="2000" b="1" dirty="0"/>
        </a:p>
      </dgm:t>
    </dgm:pt>
    <dgm:pt modelId="{87B4B90C-685C-0C47-91F7-85FBBBD5840A}" type="parTrans" cxnId="{90CECF3C-BF0F-2E47-B444-0A397703EBA1}">
      <dgm:prSet/>
      <dgm:spPr/>
      <dgm:t>
        <a:bodyPr/>
        <a:lstStyle/>
        <a:p>
          <a:endParaRPr lang="en-GB"/>
        </a:p>
      </dgm:t>
    </dgm:pt>
    <dgm:pt modelId="{77D3D66F-170F-5A40-A51F-ABCB2AF9E49F}" type="sibTrans" cxnId="{90CECF3C-BF0F-2E47-B444-0A397703EBA1}">
      <dgm:prSet/>
      <dgm:spPr/>
      <dgm:t>
        <a:bodyPr/>
        <a:lstStyle/>
        <a:p>
          <a:endParaRPr lang="en-GB"/>
        </a:p>
      </dgm:t>
    </dgm:pt>
    <dgm:pt modelId="{DAF929A5-00DB-1244-951F-C5767D00DDC2}" type="pres">
      <dgm:prSet presAssocID="{BDFAF54D-F969-6542-82DA-4BD4F098204D}" presName="hierChild1" presStyleCnt="0">
        <dgm:presLayoutVars>
          <dgm:orgChart val="1"/>
          <dgm:chPref val="1"/>
          <dgm:dir/>
          <dgm:animOne val="branch"/>
          <dgm:animLvl val="lvl"/>
          <dgm:resizeHandles/>
        </dgm:presLayoutVars>
      </dgm:prSet>
      <dgm:spPr/>
    </dgm:pt>
    <dgm:pt modelId="{7B31D2AC-27E0-D84E-943D-28275949FF07}" type="pres">
      <dgm:prSet presAssocID="{FD30A8EA-C69D-2C4A-8E76-DAAC601CD4D8}" presName="hierRoot1" presStyleCnt="0">
        <dgm:presLayoutVars>
          <dgm:hierBranch val="init"/>
        </dgm:presLayoutVars>
      </dgm:prSet>
      <dgm:spPr/>
    </dgm:pt>
    <dgm:pt modelId="{3223CF6F-008C-6B4F-A204-E582442F628F}" type="pres">
      <dgm:prSet presAssocID="{FD30A8EA-C69D-2C4A-8E76-DAAC601CD4D8}" presName="rootComposite1" presStyleCnt="0"/>
      <dgm:spPr/>
    </dgm:pt>
    <dgm:pt modelId="{A93F5A1F-A23A-B442-AD66-1A6AC5724154}" type="pres">
      <dgm:prSet presAssocID="{FD30A8EA-C69D-2C4A-8E76-DAAC601CD4D8}" presName="rootText1" presStyleLbl="node0" presStyleIdx="0" presStyleCnt="1" custScaleX="180018" custScaleY="184591">
        <dgm:presLayoutVars>
          <dgm:chPref val="3"/>
        </dgm:presLayoutVars>
      </dgm:prSet>
      <dgm:spPr/>
    </dgm:pt>
    <dgm:pt modelId="{E6ACB985-873B-2640-9A0E-0702A9929706}" type="pres">
      <dgm:prSet presAssocID="{FD30A8EA-C69D-2C4A-8E76-DAAC601CD4D8}" presName="rootConnector1" presStyleLbl="node1" presStyleIdx="0" presStyleCnt="0"/>
      <dgm:spPr/>
    </dgm:pt>
    <dgm:pt modelId="{EDFC37E8-C27C-7F4A-9BD3-CA2798C080A0}" type="pres">
      <dgm:prSet presAssocID="{FD30A8EA-C69D-2C4A-8E76-DAAC601CD4D8}" presName="hierChild2" presStyleCnt="0"/>
      <dgm:spPr/>
    </dgm:pt>
    <dgm:pt modelId="{592B46AA-D024-3642-9FD5-507CE86DFB20}" type="pres">
      <dgm:prSet presAssocID="{6C3C0134-4940-5C45-B2CD-F905F7543028}" presName="Name37" presStyleLbl="parChTrans1D2" presStyleIdx="0" presStyleCnt="3"/>
      <dgm:spPr/>
    </dgm:pt>
    <dgm:pt modelId="{49C90D77-EFE9-8149-ACE5-B2D6367C3B54}" type="pres">
      <dgm:prSet presAssocID="{7E065DA4-601F-444D-AB8B-56CEB8C2D542}" presName="hierRoot2" presStyleCnt="0">
        <dgm:presLayoutVars>
          <dgm:hierBranch val="init"/>
        </dgm:presLayoutVars>
      </dgm:prSet>
      <dgm:spPr/>
    </dgm:pt>
    <dgm:pt modelId="{A03FF180-39A0-3840-86B9-C9285339297B}" type="pres">
      <dgm:prSet presAssocID="{7E065DA4-601F-444D-AB8B-56CEB8C2D542}" presName="rootComposite" presStyleCnt="0"/>
      <dgm:spPr/>
    </dgm:pt>
    <dgm:pt modelId="{B6C15F43-7E31-E742-B4A7-C669B2E5BE13}" type="pres">
      <dgm:prSet presAssocID="{7E065DA4-601F-444D-AB8B-56CEB8C2D542}" presName="rootText" presStyleLbl="node2" presStyleIdx="0" presStyleCnt="3">
        <dgm:presLayoutVars>
          <dgm:chPref val="3"/>
        </dgm:presLayoutVars>
      </dgm:prSet>
      <dgm:spPr/>
    </dgm:pt>
    <dgm:pt modelId="{C3205A0A-13DB-2E4B-95E9-5553FA8E2AEA}" type="pres">
      <dgm:prSet presAssocID="{7E065DA4-601F-444D-AB8B-56CEB8C2D542}" presName="rootConnector" presStyleLbl="node2" presStyleIdx="0" presStyleCnt="3"/>
      <dgm:spPr/>
    </dgm:pt>
    <dgm:pt modelId="{672F1E13-0DAE-8F41-9653-6BC556207799}" type="pres">
      <dgm:prSet presAssocID="{7E065DA4-601F-444D-AB8B-56CEB8C2D542}" presName="hierChild4" presStyleCnt="0"/>
      <dgm:spPr/>
    </dgm:pt>
    <dgm:pt modelId="{6C9A8E36-17AF-A34E-817C-B4C13F1A9D12}" type="pres">
      <dgm:prSet presAssocID="{7E065DA4-601F-444D-AB8B-56CEB8C2D542}" presName="hierChild5" presStyleCnt="0"/>
      <dgm:spPr/>
    </dgm:pt>
    <dgm:pt modelId="{9F58EFA6-6FB3-4A4F-A02C-7672065378A7}" type="pres">
      <dgm:prSet presAssocID="{87B4B90C-685C-0C47-91F7-85FBBBD5840A}" presName="Name37" presStyleLbl="parChTrans1D2" presStyleIdx="1" presStyleCnt="3"/>
      <dgm:spPr/>
    </dgm:pt>
    <dgm:pt modelId="{82F2A625-F4E4-6E45-BDEB-0DE474BEA8DD}" type="pres">
      <dgm:prSet presAssocID="{E6E90DA6-9D66-9548-BA7F-3205240810E0}" presName="hierRoot2" presStyleCnt="0">
        <dgm:presLayoutVars>
          <dgm:hierBranch val="init"/>
        </dgm:presLayoutVars>
      </dgm:prSet>
      <dgm:spPr/>
    </dgm:pt>
    <dgm:pt modelId="{7D38A4AF-9DAD-4447-90B5-D779931D904C}" type="pres">
      <dgm:prSet presAssocID="{E6E90DA6-9D66-9548-BA7F-3205240810E0}" presName="rootComposite" presStyleCnt="0"/>
      <dgm:spPr/>
    </dgm:pt>
    <dgm:pt modelId="{90BA1634-F331-374E-A97C-8727FCE7878C}" type="pres">
      <dgm:prSet presAssocID="{E6E90DA6-9D66-9548-BA7F-3205240810E0}" presName="rootText" presStyleLbl="node2" presStyleIdx="1" presStyleCnt="3">
        <dgm:presLayoutVars>
          <dgm:chPref val="3"/>
        </dgm:presLayoutVars>
      </dgm:prSet>
      <dgm:spPr/>
    </dgm:pt>
    <dgm:pt modelId="{68F3D3E3-263E-E547-9AC1-BF08E923323A}" type="pres">
      <dgm:prSet presAssocID="{E6E90DA6-9D66-9548-BA7F-3205240810E0}" presName="rootConnector" presStyleLbl="node2" presStyleIdx="1" presStyleCnt="3"/>
      <dgm:spPr/>
    </dgm:pt>
    <dgm:pt modelId="{9907AFAD-E960-0D41-9593-8D90C8842F08}" type="pres">
      <dgm:prSet presAssocID="{E6E90DA6-9D66-9548-BA7F-3205240810E0}" presName="hierChild4" presStyleCnt="0"/>
      <dgm:spPr/>
    </dgm:pt>
    <dgm:pt modelId="{B38C9863-8512-E543-83D5-1D56762F1C50}" type="pres">
      <dgm:prSet presAssocID="{E6E90DA6-9D66-9548-BA7F-3205240810E0}" presName="hierChild5" presStyleCnt="0"/>
      <dgm:spPr/>
    </dgm:pt>
    <dgm:pt modelId="{7AB34BA7-D52E-2844-9F47-A2CB2E71637D}" type="pres">
      <dgm:prSet presAssocID="{62FDC941-BFD4-F040-B960-12172FD4B683}" presName="Name37" presStyleLbl="parChTrans1D2" presStyleIdx="2" presStyleCnt="3"/>
      <dgm:spPr/>
    </dgm:pt>
    <dgm:pt modelId="{11158476-1D9F-BB4D-B77D-5D9F348A87A9}" type="pres">
      <dgm:prSet presAssocID="{E4B9B05F-20C0-6245-A2DB-5D6D4BBC9868}" presName="hierRoot2" presStyleCnt="0">
        <dgm:presLayoutVars>
          <dgm:hierBranch val="init"/>
        </dgm:presLayoutVars>
      </dgm:prSet>
      <dgm:spPr/>
    </dgm:pt>
    <dgm:pt modelId="{43808A73-071E-6D46-AAB7-68142DF170B6}" type="pres">
      <dgm:prSet presAssocID="{E4B9B05F-20C0-6245-A2DB-5D6D4BBC9868}" presName="rootComposite" presStyleCnt="0"/>
      <dgm:spPr/>
    </dgm:pt>
    <dgm:pt modelId="{A6EFFD71-3543-4541-8788-E453AD6654BB}" type="pres">
      <dgm:prSet presAssocID="{E4B9B05F-20C0-6245-A2DB-5D6D4BBC9868}" presName="rootText" presStyleLbl="node2" presStyleIdx="2" presStyleCnt="3">
        <dgm:presLayoutVars>
          <dgm:chPref val="3"/>
        </dgm:presLayoutVars>
      </dgm:prSet>
      <dgm:spPr/>
    </dgm:pt>
    <dgm:pt modelId="{C8D6B189-32BD-8F48-AC8A-EBA4BF88E9CC}" type="pres">
      <dgm:prSet presAssocID="{E4B9B05F-20C0-6245-A2DB-5D6D4BBC9868}" presName="rootConnector" presStyleLbl="node2" presStyleIdx="2" presStyleCnt="3"/>
      <dgm:spPr/>
    </dgm:pt>
    <dgm:pt modelId="{50DB4330-A35D-1C4C-9388-7F60C22B53B7}" type="pres">
      <dgm:prSet presAssocID="{E4B9B05F-20C0-6245-A2DB-5D6D4BBC9868}" presName="hierChild4" presStyleCnt="0"/>
      <dgm:spPr/>
    </dgm:pt>
    <dgm:pt modelId="{01E42EB0-08C3-4F42-8A8A-B5BFE9E9BAF4}" type="pres">
      <dgm:prSet presAssocID="{E4B9B05F-20C0-6245-A2DB-5D6D4BBC9868}" presName="hierChild5" presStyleCnt="0"/>
      <dgm:spPr/>
    </dgm:pt>
    <dgm:pt modelId="{99FCD651-4549-794C-99BD-AB183064A60E}" type="pres">
      <dgm:prSet presAssocID="{FD30A8EA-C69D-2C4A-8E76-DAAC601CD4D8}" presName="hierChild3" presStyleCnt="0"/>
      <dgm:spPr/>
    </dgm:pt>
  </dgm:ptLst>
  <dgm:cxnLst>
    <dgm:cxn modelId="{4F326E04-F847-A14D-B85F-728A6B758E19}" type="presOf" srcId="{E6E90DA6-9D66-9548-BA7F-3205240810E0}" destId="{90BA1634-F331-374E-A97C-8727FCE7878C}" srcOrd="0" destOrd="0" presId="urn:microsoft.com/office/officeart/2005/8/layout/orgChart1"/>
    <dgm:cxn modelId="{6B6E5910-6DD5-2B46-BC35-7FEF7CBC2354}" type="presOf" srcId="{87B4B90C-685C-0C47-91F7-85FBBBD5840A}" destId="{9F58EFA6-6FB3-4A4F-A02C-7672065378A7}" srcOrd="0" destOrd="0" presId="urn:microsoft.com/office/officeart/2005/8/layout/orgChart1"/>
    <dgm:cxn modelId="{BFDA2F17-D286-7348-BC1F-0FB0B1B88E79}" type="presOf" srcId="{62FDC941-BFD4-F040-B960-12172FD4B683}" destId="{7AB34BA7-D52E-2844-9F47-A2CB2E71637D}" srcOrd="0" destOrd="0" presId="urn:microsoft.com/office/officeart/2005/8/layout/orgChart1"/>
    <dgm:cxn modelId="{F3E0F71E-A789-4A43-8281-2AEF39BD6660}" srcId="{BDFAF54D-F969-6542-82DA-4BD4F098204D}" destId="{FD30A8EA-C69D-2C4A-8E76-DAAC601CD4D8}" srcOrd="0" destOrd="0" parTransId="{69B2377F-A4B2-D140-9CAE-2122F2FACE2A}" sibTransId="{ED7D2E95-4305-1945-A618-21E6A09073D7}"/>
    <dgm:cxn modelId="{DC636434-9332-8441-93CA-81417374BA25}" type="presOf" srcId="{FD30A8EA-C69D-2C4A-8E76-DAAC601CD4D8}" destId="{E6ACB985-873B-2640-9A0E-0702A9929706}" srcOrd="1" destOrd="0" presId="urn:microsoft.com/office/officeart/2005/8/layout/orgChart1"/>
    <dgm:cxn modelId="{90CECF3C-BF0F-2E47-B444-0A397703EBA1}" srcId="{FD30A8EA-C69D-2C4A-8E76-DAAC601CD4D8}" destId="{E6E90DA6-9D66-9548-BA7F-3205240810E0}" srcOrd="1" destOrd="0" parTransId="{87B4B90C-685C-0C47-91F7-85FBBBD5840A}" sibTransId="{77D3D66F-170F-5A40-A51F-ABCB2AF9E49F}"/>
    <dgm:cxn modelId="{94E9F047-63E2-B54C-A703-103C78A75FE9}" type="presOf" srcId="{E4B9B05F-20C0-6245-A2DB-5D6D4BBC9868}" destId="{C8D6B189-32BD-8F48-AC8A-EBA4BF88E9CC}" srcOrd="1" destOrd="0" presId="urn:microsoft.com/office/officeart/2005/8/layout/orgChart1"/>
    <dgm:cxn modelId="{BAAADE5E-DD73-3746-92A1-34AF71A3B3C7}" type="presOf" srcId="{6C3C0134-4940-5C45-B2CD-F905F7543028}" destId="{592B46AA-D024-3642-9FD5-507CE86DFB20}" srcOrd="0" destOrd="0" presId="urn:microsoft.com/office/officeart/2005/8/layout/orgChart1"/>
    <dgm:cxn modelId="{76CAC064-95D5-C746-A120-328D04BAE0B5}" type="presOf" srcId="{7E065DA4-601F-444D-AB8B-56CEB8C2D542}" destId="{B6C15F43-7E31-E742-B4A7-C669B2E5BE13}" srcOrd="0" destOrd="0" presId="urn:microsoft.com/office/officeart/2005/8/layout/orgChart1"/>
    <dgm:cxn modelId="{36CFD27A-9225-1B43-BE87-5BDE5B8F6384}" type="presOf" srcId="{E4B9B05F-20C0-6245-A2DB-5D6D4BBC9868}" destId="{A6EFFD71-3543-4541-8788-E453AD6654BB}" srcOrd="0" destOrd="0" presId="urn:microsoft.com/office/officeart/2005/8/layout/orgChart1"/>
    <dgm:cxn modelId="{4D7DC27B-301F-844D-A262-CF556F5FD615}" type="presOf" srcId="{E6E90DA6-9D66-9548-BA7F-3205240810E0}" destId="{68F3D3E3-263E-E547-9AC1-BF08E923323A}" srcOrd="1" destOrd="0" presId="urn:microsoft.com/office/officeart/2005/8/layout/orgChart1"/>
    <dgm:cxn modelId="{BA97827F-DE63-4A4C-9DE9-3FC71734CF1F}" type="presOf" srcId="{FD30A8EA-C69D-2C4A-8E76-DAAC601CD4D8}" destId="{A93F5A1F-A23A-B442-AD66-1A6AC5724154}" srcOrd="0" destOrd="0" presId="urn:microsoft.com/office/officeart/2005/8/layout/orgChart1"/>
    <dgm:cxn modelId="{DE35DB83-5845-6044-9175-4E41C232ED9A}" srcId="{FD30A8EA-C69D-2C4A-8E76-DAAC601CD4D8}" destId="{7E065DA4-601F-444D-AB8B-56CEB8C2D542}" srcOrd="0" destOrd="0" parTransId="{6C3C0134-4940-5C45-B2CD-F905F7543028}" sibTransId="{9916B97A-706F-F544-9831-BB680DDA495E}"/>
    <dgm:cxn modelId="{369191A1-2D97-1346-8484-B6DA53B991C6}" type="presOf" srcId="{BDFAF54D-F969-6542-82DA-4BD4F098204D}" destId="{DAF929A5-00DB-1244-951F-C5767D00DDC2}" srcOrd="0" destOrd="0" presId="urn:microsoft.com/office/officeart/2005/8/layout/orgChart1"/>
    <dgm:cxn modelId="{523CD0C1-0FAA-D440-ADCB-01841B919215}" type="presOf" srcId="{7E065DA4-601F-444D-AB8B-56CEB8C2D542}" destId="{C3205A0A-13DB-2E4B-95E9-5553FA8E2AEA}" srcOrd="1" destOrd="0" presId="urn:microsoft.com/office/officeart/2005/8/layout/orgChart1"/>
    <dgm:cxn modelId="{FFC8C2D6-E3DD-BD47-A2D2-AAC550498AF7}" srcId="{FD30A8EA-C69D-2C4A-8E76-DAAC601CD4D8}" destId="{E4B9B05F-20C0-6245-A2DB-5D6D4BBC9868}" srcOrd="2" destOrd="0" parTransId="{62FDC941-BFD4-F040-B960-12172FD4B683}" sibTransId="{3AED6C4E-A922-2741-AB4F-61BE92613360}"/>
    <dgm:cxn modelId="{B4830690-F8DC-2D40-9854-4D17B535ED25}" type="presParOf" srcId="{DAF929A5-00DB-1244-951F-C5767D00DDC2}" destId="{7B31D2AC-27E0-D84E-943D-28275949FF07}" srcOrd="0" destOrd="0" presId="urn:microsoft.com/office/officeart/2005/8/layout/orgChart1"/>
    <dgm:cxn modelId="{B7630163-9155-B042-BB79-5B704A20BF4B}" type="presParOf" srcId="{7B31D2AC-27E0-D84E-943D-28275949FF07}" destId="{3223CF6F-008C-6B4F-A204-E582442F628F}" srcOrd="0" destOrd="0" presId="urn:microsoft.com/office/officeart/2005/8/layout/orgChart1"/>
    <dgm:cxn modelId="{18D5C9C2-ACD0-F442-A09C-EEB0912C1ED1}" type="presParOf" srcId="{3223CF6F-008C-6B4F-A204-E582442F628F}" destId="{A93F5A1F-A23A-B442-AD66-1A6AC5724154}" srcOrd="0" destOrd="0" presId="urn:microsoft.com/office/officeart/2005/8/layout/orgChart1"/>
    <dgm:cxn modelId="{ECE704BD-1890-5942-A5F3-D69F4625C457}" type="presParOf" srcId="{3223CF6F-008C-6B4F-A204-E582442F628F}" destId="{E6ACB985-873B-2640-9A0E-0702A9929706}" srcOrd="1" destOrd="0" presId="urn:microsoft.com/office/officeart/2005/8/layout/orgChart1"/>
    <dgm:cxn modelId="{04FF6D79-182F-094C-AC47-F61171894B61}" type="presParOf" srcId="{7B31D2AC-27E0-D84E-943D-28275949FF07}" destId="{EDFC37E8-C27C-7F4A-9BD3-CA2798C080A0}" srcOrd="1" destOrd="0" presId="urn:microsoft.com/office/officeart/2005/8/layout/orgChart1"/>
    <dgm:cxn modelId="{D537A202-4B97-2549-832B-18F0B1431772}" type="presParOf" srcId="{EDFC37E8-C27C-7F4A-9BD3-CA2798C080A0}" destId="{592B46AA-D024-3642-9FD5-507CE86DFB20}" srcOrd="0" destOrd="0" presId="urn:microsoft.com/office/officeart/2005/8/layout/orgChart1"/>
    <dgm:cxn modelId="{C86DE694-597E-C945-A5AF-DE6FB4DA8D70}" type="presParOf" srcId="{EDFC37E8-C27C-7F4A-9BD3-CA2798C080A0}" destId="{49C90D77-EFE9-8149-ACE5-B2D6367C3B54}" srcOrd="1" destOrd="0" presId="urn:microsoft.com/office/officeart/2005/8/layout/orgChart1"/>
    <dgm:cxn modelId="{6F6960E7-CE5A-E84C-A20D-648C2401F39A}" type="presParOf" srcId="{49C90D77-EFE9-8149-ACE5-B2D6367C3B54}" destId="{A03FF180-39A0-3840-86B9-C9285339297B}" srcOrd="0" destOrd="0" presId="urn:microsoft.com/office/officeart/2005/8/layout/orgChart1"/>
    <dgm:cxn modelId="{8B42923A-B514-224E-B174-0C8C0E0C22C8}" type="presParOf" srcId="{A03FF180-39A0-3840-86B9-C9285339297B}" destId="{B6C15F43-7E31-E742-B4A7-C669B2E5BE13}" srcOrd="0" destOrd="0" presId="urn:microsoft.com/office/officeart/2005/8/layout/orgChart1"/>
    <dgm:cxn modelId="{68E70922-7054-A54B-88B1-F34682B3B068}" type="presParOf" srcId="{A03FF180-39A0-3840-86B9-C9285339297B}" destId="{C3205A0A-13DB-2E4B-95E9-5553FA8E2AEA}" srcOrd="1" destOrd="0" presId="urn:microsoft.com/office/officeart/2005/8/layout/orgChart1"/>
    <dgm:cxn modelId="{9B1D3A9E-B2AF-5A41-AB51-8A90B0E68DBF}" type="presParOf" srcId="{49C90D77-EFE9-8149-ACE5-B2D6367C3B54}" destId="{672F1E13-0DAE-8F41-9653-6BC556207799}" srcOrd="1" destOrd="0" presId="urn:microsoft.com/office/officeart/2005/8/layout/orgChart1"/>
    <dgm:cxn modelId="{046E93E8-90A1-B941-BD97-7E5C4CA25B82}" type="presParOf" srcId="{49C90D77-EFE9-8149-ACE5-B2D6367C3B54}" destId="{6C9A8E36-17AF-A34E-817C-B4C13F1A9D12}" srcOrd="2" destOrd="0" presId="urn:microsoft.com/office/officeart/2005/8/layout/orgChart1"/>
    <dgm:cxn modelId="{E79509EB-E4A2-424B-93B3-7E91B8D4F70B}" type="presParOf" srcId="{EDFC37E8-C27C-7F4A-9BD3-CA2798C080A0}" destId="{9F58EFA6-6FB3-4A4F-A02C-7672065378A7}" srcOrd="2" destOrd="0" presId="urn:microsoft.com/office/officeart/2005/8/layout/orgChart1"/>
    <dgm:cxn modelId="{6BF30045-6F12-E040-8600-FC16AD24B141}" type="presParOf" srcId="{EDFC37E8-C27C-7F4A-9BD3-CA2798C080A0}" destId="{82F2A625-F4E4-6E45-BDEB-0DE474BEA8DD}" srcOrd="3" destOrd="0" presId="urn:microsoft.com/office/officeart/2005/8/layout/orgChart1"/>
    <dgm:cxn modelId="{633CED8F-0340-5744-8FF7-D7DC8D30CF90}" type="presParOf" srcId="{82F2A625-F4E4-6E45-BDEB-0DE474BEA8DD}" destId="{7D38A4AF-9DAD-4447-90B5-D779931D904C}" srcOrd="0" destOrd="0" presId="urn:microsoft.com/office/officeart/2005/8/layout/orgChart1"/>
    <dgm:cxn modelId="{2BB5720E-75D7-9446-AE4B-C94DE82A4EEC}" type="presParOf" srcId="{7D38A4AF-9DAD-4447-90B5-D779931D904C}" destId="{90BA1634-F331-374E-A97C-8727FCE7878C}" srcOrd="0" destOrd="0" presId="urn:microsoft.com/office/officeart/2005/8/layout/orgChart1"/>
    <dgm:cxn modelId="{F64DEBE6-9351-9242-BED2-CCD2DBF85144}" type="presParOf" srcId="{7D38A4AF-9DAD-4447-90B5-D779931D904C}" destId="{68F3D3E3-263E-E547-9AC1-BF08E923323A}" srcOrd="1" destOrd="0" presId="urn:microsoft.com/office/officeart/2005/8/layout/orgChart1"/>
    <dgm:cxn modelId="{22EC3A43-196B-564F-9388-141B5358EB9A}" type="presParOf" srcId="{82F2A625-F4E4-6E45-BDEB-0DE474BEA8DD}" destId="{9907AFAD-E960-0D41-9593-8D90C8842F08}" srcOrd="1" destOrd="0" presId="urn:microsoft.com/office/officeart/2005/8/layout/orgChart1"/>
    <dgm:cxn modelId="{87948CD0-742B-594B-8CE2-B3554B07A6E8}" type="presParOf" srcId="{82F2A625-F4E4-6E45-BDEB-0DE474BEA8DD}" destId="{B38C9863-8512-E543-83D5-1D56762F1C50}" srcOrd="2" destOrd="0" presId="urn:microsoft.com/office/officeart/2005/8/layout/orgChart1"/>
    <dgm:cxn modelId="{9E30D6FA-A8A2-2D46-AE69-6BB7DAE906CE}" type="presParOf" srcId="{EDFC37E8-C27C-7F4A-9BD3-CA2798C080A0}" destId="{7AB34BA7-D52E-2844-9F47-A2CB2E71637D}" srcOrd="4" destOrd="0" presId="urn:microsoft.com/office/officeart/2005/8/layout/orgChart1"/>
    <dgm:cxn modelId="{B572985C-561A-1547-BD43-703D1CD4C02C}" type="presParOf" srcId="{EDFC37E8-C27C-7F4A-9BD3-CA2798C080A0}" destId="{11158476-1D9F-BB4D-B77D-5D9F348A87A9}" srcOrd="5" destOrd="0" presId="urn:microsoft.com/office/officeart/2005/8/layout/orgChart1"/>
    <dgm:cxn modelId="{25CC76EB-B198-8D49-B691-1EE3BFAE4321}" type="presParOf" srcId="{11158476-1D9F-BB4D-B77D-5D9F348A87A9}" destId="{43808A73-071E-6D46-AAB7-68142DF170B6}" srcOrd="0" destOrd="0" presId="urn:microsoft.com/office/officeart/2005/8/layout/orgChart1"/>
    <dgm:cxn modelId="{A2CDC71C-EC5C-214B-8D10-9710B1AE3C25}" type="presParOf" srcId="{43808A73-071E-6D46-AAB7-68142DF170B6}" destId="{A6EFFD71-3543-4541-8788-E453AD6654BB}" srcOrd="0" destOrd="0" presId="urn:microsoft.com/office/officeart/2005/8/layout/orgChart1"/>
    <dgm:cxn modelId="{E13FA69E-D76A-C946-B088-00F8DD96F8ED}" type="presParOf" srcId="{43808A73-071E-6D46-AAB7-68142DF170B6}" destId="{C8D6B189-32BD-8F48-AC8A-EBA4BF88E9CC}" srcOrd="1" destOrd="0" presId="urn:microsoft.com/office/officeart/2005/8/layout/orgChart1"/>
    <dgm:cxn modelId="{11280B94-DAFE-F945-BC6B-37C3E9C828C2}" type="presParOf" srcId="{11158476-1D9F-BB4D-B77D-5D9F348A87A9}" destId="{50DB4330-A35D-1C4C-9388-7F60C22B53B7}" srcOrd="1" destOrd="0" presId="urn:microsoft.com/office/officeart/2005/8/layout/orgChart1"/>
    <dgm:cxn modelId="{6FFA702F-D17C-994B-A470-E2F2EDD58F91}" type="presParOf" srcId="{11158476-1D9F-BB4D-B77D-5D9F348A87A9}" destId="{01E42EB0-08C3-4F42-8A8A-B5BFE9E9BAF4}" srcOrd="2" destOrd="0" presId="urn:microsoft.com/office/officeart/2005/8/layout/orgChart1"/>
    <dgm:cxn modelId="{9B5B2BBA-004A-F645-8458-F0477F0347D1}" type="presParOf" srcId="{7B31D2AC-27E0-D84E-943D-28275949FF07}" destId="{99FCD651-4549-794C-99BD-AB183064A6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AF54D-F969-6542-82DA-4BD4F098204D}"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en-GB"/>
        </a:p>
      </dgm:t>
    </dgm:pt>
    <dgm:pt modelId="{FD30A8EA-C69D-2C4A-8E76-DAAC601CD4D8}">
      <dgm:prSet phldrT="[Text]" custT="1"/>
      <dgm:spPr/>
      <dgm:t>
        <a:bodyPr/>
        <a:lstStyle/>
        <a:p>
          <a:pPr>
            <a:buFont typeface="+mj-lt"/>
            <a:buAutoNum type="arabicPeriod"/>
          </a:pPr>
          <a:r>
            <a:rPr lang="en-US" sz="4000" b="1" dirty="0">
              <a:solidFill>
                <a:schemeClr val="tx1"/>
              </a:solidFill>
            </a:rPr>
            <a:t>Research Design</a:t>
          </a:r>
          <a:endParaRPr lang="en-GB" sz="4000" dirty="0">
            <a:solidFill>
              <a:schemeClr val="tx1"/>
            </a:solidFill>
            <a:latin typeface="+mj-lt"/>
          </a:endParaRPr>
        </a:p>
      </dgm:t>
    </dgm:pt>
    <dgm:pt modelId="{69B2377F-A4B2-D140-9CAE-2122F2FACE2A}" type="parTrans" cxnId="{F3E0F71E-A789-4A43-8281-2AEF39BD6660}">
      <dgm:prSet/>
      <dgm:spPr/>
      <dgm:t>
        <a:bodyPr/>
        <a:lstStyle/>
        <a:p>
          <a:endParaRPr lang="en-GB"/>
        </a:p>
      </dgm:t>
    </dgm:pt>
    <dgm:pt modelId="{ED7D2E95-4305-1945-A618-21E6A09073D7}" type="sibTrans" cxnId="{F3E0F71E-A789-4A43-8281-2AEF39BD6660}">
      <dgm:prSet/>
      <dgm:spPr/>
      <dgm:t>
        <a:bodyPr/>
        <a:lstStyle/>
        <a:p>
          <a:endParaRPr lang="en-GB"/>
        </a:p>
      </dgm:t>
    </dgm:pt>
    <dgm:pt modelId="{7E065DA4-601F-444D-AB8B-56CEB8C2D542}">
      <dgm:prSet phldrT="[Text]" custT="1"/>
      <dgm:spPr/>
      <dgm:t>
        <a:bodyPr/>
        <a:lstStyle/>
        <a:p>
          <a:pPr>
            <a:buFont typeface="+mj-lt"/>
            <a:buAutoNum type="arabicPeriod"/>
          </a:pPr>
          <a:r>
            <a:rPr lang="en-US" sz="2000" b="1" dirty="0">
              <a:solidFill>
                <a:schemeClr val="tx1"/>
              </a:solidFill>
              <a:latin typeface="+mj-lt"/>
            </a:rPr>
            <a:t>Qualitative, semi-structured interview</a:t>
          </a:r>
          <a:endParaRPr lang="en-GB" sz="2000" dirty="0">
            <a:solidFill>
              <a:schemeClr val="tx1"/>
            </a:solidFill>
            <a:latin typeface="+mj-lt"/>
          </a:endParaRPr>
        </a:p>
      </dgm:t>
    </dgm:pt>
    <dgm:pt modelId="{6C3C0134-4940-5C45-B2CD-F905F7543028}" type="parTrans" cxnId="{DE35DB83-5845-6044-9175-4E41C232ED9A}">
      <dgm:prSet/>
      <dgm:spPr/>
      <dgm:t>
        <a:bodyPr/>
        <a:lstStyle/>
        <a:p>
          <a:endParaRPr lang="en-GB"/>
        </a:p>
      </dgm:t>
    </dgm:pt>
    <dgm:pt modelId="{9916B97A-706F-F544-9831-BB680DDA495E}" type="sibTrans" cxnId="{DE35DB83-5845-6044-9175-4E41C232ED9A}">
      <dgm:prSet/>
      <dgm:spPr/>
      <dgm:t>
        <a:bodyPr/>
        <a:lstStyle/>
        <a:p>
          <a:endParaRPr lang="en-GB"/>
        </a:p>
      </dgm:t>
    </dgm:pt>
    <dgm:pt modelId="{36BBFAF1-136D-FB42-BDED-50A5C97128F9}">
      <dgm:prSet phldrT="[Text]" custT="1"/>
      <dgm:spPr/>
      <dgm:t>
        <a:bodyPr/>
        <a:lstStyle/>
        <a:p>
          <a:r>
            <a:rPr lang="en-US" sz="1800" b="1" dirty="0">
              <a:solidFill>
                <a:schemeClr val="tx1"/>
              </a:solidFill>
            </a:rPr>
            <a:t>Sid refugee camp in Serbia/ </a:t>
          </a:r>
          <a:r>
            <a:rPr lang="en-US" sz="1800" b="1" dirty="0" err="1">
              <a:solidFill>
                <a:schemeClr val="tx1"/>
              </a:solidFill>
            </a:rPr>
            <a:t>Sedra</a:t>
          </a:r>
          <a:r>
            <a:rPr lang="en-US" sz="1800" b="1" dirty="0">
              <a:solidFill>
                <a:schemeClr val="tx1"/>
              </a:solidFill>
            </a:rPr>
            <a:t> refugee camp in B&amp;H</a:t>
          </a:r>
          <a:endParaRPr lang="en-GB" sz="1800" b="1" dirty="0">
            <a:solidFill>
              <a:schemeClr val="tx1"/>
            </a:solidFill>
            <a:latin typeface="+mj-lt"/>
          </a:endParaRPr>
        </a:p>
      </dgm:t>
    </dgm:pt>
    <dgm:pt modelId="{66512B89-A594-794D-9FA8-1B691FA6F376}" type="parTrans" cxnId="{B63EC021-FDEA-4843-8E50-1DC152B7F49C}">
      <dgm:prSet/>
      <dgm:spPr/>
      <dgm:t>
        <a:bodyPr/>
        <a:lstStyle/>
        <a:p>
          <a:endParaRPr lang="en-GB"/>
        </a:p>
      </dgm:t>
    </dgm:pt>
    <dgm:pt modelId="{D5C73B02-8F12-A54B-9188-4B7A198815EA}" type="sibTrans" cxnId="{B63EC021-FDEA-4843-8E50-1DC152B7F49C}">
      <dgm:prSet/>
      <dgm:spPr/>
      <dgm:t>
        <a:bodyPr/>
        <a:lstStyle/>
        <a:p>
          <a:endParaRPr lang="en-GB"/>
        </a:p>
      </dgm:t>
    </dgm:pt>
    <dgm:pt modelId="{E4B9B05F-20C0-6245-A2DB-5D6D4BBC9868}">
      <dgm:prSet phldrT="[Text]" custT="1"/>
      <dgm:spPr/>
      <dgm:t>
        <a:bodyPr/>
        <a:lstStyle/>
        <a:p>
          <a:pPr>
            <a:buFont typeface="+mj-lt"/>
            <a:buAutoNum type="arabicPeriod"/>
          </a:pPr>
          <a:r>
            <a:rPr lang="en-US" sz="2000" b="1" dirty="0">
              <a:solidFill>
                <a:schemeClr val="tx1"/>
              </a:solidFill>
            </a:rPr>
            <a:t>Purposive and snowball sampling </a:t>
          </a:r>
          <a:endParaRPr lang="en-GB" sz="2000" b="1" dirty="0">
            <a:solidFill>
              <a:schemeClr val="tx1"/>
            </a:solidFill>
            <a:latin typeface="+mj-lt"/>
          </a:endParaRPr>
        </a:p>
      </dgm:t>
    </dgm:pt>
    <dgm:pt modelId="{62FDC941-BFD4-F040-B960-12172FD4B683}" type="parTrans" cxnId="{FFC8C2D6-E3DD-BD47-A2D2-AAC550498AF7}">
      <dgm:prSet/>
      <dgm:spPr/>
      <dgm:t>
        <a:bodyPr/>
        <a:lstStyle/>
        <a:p>
          <a:endParaRPr lang="en-GB"/>
        </a:p>
      </dgm:t>
    </dgm:pt>
    <dgm:pt modelId="{3AED6C4E-A922-2741-AB4F-61BE92613360}" type="sibTrans" cxnId="{FFC8C2D6-E3DD-BD47-A2D2-AAC550498AF7}">
      <dgm:prSet/>
      <dgm:spPr/>
      <dgm:t>
        <a:bodyPr/>
        <a:lstStyle/>
        <a:p>
          <a:endParaRPr lang="en-GB"/>
        </a:p>
      </dgm:t>
    </dgm:pt>
    <dgm:pt modelId="{CEF0DAE1-4A28-2A43-B5EE-5786BE1D9DDE}">
      <dgm:prSet custT="1"/>
      <dgm:spPr/>
      <dgm:t>
        <a:bodyPr/>
        <a:lstStyle/>
        <a:p>
          <a:pPr>
            <a:buFont typeface="+mj-lt"/>
            <a:buAutoNum type="arabicPeriod"/>
          </a:pPr>
          <a:r>
            <a:rPr lang="en-US" sz="2000" b="1" dirty="0">
              <a:solidFill>
                <a:schemeClr val="tx1"/>
              </a:solidFill>
              <a:latin typeface="+mj-lt"/>
            </a:rPr>
            <a:t>Translation from Persian to English/ Coding</a:t>
          </a:r>
          <a:endParaRPr lang="en-HU" sz="2000" dirty="0">
            <a:solidFill>
              <a:schemeClr val="tx1"/>
            </a:solidFill>
            <a:latin typeface="+mj-lt"/>
          </a:endParaRPr>
        </a:p>
      </dgm:t>
    </dgm:pt>
    <dgm:pt modelId="{2A467EC1-E157-9A47-9B7A-C7CDF9DBD3B7}" type="parTrans" cxnId="{21B4DA3E-84C7-514A-B740-66B33EA558F0}">
      <dgm:prSet/>
      <dgm:spPr/>
      <dgm:t>
        <a:bodyPr/>
        <a:lstStyle/>
        <a:p>
          <a:endParaRPr lang="en-GB"/>
        </a:p>
      </dgm:t>
    </dgm:pt>
    <dgm:pt modelId="{03690E34-151E-D745-B376-9685A5724F77}" type="sibTrans" cxnId="{21B4DA3E-84C7-514A-B740-66B33EA558F0}">
      <dgm:prSet/>
      <dgm:spPr/>
      <dgm:t>
        <a:bodyPr/>
        <a:lstStyle/>
        <a:p>
          <a:endParaRPr lang="en-GB"/>
        </a:p>
      </dgm:t>
    </dgm:pt>
    <dgm:pt modelId="{DAF929A5-00DB-1244-951F-C5767D00DDC2}" type="pres">
      <dgm:prSet presAssocID="{BDFAF54D-F969-6542-82DA-4BD4F098204D}" presName="hierChild1" presStyleCnt="0">
        <dgm:presLayoutVars>
          <dgm:orgChart val="1"/>
          <dgm:chPref val="1"/>
          <dgm:dir/>
          <dgm:animOne val="branch"/>
          <dgm:animLvl val="lvl"/>
          <dgm:resizeHandles/>
        </dgm:presLayoutVars>
      </dgm:prSet>
      <dgm:spPr/>
    </dgm:pt>
    <dgm:pt modelId="{7B31D2AC-27E0-D84E-943D-28275949FF07}" type="pres">
      <dgm:prSet presAssocID="{FD30A8EA-C69D-2C4A-8E76-DAAC601CD4D8}" presName="hierRoot1" presStyleCnt="0">
        <dgm:presLayoutVars>
          <dgm:hierBranch val="init"/>
        </dgm:presLayoutVars>
      </dgm:prSet>
      <dgm:spPr/>
    </dgm:pt>
    <dgm:pt modelId="{3223CF6F-008C-6B4F-A204-E582442F628F}" type="pres">
      <dgm:prSet presAssocID="{FD30A8EA-C69D-2C4A-8E76-DAAC601CD4D8}" presName="rootComposite1" presStyleCnt="0"/>
      <dgm:spPr/>
    </dgm:pt>
    <dgm:pt modelId="{A93F5A1F-A23A-B442-AD66-1A6AC5724154}" type="pres">
      <dgm:prSet presAssocID="{FD30A8EA-C69D-2C4A-8E76-DAAC601CD4D8}" presName="rootText1" presStyleLbl="node0" presStyleIdx="0" presStyleCnt="1" custScaleX="180018" custScaleY="184591">
        <dgm:presLayoutVars>
          <dgm:chPref val="3"/>
        </dgm:presLayoutVars>
      </dgm:prSet>
      <dgm:spPr/>
    </dgm:pt>
    <dgm:pt modelId="{E6ACB985-873B-2640-9A0E-0702A9929706}" type="pres">
      <dgm:prSet presAssocID="{FD30A8EA-C69D-2C4A-8E76-DAAC601CD4D8}" presName="rootConnector1" presStyleLbl="node1" presStyleIdx="0" presStyleCnt="0"/>
      <dgm:spPr/>
    </dgm:pt>
    <dgm:pt modelId="{EDFC37E8-C27C-7F4A-9BD3-CA2798C080A0}" type="pres">
      <dgm:prSet presAssocID="{FD30A8EA-C69D-2C4A-8E76-DAAC601CD4D8}" presName="hierChild2" presStyleCnt="0"/>
      <dgm:spPr/>
    </dgm:pt>
    <dgm:pt modelId="{592B46AA-D024-3642-9FD5-507CE86DFB20}" type="pres">
      <dgm:prSet presAssocID="{6C3C0134-4940-5C45-B2CD-F905F7543028}" presName="Name37" presStyleLbl="parChTrans1D2" presStyleIdx="0" presStyleCnt="4"/>
      <dgm:spPr/>
    </dgm:pt>
    <dgm:pt modelId="{49C90D77-EFE9-8149-ACE5-B2D6367C3B54}" type="pres">
      <dgm:prSet presAssocID="{7E065DA4-601F-444D-AB8B-56CEB8C2D542}" presName="hierRoot2" presStyleCnt="0">
        <dgm:presLayoutVars>
          <dgm:hierBranch val="init"/>
        </dgm:presLayoutVars>
      </dgm:prSet>
      <dgm:spPr/>
    </dgm:pt>
    <dgm:pt modelId="{A03FF180-39A0-3840-86B9-C9285339297B}" type="pres">
      <dgm:prSet presAssocID="{7E065DA4-601F-444D-AB8B-56CEB8C2D542}" presName="rootComposite" presStyleCnt="0"/>
      <dgm:spPr/>
    </dgm:pt>
    <dgm:pt modelId="{B6C15F43-7E31-E742-B4A7-C669B2E5BE13}" type="pres">
      <dgm:prSet presAssocID="{7E065DA4-601F-444D-AB8B-56CEB8C2D542}" presName="rootText" presStyleLbl="node2" presStyleIdx="0" presStyleCnt="4">
        <dgm:presLayoutVars>
          <dgm:chPref val="3"/>
        </dgm:presLayoutVars>
      </dgm:prSet>
      <dgm:spPr/>
    </dgm:pt>
    <dgm:pt modelId="{C3205A0A-13DB-2E4B-95E9-5553FA8E2AEA}" type="pres">
      <dgm:prSet presAssocID="{7E065DA4-601F-444D-AB8B-56CEB8C2D542}" presName="rootConnector" presStyleLbl="node2" presStyleIdx="0" presStyleCnt="4"/>
      <dgm:spPr/>
    </dgm:pt>
    <dgm:pt modelId="{672F1E13-0DAE-8F41-9653-6BC556207799}" type="pres">
      <dgm:prSet presAssocID="{7E065DA4-601F-444D-AB8B-56CEB8C2D542}" presName="hierChild4" presStyleCnt="0"/>
      <dgm:spPr/>
    </dgm:pt>
    <dgm:pt modelId="{6C9A8E36-17AF-A34E-817C-B4C13F1A9D12}" type="pres">
      <dgm:prSet presAssocID="{7E065DA4-601F-444D-AB8B-56CEB8C2D542}" presName="hierChild5" presStyleCnt="0"/>
      <dgm:spPr/>
    </dgm:pt>
    <dgm:pt modelId="{0C1EC2A7-CCD4-5841-A972-8044B0D4763F}" type="pres">
      <dgm:prSet presAssocID="{66512B89-A594-794D-9FA8-1B691FA6F376}" presName="Name37" presStyleLbl="parChTrans1D2" presStyleIdx="1" presStyleCnt="4"/>
      <dgm:spPr/>
    </dgm:pt>
    <dgm:pt modelId="{101920FC-C2B4-7F44-9223-EB0E77DDCE3A}" type="pres">
      <dgm:prSet presAssocID="{36BBFAF1-136D-FB42-BDED-50A5C97128F9}" presName="hierRoot2" presStyleCnt="0">
        <dgm:presLayoutVars>
          <dgm:hierBranch val="init"/>
        </dgm:presLayoutVars>
      </dgm:prSet>
      <dgm:spPr/>
    </dgm:pt>
    <dgm:pt modelId="{18373321-2D8A-4846-98EB-0454BBA2C3BF}" type="pres">
      <dgm:prSet presAssocID="{36BBFAF1-136D-FB42-BDED-50A5C97128F9}" presName="rootComposite" presStyleCnt="0"/>
      <dgm:spPr/>
    </dgm:pt>
    <dgm:pt modelId="{09D5180A-7651-0545-9E13-AD729DAB17E5}" type="pres">
      <dgm:prSet presAssocID="{36BBFAF1-136D-FB42-BDED-50A5C97128F9}" presName="rootText" presStyleLbl="node2" presStyleIdx="1" presStyleCnt="4">
        <dgm:presLayoutVars>
          <dgm:chPref val="3"/>
        </dgm:presLayoutVars>
      </dgm:prSet>
      <dgm:spPr/>
    </dgm:pt>
    <dgm:pt modelId="{8BF9DD5D-8006-6849-B170-A799C4919E33}" type="pres">
      <dgm:prSet presAssocID="{36BBFAF1-136D-FB42-BDED-50A5C97128F9}" presName="rootConnector" presStyleLbl="node2" presStyleIdx="1" presStyleCnt="4"/>
      <dgm:spPr/>
    </dgm:pt>
    <dgm:pt modelId="{E7083F47-42D5-7A47-A7ED-9E29DBD0A5C7}" type="pres">
      <dgm:prSet presAssocID="{36BBFAF1-136D-FB42-BDED-50A5C97128F9}" presName="hierChild4" presStyleCnt="0"/>
      <dgm:spPr/>
    </dgm:pt>
    <dgm:pt modelId="{96540130-4C00-5A4B-B3C1-89B453D2154B}" type="pres">
      <dgm:prSet presAssocID="{36BBFAF1-136D-FB42-BDED-50A5C97128F9}" presName="hierChild5" presStyleCnt="0"/>
      <dgm:spPr/>
    </dgm:pt>
    <dgm:pt modelId="{7AB34BA7-D52E-2844-9F47-A2CB2E71637D}" type="pres">
      <dgm:prSet presAssocID="{62FDC941-BFD4-F040-B960-12172FD4B683}" presName="Name37" presStyleLbl="parChTrans1D2" presStyleIdx="2" presStyleCnt="4"/>
      <dgm:spPr/>
    </dgm:pt>
    <dgm:pt modelId="{11158476-1D9F-BB4D-B77D-5D9F348A87A9}" type="pres">
      <dgm:prSet presAssocID="{E4B9B05F-20C0-6245-A2DB-5D6D4BBC9868}" presName="hierRoot2" presStyleCnt="0">
        <dgm:presLayoutVars>
          <dgm:hierBranch val="init"/>
        </dgm:presLayoutVars>
      </dgm:prSet>
      <dgm:spPr/>
    </dgm:pt>
    <dgm:pt modelId="{43808A73-071E-6D46-AAB7-68142DF170B6}" type="pres">
      <dgm:prSet presAssocID="{E4B9B05F-20C0-6245-A2DB-5D6D4BBC9868}" presName="rootComposite" presStyleCnt="0"/>
      <dgm:spPr/>
    </dgm:pt>
    <dgm:pt modelId="{A6EFFD71-3543-4541-8788-E453AD6654BB}" type="pres">
      <dgm:prSet presAssocID="{E4B9B05F-20C0-6245-A2DB-5D6D4BBC9868}" presName="rootText" presStyleLbl="node2" presStyleIdx="2" presStyleCnt="4">
        <dgm:presLayoutVars>
          <dgm:chPref val="3"/>
        </dgm:presLayoutVars>
      </dgm:prSet>
      <dgm:spPr/>
    </dgm:pt>
    <dgm:pt modelId="{C8D6B189-32BD-8F48-AC8A-EBA4BF88E9CC}" type="pres">
      <dgm:prSet presAssocID="{E4B9B05F-20C0-6245-A2DB-5D6D4BBC9868}" presName="rootConnector" presStyleLbl="node2" presStyleIdx="2" presStyleCnt="4"/>
      <dgm:spPr/>
    </dgm:pt>
    <dgm:pt modelId="{50DB4330-A35D-1C4C-9388-7F60C22B53B7}" type="pres">
      <dgm:prSet presAssocID="{E4B9B05F-20C0-6245-A2DB-5D6D4BBC9868}" presName="hierChild4" presStyleCnt="0"/>
      <dgm:spPr/>
    </dgm:pt>
    <dgm:pt modelId="{01E42EB0-08C3-4F42-8A8A-B5BFE9E9BAF4}" type="pres">
      <dgm:prSet presAssocID="{E4B9B05F-20C0-6245-A2DB-5D6D4BBC9868}" presName="hierChild5" presStyleCnt="0"/>
      <dgm:spPr/>
    </dgm:pt>
    <dgm:pt modelId="{7BC74C24-68AE-F94D-A179-D20CE56F1A5C}" type="pres">
      <dgm:prSet presAssocID="{2A467EC1-E157-9A47-9B7A-C7CDF9DBD3B7}" presName="Name37" presStyleLbl="parChTrans1D2" presStyleIdx="3" presStyleCnt="4"/>
      <dgm:spPr/>
    </dgm:pt>
    <dgm:pt modelId="{5C3C992B-25E0-7940-8A86-3F7BD8985FA1}" type="pres">
      <dgm:prSet presAssocID="{CEF0DAE1-4A28-2A43-B5EE-5786BE1D9DDE}" presName="hierRoot2" presStyleCnt="0">
        <dgm:presLayoutVars>
          <dgm:hierBranch val="init"/>
        </dgm:presLayoutVars>
      </dgm:prSet>
      <dgm:spPr/>
    </dgm:pt>
    <dgm:pt modelId="{E03698E7-FA76-CB43-A7F6-1A40BFEF0779}" type="pres">
      <dgm:prSet presAssocID="{CEF0DAE1-4A28-2A43-B5EE-5786BE1D9DDE}" presName="rootComposite" presStyleCnt="0"/>
      <dgm:spPr/>
    </dgm:pt>
    <dgm:pt modelId="{E9B6F115-299D-C14D-A677-FF1CFDB91916}" type="pres">
      <dgm:prSet presAssocID="{CEF0DAE1-4A28-2A43-B5EE-5786BE1D9DDE}" presName="rootText" presStyleLbl="node2" presStyleIdx="3" presStyleCnt="4">
        <dgm:presLayoutVars>
          <dgm:chPref val="3"/>
        </dgm:presLayoutVars>
      </dgm:prSet>
      <dgm:spPr/>
    </dgm:pt>
    <dgm:pt modelId="{75391C8E-891B-E74F-B5EE-FFD3E32D1DA4}" type="pres">
      <dgm:prSet presAssocID="{CEF0DAE1-4A28-2A43-B5EE-5786BE1D9DDE}" presName="rootConnector" presStyleLbl="node2" presStyleIdx="3" presStyleCnt="4"/>
      <dgm:spPr/>
    </dgm:pt>
    <dgm:pt modelId="{C1144E2F-20C0-1140-99F4-B966CFE40A82}" type="pres">
      <dgm:prSet presAssocID="{CEF0DAE1-4A28-2A43-B5EE-5786BE1D9DDE}" presName="hierChild4" presStyleCnt="0"/>
      <dgm:spPr/>
    </dgm:pt>
    <dgm:pt modelId="{4F24D350-6535-E44E-81A1-1AE76F578BF0}" type="pres">
      <dgm:prSet presAssocID="{CEF0DAE1-4A28-2A43-B5EE-5786BE1D9DDE}" presName="hierChild5" presStyleCnt="0"/>
      <dgm:spPr/>
    </dgm:pt>
    <dgm:pt modelId="{99FCD651-4549-794C-99BD-AB183064A60E}" type="pres">
      <dgm:prSet presAssocID="{FD30A8EA-C69D-2C4A-8E76-DAAC601CD4D8}" presName="hierChild3" presStyleCnt="0"/>
      <dgm:spPr/>
    </dgm:pt>
  </dgm:ptLst>
  <dgm:cxnLst>
    <dgm:cxn modelId="{BFDA2F17-D286-7348-BC1F-0FB0B1B88E79}" type="presOf" srcId="{62FDC941-BFD4-F040-B960-12172FD4B683}" destId="{7AB34BA7-D52E-2844-9F47-A2CB2E71637D}" srcOrd="0" destOrd="0" presId="urn:microsoft.com/office/officeart/2005/8/layout/orgChart1"/>
    <dgm:cxn modelId="{F3E0F71E-A789-4A43-8281-2AEF39BD6660}" srcId="{BDFAF54D-F969-6542-82DA-4BD4F098204D}" destId="{FD30A8EA-C69D-2C4A-8E76-DAAC601CD4D8}" srcOrd="0" destOrd="0" parTransId="{69B2377F-A4B2-D140-9CAE-2122F2FACE2A}" sibTransId="{ED7D2E95-4305-1945-A618-21E6A09073D7}"/>
    <dgm:cxn modelId="{B63EC021-FDEA-4843-8E50-1DC152B7F49C}" srcId="{FD30A8EA-C69D-2C4A-8E76-DAAC601CD4D8}" destId="{36BBFAF1-136D-FB42-BDED-50A5C97128F9}" srcOrd="1" destOrd="0" parTransId="{66512B89-A594-794D-9FA8-1B691FA6F376}" sibTransId="{D5C73B02-8F12-A54B-9188-4B7A198815EA}"/>
    <dgm:cxn modelId="{48B40B2B-D0AA-954C-99D1-BE4BC3AA6721}" type="presOf" srcId="{2A467EC1-E157-9A47-9B7A-C7CDF9DBD3B7}" destId="{7BC74C24-68AE-F94D-A179-D20CE56F1A5C}" srcOrd="0" destOrd="0" presId="urn:microsoft.com/office/officeart/2005/8/layout/orgChart1"/>
    <dgm:cxn modelId="{DC636434-9332-8441-93CA-81417374BA25}" type="presOf" srcId="{FD30A8EA-C69D-2C4A-8E76-DAAC601CD4D8}" destId="{E6ACB985-873B-2640-9A0E-0702A9929706}" srcOrd="1" destOrd="0" presId="urn:microsoft.com/office/officeart/2005/8/layout/orgChart1"/>
    <dgm:cxn modelId="{21B4DA3E-84C7-514A-B740-66B33EA558F0}" srcId="{FD30A8EA-C69D-2C4A-8E76-DAAC601CD4D8}" destId="{CEF0DAE1-4A28-2A43-B5EE-5786BE1D9DDE}" srcOrd="3" destOrd="0" parTransId="{2A467EC1-E157-9A47-9B7A-C7CDF9DBD3B7}" sibTransId="{03690E34-151E-D745-B376-9685A5724F77}"/>
    <dgm:cxn modelId="{94E9F047-63E2-B54C-A703-103C78A75FE9}" type="presOf" srcId="{E4B9B05F-20C0-6245-A2DB-5D6D4BBC9868}" destId="{C8D6B189-32BD-8F48-AC8A-EBA4BF88E9CC}" srcOrd="1" destOrd="0" presId="urn:microsoft.com/office/officeart/2005/8/layout/orgChart1"/>
    <dgm:cxn modelId="{E394CF55-7DA9-524D-88F5-CDF7156642E3}" type="presOf" srcId="{CEF0DAE1-4A28-2A43-B5EE-5786BE1D9DDE}" destId="{75391C8E-891B-E74F-B5EE-FFD3E32D1DA4}" srcOrd="1" destOrd="0" presId="urn:microsoft.com/office/officeart/2005/8/layout/orgChart1"/>
    <dgm:cxn modelId="{BAAADE5E-DD73-3746-92A1-34AF71A3B3C7}" type="presOf" srcId="{6C3C0134-4940-5C45-B2CD-F905F7543028}" destId="{592B46AA-D024-3642-9FD5-507CE86DFB20}" srcOrd="0" destOrd="0" presId="urn:microsoft.com/office/officeart/2005/8/layout/orgChart1"/>
    <dgm:cxn modelId="{76CAC064-95D5-C746-A120-328D04BAE0B5}" type="presOf" srcId="{7E065DA4-601F-444D-AB8B-56CEB8C2D542}" destId="{B6C15F43-7E31-E742-B4A7-C669B2E5BE13}" srcOrd="0" destOrd="0" presId="urn:microsoft.com/office/officeart/2005/8/layout/orgChart1"/>
    <dgm:cxn modelId="{36CFD27A-9225-1B43-BE87-5BDE5B8F6384}" type="presOf" srcId="{E4B9B05F-20C0-6245-A2DB-5D6D4BBC9868}" destId="{A6EFFD71-3543-4541-8788-E453AD6654BB}" srcOrd="0" destOrd="0" presId="urn:microsoft.com/office/officeart/2005/8/layout/orgChart1"/>
    <dgm:cxn modelId="{BA97827F-DE63-4A4C-9DE9-3FC71734CF1F}" type="presOf" srcId="{FD30A8EA-C69D-2C4A-8E76-DAAC601CD4D8}" destId="{A93F5A1F-A23A-B442-AD66-1A6AC5724154}" srcOrd="0" destOrd="0" presId="urn:microsoft.com/office/officeart/2005/8/layout/orgChart1"/>
    <dgm:cxn modelId="{DE35DB83-5845-6044-9175-4E41C232ED9A}" srcId="{FD30A8EA-C69D-2C4A-8E76-DAAC601CD4D8}" destId="{7E065DA4-601F-444D-AB8B-56CEB8C2D542}" srcOrd="0" destOrd="0" parTransId="{6C3C0134-4940-5C45-B2CD-F905F7543028}" sibTransId="{9916B97A-706F-F544-9831-BB680DDA495E}"/>
    <dgm:cxn modelId="{69CECE87-E80B-E34E-97D7-267174B15BD7}" type="presOf" srcId="{36BBFAF1-136D-FB42-BDED-50A5C97128F9}" destId="{09D5180A-7651-0545-9E13-AD729DAB17E5}" srcOrd="0" destOrd="0" presId="urn:microsoft.com/office/officeart/2005/8/layout/orgChart1"/>
    <dgm:cxn modelId="{4A6B9F9D-B2AB-A24B-AC36-1177A0BF4A5A}" type="presOf" srcId="{36BBFAF1-136D-FB42-BDED-50A5C97128F9}" destId="{8BF9DD5D-8006-6849-B170-A799C4919E33}" srcOrd="1" destOrd="0" presId="urn:microsoft.com/office/officeart/2005/8/layout/orgChart1"/>
    <dgm:cxn modelId="{369191A1-2D97-1346-8484-B6DA53B991C6}" type="presOf" srcId="{BDFAF54D-F969-6542-82DA-4BD4F098204D}" destId="{DAF929A5-00DB-1244-951F-C5767D00DDC2}" srcOrd="0" destOrd="0" presId="urn:microsoft.com/office/officeart/2005/8/layout/orgChart1"/>
    <dgm:cxn modelId="{990C70C1-781A-264C-AB58-BDB6E8979115}" type="presOf" srcId="{66512B89-A594-794D-9FA8-1B691FA6F376}" destId="{0C1EC2A7-CCD4-5841-A972-8044B0D4763F}" srcOrd="0" destOrd="0" presId="urn:microsoft.com/office/officeart/2005/8/layout/orgChart1"/>
    <dgm:cxn modelId="{523CD0C1-0FAA-D440-ADCB-01841B919215}" type="presOf" srcId="{7E065DA4-601F-444D-AB8B-56CEB8C2D542}" destId="{C3205A0A-13DB-2E4B-95E9-5553FA8E2AEA}" srcOrd="1" destOrd="0" presId="urn:microsoft.com/office/officeart/2005/8/layout/orgChart1"/>
    <dgm:cxn modelId="{FFC8C2D6-E3DD-BD47-A2D2-AAC550498AF7}" srcId="{FD30A8EA-C69D-2C4A-8E76-DAAC601CD4D8}" destId="{E4B9B05F-20C0-6245-A2DB-5D6D4BBC9868}" srcOrd="2" destOrd="0" parTransId="{62FDC941-BFD4-F040-B960-12172FD4B683}" sibTransId="{3AED6C4E-A922-2741-AB4F-61BE92613360}"/>
    <dgm:cxn modelId="{D466C3FB-14C7-1641-92D7-F9704CB79F91}" type="presOf" srcId="{CEF0DAE1-4A28-2A43-B5EE-5786BE1D9DDE}" destId="{E9B6F115-299D-C14D-A677-FF1CFDB91916}" srcOrd="0" destOrd="0" presId="urn:microsoft.com/office/officeart/2005/8/layout/orgChart1"/>
    <dgm:cxn modelId="{B4830690-F8DC-2D40-9854-4D17B535ED25}" type="presParOf" srcId="{DAF929A5-00DB-1244-951F-C5767D00DDC2}" destId="{7B31D2AC-27E0-D84E-943D-28275949FF07}" srcOrd="0" destOrd="0" presId="urn:microsoft.com/office/officeart/2005/8/layout/orgChart1"/>
    <dgm:cxn modelId="{B7630163-9155-B042-BB79-5B704A20BF4B}" type="presParOf" srcId="{7B31D2AC-27E0-D84E-943D-28275949FF07}" destId="{3223CF6F-008C-6B4F-A204-E582442F628F}" srcOrd="0" destOrd="0" presId="urn:microsoft.com/office/officeart/2005/8/layout/orgChart1"/>
    <dgm:cxn modelId="{18D5C9C2-ACD0-F442-A09C-EEB0912C1ED1}" type="presParOf" srcId="{3223CF6F-008C-6B4F-A204-E582442F628F}" destId="{A93F5A1F-A23A-B442-AD66-1A6AC5724154}" srcOrd="0" destOrd="0" presId="urn:microsoft.com/office/officeart/2005/8/layout/orgChart1"/>
    <dgm:cxn modelId="{ECE704BD-1890-5942-A5F3-D69F4625C457}" type="presParOf" srcId="{3223CF6F-008C-6B4F-A204-E582442F628F}" destId="{E6ACB985-873B-2640-9A0E-0702A9929706}" srcOrd="1" destOrd="0" presId="urn:microsoft.com/office/officeart/2005/8/layout/orgChart1"/>
    <dgm:cxn modelId="{04FF6D79-182F-094C-AC47-F61171894B61}" type="presParOf" srcId="{7B31D2AC-27E0-D84E-943D-28275949FF07}" destId="{EDFC37E8-C27C-7F4A-9BD3-CA2798C080A0}" srcOrd="1" destOrd="0" presId="urn:microsoft.com/office/officeart/2005/8/layout/orgChart1"/>
    <dgm:cxn modelId="{D537A202-4B97-2549-832B-18F0B1431772}" type="presParOf" srcId="{EDFC37E8-C27C-7F4A-9BD3-CA2798C080A0}" destId="{592B46AA-D024-3642-9FD5-507CE86DFB20}" srcOrd="0" destOrd="0" presId="urn:microsoft.com/office/officeart/2005/8/layout/orgChart1"/>
    <dgm:cxn modelId="{C86DE694-597E-C945-A5AF-DE6FB4DA8D70}" type="presParOf" srcId="{EDFC37E8-C27C-7F4A-9BD3-CA2798C080A0}" destId="{49C90D77-EFE9-8149-ACE5-B2D6367C3B54}" srcOrd="1" destOrd="0" presId="urn:microsoft.com/office/officeart/2005/8/layout/orgChart1"/>
    <dgm:cxn modelId="{6F6960E7-CE5A-E84C-A20D-648C2401F39A}" type="presParOf" srcId="{49C90D77-EFE9-8149-ACE5-B2D6367C3B54}" destId="{A03FF180-39A0-3840-86B9-C9285339297B}" srcOrd="0" destOrd="0" presId="urn:microsoft.com/office/officeart/2005/8/layout/orgChart1"/>
    <dgm:cxn modelId="{8B42923A-B514-224E-B174-0C8C0E0C22C8}" type="presParOf" srcId="{A03FF180-39A0-3840-86B9-C9285339297B}" destId="{B6C15F43-7E31-E742-B4A7-C669B2E5BE13}" srcOrd="0" destOrd="0" presId="urn:microsoft.com/office/officeart/2005/8/layout/orgChart1"/>
    <dgm:cxn modelId="{68E70922-7054-A54B-88B1-F34682B3B068}" type="presParOf" srcId="{A03FF180-39A0-3840-86B9-C9285339297B}" destId="{C3205A0A-13DB-2E4B-95E9-5553FA8E2AEA}" srcOrd="1" destOrd="0" presId="urn:microsoft.com/office/officeart/2005/8/layout/orgChart1"/>
    <dgm:cxn modelId="{9B1D3A9E-B2AF-5A41-AB51-8A90B0E68DBF}" type="presParOf" srcId="{49C90D77-EFE9-8149-ACE5-B2D6367C3B54}" destId="{672F1E13-0DAE-8F41-9653-6BC556207799}" srcOrd="1" destOrd="0" presId="urn:microsoft.com/office/officeart/2005/8/layout/orgChart1"/>
    <dgm:cxn modelId="{046E93E8-90A1-B941-BD97-7E5C4CA25B82}" type="presParOf" srcId="{49C90D77-EFE9-8149-ACE5-B2D6367C3B54}" destId="{6C9A8E36-17AF-A34E-817C-B4C13F1A9D12}" srcOrd="2" destOrd="0" presId="urn:microsoft.com/office/officeart/2005/8/layout/orgChart1"/>
    <dgm:cxn modelId="{CCA12519-F215-6846-A546-FC88F1ADBEBF}" type="presParOf" srcId="{EDFC37E8-C27C-7F4A-9BD3-CA2798C080A0}" destId="{0C1EC2A7-CCD4-5841-A972-8044B0D4763F}" srcOrd="2" destOrd="0" presId="urn:microsoft.com/office/officeart/2005/8/layout/orgChart1"/>
    <dgm:cxn modelId="{A2503780-43ED-9746-ADF7-24A352C02F8B}" type="presParOf" srcId="{EDFC37E8-C27C-7F4A-9BD3-CA2798C080A0}" destId="{101920FC-C2B4-7F44-9223-EB0E77DDCE3A}" srcOrd="3" destOrd="0" presId="urn:microsoft.com/office/officeart/2005/8/layout/orgChart1"/>
    <dgm:cxn modelId="{2E070003-58AB-C847-9C82-CA9C13942A81}" type="presParOf" srcId="{101920FC-C2B4-7F44-9223-EB0E77DDCE3A}" destId="{18373321-2D8A-4846-98EB-0454BBA2C3BF}" srcOrd="0" destOrd="0" presId="urn:microsoft.com/office/officeart/2005/8/layout/orgChart1"/>
    <dgm:cxn modelId="{5D4FA176-AAF0-F64D-9315-05FAD394D668}" type="presParOf" srcId="{18373321-2D8A-4846-98EB-0454BBA2C3BF}" destId="{09D5180A-7651-0545-9E13-AD729DAB17E5}" srcOrd="0" destOrd="0" presId="urn:microsoft.com/office/officeart/2005/8/layout/orgChart1"/>
    <dgm:cxn modelId="{49AD68EB-8734-A14B-8D3C-E42A2D3913FD}" type="presParOf" srcId="{18373321-2D8A-4846-98EB-0454BBA2C3BF}" destId="{8BF9DD5D-8006-6849-B170-A799C4919E33}" srcOrd="1" destOrd="0" presId="urn:microsoft.com/office/officeart/2005/8/layout/orgChart1"/>
    <dgm:cxn modelId="{C39736A7-F8A5-6E4A-91E1-57C95075E3E2}" type="presParOf" srcId="{101920FC-C2B4-7F44-9223-EB0E77DDCE3A}" destId="{E7083F47-42D5-7A47-A7ED-9E29DBD0A5C7}" srcOrd="1" destOrd="0" presId="urn:microsoft.com/office/officeart/2005/8/layout/orgChart1"/>
    <dgm:cxn modelId="{AD4AC285-86F1-C249-AFCB-41DF3826E98D}" type="presParOf" srcId="{101920FC-C2B4-7F44-9223-EB0E77DDCE3A}" destId="{96540130-4C00-5A4B-B3C1-89B453D2154B}" srcOrd="2" destOrd="0" presId="urn:microsoft.com/office/officeart/2005/8/layout/orgChart1"/>
    <dgm:cxn modelId="{9E30D6FA-A8A2-2D46-AE69-6BB7DAE906CE}" type="presParOf" srcId="{EDFC37E8-C27C-7F4A-9BD3-CA2798C080A0}" destId="{7AB34BA7-D52E-2844-9F47-A2CB2E71637D}" srcOrd="4" destOrd="0" presId="urn:microsoft.com/office/officeart/2005/8/layout/orgChart1"/>
    <dgm:cxn modelId="{B572985C-561A-1547-BD43-703D1CD4C02C}" type="presParOf" srcId="{EDFC37E8-C27C-7F4A-9BD3-CA2798C080A0}" destId="{11158476-1D9F-BB4D-B77D-5D9F348A87A9}" srcOrd="5" destOrd="0" presId="urn:microsoft.com/office/officeart/2005/8/layout/orgChart1"/>
    <dgm:cxn modelId="{25CC76EB-B198-8D49-B691-1EE3BFAE4321}" type="presParOf" srcId="{11158476-1D9F-BB4D-B77D-5D9F348A87A9}" destId="{43808A73-071E-6D46-AAB7-68142DF170B6}" srcOrd="0" destOrd="0" presId="urn:microsoft.com/office/officeart/2005/8/layout/orgChart1"/>
    <dgm:cxn modelId="{A2CDC71C-EC5C-214B-8D10-9710B1AE3C25}" type="presParOf" srcId="{43808A73-071E-6D46-AAB7-68142DF170B6}" destId="{A6EFFD71-3543-4541-8788-E453AD6654BB}" srcOrd="0" destOrd="0" presId="urn:microsoft.com/office/officeart/2005/8/layout/orgChart1"/>
    <dgm:cxn modelId="{E13FA69E-D76A-C946-B088-00F8DD96F8ED}" type="presParOf" srcId="{43808A73-071E-6D46-AAB7-68142DF170B6}" destId="{C8D6B189-32BD-8F48-AC8A-EBA4BF88E9CC}" srcOrd="1" destOrd="0" presId="urn:microsoft.com/office/officeart/2005/8/layout/orgChart1"/>
    <dgm:cxn modelId="{11280B94-DAFE-F945-BC6B-37C3E9C828C2}" type="presParOf" srcId="{11158476-1D9F-BB4D-B77D-5D9F348A87A9}" destId="{50DB4330-A35D-1C4C-9388-7F60C22B53B7}" srcOrd="1" destOrd="0" presId="urn:microsoft.com/office/officeart/2005/8/layout/orgChart1"/>
    <dgm:cxn modelId="{6FFA702F-D17C-994B-A470-E2F2EDD58F91}" type="presParOf" srcId="{11158476-1D9F-BB4D-B77D-5D9F348A87A9}" destId="{01E42EB0-08C3-4F42-8A8A-B5BFE9E9BAF4}" srcOrd="2" destOrd="0" presId="urn:microsoft.com/office/officeart/2005/8/layout/orgChart1"/>
    <dgm:cxn modelId="{EA1DF2D8-BDB5-B64C-8376-AD2B303E0532}" type="presParOf" srcId="{EDFC37E8-C27C-7F4A-9BD3-CA2798C080A0}" destId="{7BC74C24-68AE-F94D-A179-D20CE56F1A5C}" srcOrd="6" destOrd="0" presId="urn:microsoft.com/office/officeart/2005/8/layout/orgChart1"/>
    <dgm:cxn modelId="{2B92A54E-9A5C-EB43-B0AD-F6968939B6EB}" type="presParOf" srcId="{EDFC37E8-C27C-7F4A-9BD3-CA2798C080A0}" destId="{5C3C992B-25E0-7940-8A86-3F7BD8985FA1}" srcOrd="7" destOrd="0" presId="urn:microsoft.com/office/officeart/2005/8/layout/orgChart1"/>
    <dgm:cxn modelId="{EF07BAEB-6968-CD47-BEAD-DEDF89B6326F}" type="presParOf" srcId="{5C3C992B-25E0-7940-8A86-3F7BD8985FA1}" destId="{E03698E7-FA76-CB43-A7F6-1A40BFEF0779}" srcOrd="0" destOrd="0" presId="urn:microsoft.com/office/officeart/2005/8/layout/orgChart1"/>
    <dgm:cxn modelId="{C3529D89-1929-5D4A-8710-0F120A3761F1}" type="presParOf" srcId="{E03698E7-FA76-CB43-A7F6-1A40BFEF0779}" destId="{E9B6F115-299D-C14D-A677-FF1CFDB91916}" srcOrd="0" destOrd="0" presId="urn:microsoft.com/office/officeart/2005/8/layout/orgChart1"/>
    <dgm:cxn modelId="{76E73884-DCF3-AA42-988E-16DD2DECB18C}" type="presParOf" srcId="{E03698E7-FA76-CB43-A7F6-1A40BFEF0779}" destId="{75391C8E-891B-E74F-B5EE-FFD3E32D1DA4}" srcOrd="1" destOrd="0" presId="urn:microsoft.com/office/officeart/2005/8/layout/orgChart1"/>
    <dgm:cxn modelId="{80DB4594-9303-3F40-8D92-682A57EBD230}" type="presParOf" srcId="{5C3C992B-25E0-7940-8A86-3F7BD8985FA1}" destId="{C1144E2F-20C0-1140-99F4-B966CFE40A82}" srcOrd="1" destOrd="0" presId="urn:microsoft.com/office/officeart/2005/8/layout/orgChart1"/>
    <dgm:cxn modelId="{60558B90-84B8-9F4B-8444-2DAA6A1AFD7D}" type="presParOf" srcId="{5C3C992B-25E0-7940-8A86-3F7BD8985FA1}" destId="{4F24D350-6535-E44E-81A1-1AE76F578BF0}" srcOrd="2" destOrd="0" presId="urn:microsoft.com/office/officeart/2005/8/layout/orgChart1"/>
    <dgm:cxn modelId="{9B5B2BBA-004A-F645-8458-F0477F0347D1}" type="presParOf" srcId="{7B31D2AC-27E0-D84E-943D-28275949FF07}" destId="{99FCD651-4549-794C-99BD-AB183064A6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502CD-833B-EC45-8511-0BB314D19184}">
      <dsp:nvSpPr>
        <dsp:cNvPr id="0" name=""/>
        <dsp:cNvSpPr/>
      </dsp:nvSpPr>
      <dsp:spPr>
        <a:xfrm>
          <a:off x="237797" y="2657"/>
          <a:ext cx="1954146" cy="78165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mj-lt"/>
            </a:rPr>
            <a:t>Introduction</a:t>
          </a:r>
          <a:endParaRPr lang="en-GB" sz="1800" b="1" kern="1200" dirty="0">
            <a:latin typeface="+mj-lt"/>
          </a:endParaRPr>
        </a:p>
      </dsp:txBody>
      <dsp:txXfrm>
        <a:off x="628626" y="2657"/>
        <a:ext cx="1172488" cy="781658"/>
      </dsp:txXfrm>
    </dsp:sp>
    <dsp:sp modelId="{5B15415A-B7EF-3E4C-A7B3-30741DB6EA3D}">
      <dsp:nvSpPr>
        <dsp:cNvPr id="0" name=""/>
        <dsp:cNvSpPr/>
      </dsp:nvSpPr>
      <dsp:spPr>
        <a:xfrm>
          <a:off x="1937905" y="69098"/>
          <a:ext cx="8137071" cy="648776"/>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Font typeface="+mj-lt"/>
            <a:buNone/>
          </a:pPr>
          <a:r>
            <a:rPr lang="en-HU" sz="3500" b="1" kern="1200" dirty="0">
              <a:latin typeface="+mj-lt"/>
            </a:rPr>
            <a:t>Brief definitions, Statistics</a:t>
          </a:r>
          <a:endParaRPr lang="en-GB" sz="3500" kern="1200" dirty="0">
            <a:latin typeface="+mj-lt"/>
          </a:endParaRPr>
        </a:p>
      </dsp:txBody>
      <dsp:txXfrm>
        <a:off x="2262293" y="69098"/>
        <a:ext cx="7488295" cy="648776"/>
      </dsp:txXfrm>
    </dsp:sp>
    <dsp:sp modelId="{1A8256CE-0E59-9746-9B84-5ACEE9882062}">
      <dsp:nvSpPr>
        <dsp:cNvPr id="0" name=""/>
        <dsp:cNvSpPr/>
      </dsp:nvSpPr>
      <dsp:spPr>
        <a:xfrm>
          <a:off x="237797" y="893748"/>
          <a:ext cx="1954146" cy="781658"/>
        </a:xfrm>
        <a:prstGeom prst="chevr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n-GB" sz="1800" b="1" kern="1200">
              <a:latin typeface="+mj-lt"/>
            </a:rPr>
            <a:t>Theoretical Background</a:t>
          </a:r>
          <a:endParaRPr lang="en-GB" sz="1800" b="1" kern="1200" dirty="0">
            <a:latin typeface="+mj-lt"/>
          </a:endParaRPr>
        </a:p>
      </dsp:txBody>
      <dsp:txXfrm>
        <a:off x="628626" y="893748"/>
        <a:ext cx="1172488" cy="781658"/>
      </dsp:txXfrm>
    </dsp:sp>
    <dsp:sp modelId="{E0C79D6B-0178-1E4F-A084-9E4BD0FD1AB9}">
      <dsp:nvSpPr>
        <dsp:cNvPr id="0" name=""/>
        <dsp:cNvSpPr/>
      </dsp:nvSpPr>
      <dsp:spPr>
        <a:xfrm>
          <a:off x="1937905" y="960189"/>
          <a:ext cx="8137071" cy="648776"/>
        </a:xfrm>
        <a:prstGeom prst="chevron">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n-GB" sz="3500" b="1" kern="1200" dirty="0">
              <a:latin typeface="+mj-lt"/>
              <a:cs typeface="Times New Roman" panose="02020603050405020304" pitchFamily="18" charset="0"/>
            </a:rPr>
            <a:t>Theories, </a:t>
          </a:r>
          <a:r>
            <a:rPr lang="en-HU" sz="3500" b="1" kern="1200" dirty="0">
              <a:latin typeface="+mj-lt"/>
            </a:rPr>
            <a:t>The main research questions</a:t>
          </a:r>
          <a:endParaRPr lang="en-GB" sz="3500" b="1" kern="1200" dirty="0">
            <a:latin typeface="+mj-lt"/>
          </a:endParaRPr>
        </a:p>
      </dsp:txBody>
      <dsp:txXfrm>
        <a:off x="2262293" y="960189"/>
        <a:ext cx="7488295" cy="648776"/>
      </dsp:txXfrm>
    </dsp:sp>
    <dsp:sp modelId="{5F129D80-3402-244A-87AE-D44A014C73F2}">
      <dsp:nvSpPr>
        <dsp:cNvPr id="0" name=""/>
        <dsp:cNvSpPr/>
      </dsp:nvSpPr>
      <dsp:spPr>
        <a:xfrm>
          <a:off x="237797" y="1784839"/>
          <a:ext cx="1954146" cy="781658"/>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rtl="0">
            <a:lnSpc>
              <a:spcPct val="90000"/>
            </a:lnSpc>
            <a:spcBef>
              <a:spcPct val="0"/>
            </a:spcBef>
            <a:spcAft>
              <a:spcPct val="35000"/>
            </a:spcAft>
            <a:buNone/>
          </a:pPr>
          <a:r>
            <a:rPr lang="en-GB" sz="1600" b="1" kern="1200">
              <a:latin typeface="+mj-lt"/>
            </a:rPr>
            <a:t>Methodology</a:t>
          </a:r>
          <a:endParaRPr lang="en-GB" sz="1600" b="1" kern="1200" dirty="0">
            <a:latin typeface="+mj-lt"/>
          </a:endParaRPr>
        </a:p>
      </dsp:txBody>
      <dsp:txXfrm>
        <a:off x="628626" y="1784839"/>
        <a:ext cx="1172488" cy="781658"/>
      </dsp:txXfrm>
    </dsp:sp>
    <dsp:sp modelId="{16DDEED2-7714-E34B-8C97-083AF0569F39}">
      <dsp:nvSpPr>
        <dsp:cNvPr id="0" name=""/>
        <dsp:cNvSpPr/>
      </dsp:nvSpPr>
      <dsp:spPr>
        <a:xfrm>
          <a:off x="1937905" y="1851280"/>
          <a:ext cx="8137071" cy="648776"/>
        </a:xfrm>
        <a:prstGeom prst="chevron">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Font typeface="+mj-lt"/>
            <a:buNone/>
          </a:pPr>
          <a:r>
            <a:rPr lang="en-HU" sz="3500" b="1" kern="1200" dirty="0">
              <a:latin typeface="+mj-lt"/>
            </a:rPr>
            <a:t>Participants, Procedure and data analysis</a:t>
          </a:r>
          <a:endParaRPr lang="en-GB" sz="3500" kern="1200" dirty="0">
            <a:latin typeface="+mj-lt"/>
          </a:endParaRPr>
        </a:p>
      </dsp:txBody>
      <dsp:txXfrm>
        <a:off x="2262293" y="1851280"/>
        <a:ext cx="7488295" cy="648776"/>
      </dsp:txXfrm>
    </dsp:sp>
    <dsp:sp modelId="{764E0F1A-DC6D-254C-954B-112AB7D0F617}">
      <dsp:nvSpPr>
        <dsp:cNvPr id="0" name=""/>
        <dsp:cNvSpPr/>
      </dsp:nvSpPr>
      <dsp:spPr>
        <a:xfrm>
          <a:off x="237797" y="2675930"/>
          <a:ext cx="1954146" cy="781658"/>
        </a:xfrm>
        <a:prstGeom prst="chevr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GB" sz="2000" b="1" kern="1200">
              <a:latin typeface="+mj-lt"/>
            </a:rPr>
            <a:t>Results</a:t>
          </a:r>
          <a:endParaRPr lang="en-GB" sz="2000" b="1" kern="1200" dirty="0">
            <a:latin typeface="+mj-lt"/>
          </a:endParaRPr>
        </a:p>
      </dsp:txBody>
      <dsp:txXfrm>
        <a:off x="628626" y="2675930"/>
        <a:ext cx="1172488" cy="781658"/>
      </dsp:txXfrm>
    </dsp:sp>
    <dsp:sp modelId="{811894C3-08DC-D242-8823-B735FAC35ABF}">
      <dsp:nvSpPr>
        <dsp:cNvPr id="0" name=""/>
        <dsp:cNvSpPr/>
      </dsp:nvSpPr>
      <dsp:spPr>
        <a:xfrm>
          <a:off x="1937905" y="2742371"/>
          <a:ext cx="8166574" cy="648776"/>
        </a:xfrm>
        <a:prstGeom prst="chevron">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rtl="0">
            <a:lnSpc>
              <a:spcPct val="90000"/>
            </a:lnSpc>
            <a:spcBef>
              <a:spcPct val="0"/>
            </a:spcBef>
            <a:spcAft>
              <a:spcPct val="35000"/>
            </a:spcAft>
            <a:buNone/>
          </a:pPr>
          <a:r>
            <a:rPr lang="en-GB" sz="3500" b="1" kern="1200" dirty="0">
              <a:latin typeface="+mj-lt"/>
            </a:rPr>
            <a:t>The findings</a:t>
          </a:r>
        </a:p>
      </dsp:txBody>
      <dsp:txXfrm>
        <a:off x="2262293" y="2742371"/>
        <a:ext cx="7517798" cy="648776"/>
      </dsp:txXfrm>
    </dsp:sp>
    <dsp:sp modelId="{AEB5E324-1151-0A45-B2DA-0622F6C82F5A}">
      <dsp:nvSpPr>
        <dsp:cNvPr id="0" name=""/>
        <dsp:cNvSpPr/>
      </dsp:nvSpPr>
      <dsp:spPr>
        <a:xfrm>
          <a:off x="237797" y="3567021"/>
          <a:ext cx="1954146" cy="781658"/>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rtl="0">
            <a:lnSpc>
              <a:spcPct val="90000"/>
            </a:lnSpc>
            <a:spcBef>
              <a:spcPct val="0"/>
            </a:spcBef>
            <a:spcAft>
              <a:spcPct val="35000"/>
            </a:spcAft>
            <a:buNone/>
          </a:pPr>
          <a:r>
            <a:rPr lang="en-GB" sz="2000" b="1" kern="1200">
              <a:latin typeface="+mj-lt"/>
            </a:rPr>
            <a:t>Limitations</a:t>
          </a:r>
          <a:endParaRPr lang="en-GB" sz="2000" b="1" kern="1200" dirty="0">
            <a:latin typeface="+mj-lt"/>
          </a:endParaRPr>
        </a:p>
      </dsp:txBody>
      <dsp:txXfrm>
        <a:off x="628626" y="3567021"/>
        <a:ext cx="1172488" cy="781658"/>
      </dsp:txXfrm>
    </dsp:sp>
    <dsp:sp modelId="{4E099183-B6EE-754A-9734-975E19C5A801}">
      <dsp:nvSpPr>
        <dsp:cNvPr id="0" name=""/>
        <dsp:cNvSpPr/>
      </dsp:nvSpPr>
      <dsp:spPr>
        <a:xfrm>
          <a:off x="1937905" y="3633462"/>
          <a:ext cx="8192412" cy="648776"/>
        </a:xfrm>
        <a:prstGeom prst="chevron">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rtl="0">
            <a:lnSpc>
              <a:spcPct val="90000"/>
            </a:lnSpc>
            <a:spcBef>
              <a:spcPct val="0"/>
            </a:spcBef>
            <a:spcAft>
              <a:spcPct val="35000"/>
            </a:spcAft>
            <a:buNone/>
          </a:pPr>
          <a:r>
            <a:rPr lang="en-GB" sz="3500" b="1" kern="1200" dirty="0">
              <a:latin typeface="+mj-lt"/>
            </a:rPr>
            <a:t>Limitations</a:t>
          </a:r>
          <a:r>
            <a:rPr lang="en-US" sz="3500" b="1" kern="1200" dirty="0">
              <a:latin typeface="+mj-lt"/>
            </a:rPr>
            <a:t> </a:t>
          </a:r>
          <a:r>
            <a:rPr lang="en-HU" sz="3500" b="1" kern="1200" dirty="0">
              <a:latin typeface="+mj-lt"/>
            </a:rPr>
            <a:t>of the research</a:t>
          </a:r>
          <a:endParaRPr lang="en-GB" sz="3500" b="1" kern="1200" dirty="0">
            <a:latin typeface="+mj-lt"/>
          </a:endParaRPr>
        </a:p>
      </dsp:txBody>
      <dsp:txXfrm>
        <a:off x="2262293" y="3633462"/>
        <a:ext cx="7543636" cy="64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34BA7-D52E-2844-9F47-A2CB2E71637D}">
      <dsp:nvSpPr>
        <dsp:cNvPr id="0" name=""/>
        <dsp:cNvSpPr/>
      </dsp:nvSpPr>
      <dsp:spPr>
        <a:xfrm>
          <a:off x="4518660" y="1905085"/>
          <a:ext cx="2496184" cy="433222"/>
        </a:xfrm>
        <a:custGeom>
          <a:avLst/>
          <a:gdLst/>
          <a:ahLst/>
          <a:cxnLst/>
          <a:rect l="0" t="0" r="0" b="0"/>
          <a:pathLst>
            <a:path>
              <a:moveTo>
                <a:pt x="0" y="0"/>
              </a:moveTo>
              <a:lnTo>
                <a:pt x="0" y="216611"/>
              </a:lnTo>
              <a:lnTo>
                <a:pt x="2496184" y="216611"/>
              </a:lnTo>
              <a:lnTo>
                <a:pt x="2496184" y="4332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8EFA6-6FB3-4A4F-A02C-7672065378A7}">
      <dsp:nvSpPr>
        <dsp:cNvPr id="0" name=""/>
        <dsp:cNvSpPr/>
      </dsp:nvSpPr>
      <dsp:spPr>
        <a:xfrm>
          <a:off x="4472940" y="1905085"/>
          <a:ext cx="91440" cy="433222"/>
        </a:xfrm>
        <a:custGeom>
          <a:avLst/>
          <a:gdLst/>
          <a:ahLst/>
          <a:cxnLst/>
          <a:rect l="0" t="0" r="0" b="0"/>
          <a:pathLst>
            <a:path>
              <a:moveTo>
                <a:pt x="45720" y="0"/>
              </a:moveTo>
              <a:lnTo>
                <a:pt x="45720" y="4332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2B46AA-D024-3642-9FD5-507CE86DFB20}">
      <dsp:nvSpPr>
        <dsp:cNvPr id="0" name=""/>
        <dsp:cNvSpPr/>
      </dsp:nvSpPr>
      <dsp:spPr>
        <a:xfrm>
          <a:off x="2022475" y="1905085"/>
          <a:ext cx="2496184" cy="433222"/>
        </a:xfrm>
        <a:custGeom>
          <a:avLst/>
          <a:gdLst/>
          <a:ahLst/>
          <a:cxnLst/>
          <a:rect l="0" t="0" r="0" b="0"/>
          <a:pathLst>
            <a:path>
              <a:moveTo>
                <a:pt x="2496184" y="0"/>
              </a:moveTo>
              <a:lnTo>
                <a:pt x="2496184" y="216611"/>
              </a:lnTo>
              <a:lnTo>
                <a:pt x="0" y="216611"/>
              </a:lnTo>
              <a:lnTo>
                <a:pt x="0" y="4332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F5A1F-A23A-B442-AD66-1A6AC5724154}">
      <dsp:nvSpPr>
        <dsp:cNvPr id="0" name=""/>
        <dsp:cNvSpPr/>
      </dsp:nvSpPr>
      <dsp:spPr>
        <a:xfrm>
          <a:off x="2661808" y="1063"/>
          <a:ext cx="3713703" cy="19040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mj-lt"/>
            <a:buNone/>
          </a:pPr>
          <a:r>
            <a:rPr lang="en-US" sz="4000" b="1" kern="1200">
              <a:solidFill>
                <a:schemeClr val="tx1"/>
              </a:solidFill>
              <a:latin typeface="+mj-lt"/>
            </a:rPr>
            <a:t>Motivation of migration</a:t>
          </a:r>
          <a:endParaRPr lang="en-GB" sz="4000" kern="1200" dirty="0">
            <a:solidFill>
              <a:schemeClr val="tx1"/>
            </a:solidFill>
            <a:latin typeface="+mj-lt"/>
          </a:endParaRPr>
        </a:p>
      </dsp:txBody>
      <dsp:txXfrm>
        <a:off x="2661808" y="1063"/>
        <a:ext cx="3713703" cy="1904021"/>
      </dsp:txXfrm>
    </dsp:sp>
    <dsp:sp modelId="{B6C15F43-7E31-E742-B4A7-C669B2E5BE13}">
      <dsp:nvSpPr>
        <dsp:cNvPr id="0" name=""/>
        <dsp:cNvSpPr/>
      </dsp:nvSpPr>
      <dsp:spPr>
        <a:xfrm>
          <a:off x="990994" y="2338307"/>
          <a:ext cx="2062962" cy="10314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GB" sz="2000" b="1" kern="1200" dirty="0">
              <a:solidFill>
                <a:schemeClr val="tx1"/>
              </a:solidFill>
              <a:latin typeface="+mj-lt"/>
            </a:rPr>
            <a:t>Migration decision making: Rational choice theory </a:t>
          </a:r>
        </a:p>
      </dsp:txBody>
      <dsp:txXfrm>
        <a:off x="990994" y="2338307"/>
        <a:ext cx="2062962" cy="1031481"/>
      </dsp:txXfrm>
    </dsp:sp>
    <dsp:sp modelId="{90BA1634-F331-374E-A97C-8727FCE7878C}">
      <dsp:nvSpPr>
        <dsp:cNvPr id="0" name=""/>
        <dsp:cNvSpPr/>
      </dsp:nvSpPr>
      <dsp:spPr>
        <a:xfrm>
          <a:off x="3487178" y="2338307"/>
          <a:ext cx="2062962" cy="10314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latin typeface="+mj-lt"/>
            </a:rPr>
            <a:t>Push and pull factors</a:t>
          </a:r>
          <a:endParaRPr lang="en-GB" sz="2000" b="1" kern="1200" dirty="0"/>
        </a:p>
      </dsp:txBody>
      <dsp:txXfrm>
        <a:off x="3487178" y="2338307"/>
        <a:ext cx="2062962" cy="1031481"/>
      </dsp:txXfrm>
    </dsp:sp>
    <dsp:sp modelId="{A6EFFD71-3543-4541-8788-E453AD6654BB}">
      <dsp:nvSpPr>
        <dsp:cNvPr id="0" name=""/>
        <dsp:cNvSpPr/>
      </dsp:nvSpPr>
      <dsp:spPr>
        <a:xfrm>
          <a:off x="5983363" y="2338307"/>
          <a:ext cx="2062962" cy="10314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chemeClr val="tx1"/>
              </a:solidFill>
              <a:latin typeface="+mj-lt"/>
            </a:rPr>
            <a:t>Social capital theory and network theory</a:t>
          </a:r>
          <a:endParaRPr lang="en-GB" sz="2000" b="1" kern="1200" dirty="0">
            <a:solidFill>
              <a:schemeClr val="tx1"/>
            </a:solidFill>
            <a:latin typeface="+mj-lt"/>
          </a:endParaRPr>
        </a:p>
      </dsp:txBody>
      <dsp:txXfrm>
        <a:off x="5983363" y="2338307"/>
        <a:ext cx="2062962" cy="1031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74C24-68AE-F94D-A179-D20CE56F1A5C}">
      <dsp:nvSpPr>
        <dsp:cNvPr id="0" name=""/>
        <dsp:cNvSpPr/>
      </dsp:nvSpPr>
      <dsp:spPr>
        <a:xfrm>
          <a:off x="5257800" y="2639780"/>
          <a:ext cx="4117941" cy="476456"/>
        </a:xfrm>
        <a:custGeom>
          <a:avLst/>
          <a:gdLst/>
          <a:ahLst/>
          <a:cxnLst/>
          <a:rect l="0" t="0" r="0" b="0"/>
          <a:pathLst>
            <a:path>
              <a:moveTo>
                <a:pt x="0" y="0"/>
              </a:moveTo>
              <a:lnTo>
                <a:pt x="0" y="238228"/>
              </a:lnTo>
              <a:lnTo>
                <a:pt x="4117941" y="238228"/>
              </a:lnTo>
              <a:lnTo>
                <a:pt x="4117941" y="476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34BA7-D52E-2844-9F47-A2CB2E71637D}">
      <dsp:nvSpPr>
        <dsp:cNvPr id="0" name=""/>
        <dsp:cNvSpPr/>
      </dsp:nvSpPr>
      <dsp:spPr>
        <a:xfrm>
          <a:off x="5257800" y="2639780"/>
          <a:ext cx="1372647" cy="476456"/>
        </a:xfrm>
        <a:custGeom>
          <a:avLst/>
          <a:gdLst/>
          <a:ahLst/>
          <a:cxnLst/>
          <a:rect l="0" t="0" r="0" b="0"/>
          <a:pathLst>
            <a:path>
              <a:moveTo>
                <a:pt x="0" y="0"/>
              </a:moveTo>
              <a:lnTo>
                <a:pt x="0" y="238228"/>
              </a:lnTo>
              <a:lnTo>
                <a:pt x="1372647" y="238228"/>
              </a:lnTo>
              <a:lnTo>
                <a:pt x="1372647" y="476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1EC2A7-CCD4-5841-A972-8044B0D4763F}">
      <dsp:nvSpPr>
        <dsp:cNvPr id="0" name=""/>
        <dsp:cNvSpPr/>
      </dsp:nvSpPr>
      <dsp:spPr>
        <a:xfrm>
          <a:off x="3885152" y="2639780"/>
          <a:ext cx="1372647" cy="476456"/>
        </a:xfrm>
        <a:custGeom>
          <a:avLst/>
          <a:gdLst/>
          <a:ahLst/>
          <a:cxnLst/>
          <a:rect l="0" t="0" r="0" b="0"/>
          <a:pathLst>
            <a:path>
              <a:moveTo>
                <a:pt x="1372647" y="0"/>
              </a:moveTo>
              <a:lnTo>
                <a:pt x="1372647" y="238228"/>
              </a:lnTo>
              <a:lnTo>
                <a:pt x="0" y="238228"/>
              </a:lnTo>
              <a:lnTo>
                <a:pt x="0" y="476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2B46AA-D024-3642-9FD5-507CE86DFB20}">
      <dsp:nvSpPr>
        <dsp:cNvPr id="0" name=""/>
        <dsp:cNvSpPr/>
      </dsp:nvSpPr>
      <dsp:spPr>
        <a:xfrm>
          <a:off x="1139858" y="2639780"/>
          <a:ext cx="4117941" cy="476456"/>
        </a:xfrm>
        <a:custGeom>
          <a:avLst/>
          <a:gdLst/>
          <a:ahLst/>
          <a:cxnLst/>
          <a:rect l="0" t="0" r="0" b="0"/>
          <a:pathLst>
            <a:path>
              <a:moveTo>
                <a:pt x="4117941" y="0"/>
              </a:moveTo>
              <a:lnTo>
                <a:pt x="4117941" y="238228"/>
              </a:lnTo>
              <a:lnTo>
                <a:pt x="0" y="238228"/>
              </a:lnTo>
              <a:lnTo>
                <a:pt x="0" y="47645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F5A1F-A23A-B442-AD66-1A6AC5724154}">
      <dsp:nvSpPr>
        <dsp:cNvPr id="0" name=""/>
        <dsp:cNvSpPr/>
      </dsp:nvSpPr>
      <dsp:spPr>
        <a:xfrm>
          <a:off x="3215641" y="545745"/>
          <a:ext cx="4084317" cy="20940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mj-lt"/>
            <a:buNone/>
          </a:pPr>
          <a:r>
            <a:rPr lang="en-US" sz="4000" b="1" kern="1200" dirty="0">
              <a:solidFill>
                <a:schemeClr val="tx1"/>
              </a:solidFill>
            </a:rPr>
            <a:t>Research Design</a:t>
          </a:r>
          <a:endParaRPr lang="en-GB" sz="4000" kern="1200" dirty="0">
            <a:solidFill>
              <a:schemeClr val="tx1"/>
            </a:solidFill>
            <a:latin typeface="+mj-lt"/>
          </a:endParaRPr>
        </a:p>
      </dsp:txBody>
      <dsp:txXfrm>
        <a:off x="3215641" y="545745"/>
        <a:ext cx="4084317" cy="2094035"/>
      </dsp:txXfrm>
    </dsp:sp>
    <dsp:sp modelId="{B6C15F43-7E31-E742-B4A7-C669B2E5BE13}">
      <dsp:nvSpPr>
        <dsp:cNvPr id="0" name=""/>
        <dsp:cNvSpPr/>
      </dsp:nvSpPr>
      <dsp:spPr>
        <a:xfrm>
          <a:off x="5439" y="3116236"/>
          <a:ext cx="2268838" cy="11344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chemeClr val="tx1"/>
              </a:solidFill>
              <a:latin typeface="+mj-lt"/>
            </a:rPr>
            <a:t>Qualitative, semi-structured interview</a:t>
          </a:r>
          <a:endParaRPr lang="en-GB" sz="2000" kern="1200" dirty="0">
            <a:solidFill>
              <a:schemeClr val="tx1"/>
            </a:solidFill>
            <a:latin typeface="+mj-lt"/>
          </a:endParaRPr>
        </a:p>
      </dsp:txBody>
      <dsp:txXfrm>
        <a:off x="5439" y="3116236"/>
        <a:ext cx="2268838" cy="1134419"/>
      </dsp:txXfrm>
    </dsp:sp>
    <dsp:sp modelId="{09D5180A-7651-0545-9E13-AD729DAB17E5}">
      <dsp:nvSpPr>
        <dsp:cNvPr id="0" name=""/>
        <dsp:cNvSpPr/>
      </dsp:nvSpPr>
      <dsp:spPr>
        <a:xfrm>
          <a:off x="2750733" y="3116236"/>
          <a:ext cx="2268838" cy="11344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Sid refugee camp in Serbia/ </a:t>
          </a:r>
          <a:r>
            <a:rPr lang="en-US" sz="1800" b="1" kern="1200" dirty="0" err="1">
              <a:solidFill>
                <a:schemeClr val="tx1"/>
              </a:solidFill>
            </a:rPr>
            <a:t>Sedra</a:t>
          </a:r>
          <a:r>
            <a:rPr lang="en-US" sz="1800" b="1" kern="1200" dirty="0">
              <a:solidFill>
                <a:schemeClr val="tx1"/>
              </a:solidFill>
            </a:rPr>
            <a:t> refugee camp in B&amp;H</a:t>
          </a:r>
          <a:endParaRPr lang="en-GB" sz="1800" b="1" kern="1200" dirty="0">
            <a:solidFill>
              <a:schemeClr val="tx1"/>
            </a:solidFill>
            <a:latin typeface="+mj-lt"/>
          </a:endParaRPr>
        </a:p>
      </dsp:txBody>
      <dsp:txXfrm>
        <a:off x="2750733" y="3116236"/>
        <a:ext cx="2268838" cy="1134419"/>
      </dsp:txXfrm>
    </dsp:sp>
    <dsp:sp modelId="{A6EFFD71-3543-4541-8788-E453AD6654BB}">
      <dsp:nvSpPr>
        <dsp:cNvPr id="0" name=""/>
        <dsp:cNvSpPr/>
      </dsp:nvSpPr>
      <dsp:spPr>
        <a:xfrm>
          <a:off x="5496028" y="3116236"/>
          <a:ext cx="2268838" cy="11344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chemeClr val="tx1"/>
              </a:solidFill>
            </a:rPr>
            <a:t>Purposive and snowball sampling </a:t>
          </a:r>
          <a:endParaRPr lang="en-GB" sz="2000" b="1" kern="1200" dirty="0">
            <a:solidFill>
              <a:schemeClr val="tx1"/>
            </a:solidFill>
            <a:latin typeface="+mj-lt"/>
          </a:endParaRPr>
        </a:p>
      </dsp:txBody>
      <dsp:txXfrm>
        <a:off x="5496028" y="3116236"/>
        <a:ext cx="2268838" cy="1134419"/>
      </dsp:txXfrm>
    </dsp:sp>
    <dsp:sp modelId="{E9B6F115-299D-C14D-A677-FF1CFDB91916}">
      <dsp:nvSpPr>
        <dsp:cNvPr id="0" name=""/>
        <dsp:cNvSpPr/>
      </dsp:nvSpPr>
      <dsp:spPr>
        <a:xfrm>
          <a:off x="8241322" y="3116236"/>
          <a:ext cx="2268838" cy="11344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chemeClr val="tx1"/>
              </a:solidFill>
              <a:latin typeface="+mj-lt"/>
            </a:rPr>
            <a:t>Translation from Persian to English/ Coding</a:t>
          </a:r>
          <a:endParaRPr lang="en-HU" sz="2000" kern="1200" dirty="0">
            <a:solidFill>
              <a:schemeClr val="tx1"/>
            </a:solidFill>
            <a:latin typeface="+mj-lt"/>
          </a:endParaRPr>
        </a:p>
      </dsp:txBody>
      <dsp:txXfrm>
        <a:off x="8241322" y="3116236"/>
        <a:ext cx="2268838" cy="11344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C13B-67D0-E64C-93FF-11A8D5C5FC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U"/>
          </a:p>
        </p:txBody>
      </p:sp>
      <p:sp>
        <p:nvSpPr>
          <p:cNvPr id="3" name="Subtitle 2">
            <a:extLst>
              <a:ext uri="{FF2B5EF4-FFF2-40B4-BE49-F238E27FC236}">
                <a16:creationId xmlns:a16="http://schemas.microsoft.com/office/drawing/2014/main" id="{6C1FE590-825A-6847-804F-20A7455F38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U"/>
          </a:p>
        </p:txBody>
      </p:sp>
      <p:sp>
        <p:nvSpPr>
          <p:cNvPr id="4" name="Date Placeholder 3">
            <a:extLst>
              <a:ext uri="{FF2B5EF4-FFF2-40B4-BE49-F238E27FC236}">
                <a16:creationId xmlns:a16="http://schemas.microsoft.com/office/drawing/2014/main" id="{DCA85EA9-40B6-B847-9E0B-367207610102}"/>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5" name="Footer Placeholder 4">
            <a:extLst>
              <a:ext uri="{FF2B5EF4-FFF2-40B4-BE49-F238E27FC236}">
                <a16:creationId xmlns:a16="http://schemas.microsoft.com/office/drawing/2014/main" id="{A7DA8368-4C79-CE42-B69E-ECB0120F2834}"/>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01E30B73-7765-6D4B-9AAD-47E64404AB21}"/>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246035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DD50-3CFE-F347-BC1D-7FB57D4485FD}"/>
              </a:ext>
            </a:extLst>
          </p:cNvPr>
          <p:cNvSpPr>
            <a:spLocks noGrp="1"/>
          </p:cNvSpPr>
          <p:nvPr>
            <p:ph type="title"/>
          </p:nvPr>
        </p:nvSpPr>
        <p:spPr/>
        <p:txBody>
          <a:bodyPr/>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ADD359B5-2DCD-9B49-85CB-96757DCF80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B51F6485-845B-994C-BEEF-A317F9E31B1B}"/>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5" name="Footer Placeholder 4">
            <a:extLst>
              <a:ext uri="{FF2B5EF4-FFF2-40B4-BE49-F238E27FC236}">
                <a16:creationId xmlns:a16="http://schemas.microsoft.com/office/drawing/2014/main" id="{EB3D019D-B868-6B41-9188-C71C1BE8643D}"/>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C17B78BD-772E-F642-A1EC-2FD400ED3E18}"/>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360407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76279-17AA-154E-A69E-045A3E06610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U"/>
          </a:p>
        </p:txBody>
      </p:sp>
      <p:sp>
        <p:nvSpPr>
          <p:cNvPr id="3" name="Vertical Text Placeholder 2">
            <a:extLst>
              <a:ext uri="{FF2B5EF4-FFF2-40B4-BE49-F238E27FC236}">
                <a16:creationId xmlns:a16="http://schemas.microsoft.com/office/drawing/2014/main" id="{851949B0-2CEA-CC4E-9452-5093DBB492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4243D0CE-40C3-E14D-8A8E-1A0C25A2903B}"/>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5" name="Footer Placeholder 4">
            <a:extLst>
              <a:ext uri="{FF2B5EF4-FFF2-40B4-BE49-F238E27FC236}">
                <a16:creationId xmlns:a16="http://schemas.microsoft.com/office/drawing/2014/main" id="{A697D54D-45FF-5141-929D-61375C89C0C2}"/>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35055B19-1840-F94A-970D-EEF2F28C72FB}"/>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277675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BA0B-CD6F-3E4F-9590-57527C72CCCD}"/>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566FD2B7-C403-8543-A587-105E38F30A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C4BB3DE8-93EC-CE44-A952-487ABCC5B060}"/>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5" name="Footer Placeholder 4">
            <a:extLst>
              <a:ext uri="{FF2B5EF4-FFF2-40B4-BE49-F238E27FC236}">
                <a16:creationId xmlns:a16="http://schemas.microsoft.com/office/drawing/2014/main" id="{83C88173-8424-BA4A-938B-E5DACBDB7A30}"/>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B105792F-A215-3C40-9B0A-A36F58D8847B}"/>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55107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B981-6D7E-8846-BC14-3511666C07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U"/>
          </a:p>
        </p:txBody>
      </p:sp>
      <p:sp>
        <p:nvSpPr>
          <p:cNvPr id="3" name="Text Placeholder 2">
            <a:extLst>
              <a:ext uri="{FF2B5EF4-FFF2-40B4-BE49-F238E27FC236}">
                <a16:creationId xmlns:a16="http://schemas.microsoft.com/office/drawing/2014/main" id="{3E326A81-01A0-E246-872D-9E8200A58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8025D2-B742-814C-920B-85FE1C3DA176}"/>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5" name="Footer Placeholder 4">
            <a:extLst>
              <a:ext uri="{FF2B5EF4-FFF2-40B4-BE49-F238E27FC236}">
                <a16:creationId xmlns:a16="http://schemas.microsoft.com/office/drawing/2014/main" id="{EDBA84B7-0F5E-384D-8209-368A1BAB6CE5}"/>
              </a:ext>
            </a:extLst>
          </p:cNvPr>
          <p:cNvSpPr>
            <a:spLocks noGrp="1"/>
          </p:cNvSpPr>
          <p:nvPr>
            <p:ph type="ftr" sz="quarter" idx="11"/>
          </p:nvPr>
        </p:nvSpPr>
        <p:spPr/>
        <p:txBody>
          <a:bodyPr/>
          <a:lstStyle/>
          <a:p>
            <a:endParaRPr lang="en-HU"/>
          </a:p>
        </p:txBody>
      </p:sp>
      <p:sp>
        <p:nvSpPr>
          <p:cNvPr id="6" name="Slide Number Placeholder 5">
            <a:extLst>
              <a:ext uri="{FF2B5EF4-FFF2-40B4-BE49-F238E27FC236}">
                <a16:creationId xmlns:a16="http://schemas.microsoft.com/office/drawing/2014/main" id="{8B69B8F7-2CF7-414B-B84E-AEA36E7F2ED8}"/>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384417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4A1F-D5D4-8043-8147-5CCCFB4E4429}"/>
              </a:ext>
            </a:extLst>
          </p:cNvPr>
          <p:cNvSpPr>
            <a:spLocks noGrp="1"/>
          </p:cNvSpPr>
          <p:nvPr>
            <p:ph type="title"/>
          </p:nvPr>
        </p:nvSpPr>
        <p:spPr/>
        <p:txBody>
          <a:bodyPr/>
          <a:lstStyle/>
          <a:p>
            <a:r>
              <a:rPr lang="en-GB"/>
              <a:t>Click to edit Master title style</a:t>
            </a:r>
            <a:endParaRPr lang="en-HU"/>
          </a:p>
        </p:txBody>
      </p:sp>
      <p:sp>
        <p:nvSpPr>
          <p:cNvPr id="3" name="Content Placeholder 2">
            <a:extLst>
              <a:ext uri="{FF2B5EF4-FFF2-40B4-BE49-F238E27FC236}">
                <a16:creationId xmlns:a16="http://schemas.microsoft.com/office/drawing/2014/main" id="{038E3871-C720-E946-A73C-9E8E228E77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Content Placeholder 3">
            <a:extLst>
              <a:ext uri="{FF2B5EF4-FFF2-40B4-BE49-F238E27FC236}">
                <a16:creationId xmlns:a16="http://schemas.microsoft.com/office/drawing/2014/main" id="{67FEBC2E-7510-8741-B460-F29C42826D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Date Placeholder 4">
            <a:extLst>
              <a:ext uri="{FF2B5EF4-FFF2-40B4-BE49-F238E27FC236}">
                <a16:creationId xmlns:a16="http://schemas.microsoft.com/office/drawing/2014/main" id="{D643F706-9386-B542-9B80-6EB63FC1002A}"/>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6" name="Footer Placeholder 5">
            <a:extLst>
              <a:ext uri="{FF2B5EF4-FFF2-40B4-BE49-F238E27FC236}">
                <a16:creationId xmlns:a16="http://schemas.microsoft.com/office/drawing/2014/main" id="{02131FF3-AAEA-BE49-832A-F1A6ED8B2EBE}"/>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F63237D0-783E-FC42-9118-D5361647B378}"/>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104438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FD07-72AE-BF41-9356-B1386895E8C1}"/>
              </a:ext>
            </a:extLst>
          </p:cNvPr>
          <p:cNvSpPr>
            <a:spLocks noGrp="1"/>
          </p:cNvSpPr>
          <p:nvPr>
            <p:ph type="title"/>
          </p:nvPr>
        </p:nvSpPr>
        <p:spPr>
          <a:xfrm>
            <a:off x="839788" y="365125"/>
            <a:ext cx="10515600" cy="1325563"/>
          </a:xfrm>
        </p:spPr>
        <p:txBody>
          <a:bodyPr/>
          <a:lstStyle/>
          <a:p>
            <a:r>
              <a:rPr lang="en-GB"/>
              <a:t>Click to edit Master title style</a:t>
            </a:r>
            <a:endParaRPr lang="en-HU"/>
          </a:p>
        </p:txBody>
      </p:sp>
      <p:sp>
        <p:nvSpPr>
          <p:cNvPr id="3" name="Text Placeholder 2">
            <a:extLst>
              <a:ext uri="{FF2B5EF4-FFF2-40B4-BE49-F238E27FC236}">
                <a16:creationId xmlns:a16="http://schemas.microsoft.com/office/drawing/2014/main" id="{0088030F-44C1-E946-8A2A-F42EB9E28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CAFA60-2F7E-7249-B628-2E021EF81A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5" name="Text Placeholder 4">
            <a:extLst>
              <a:ext uri="{FF2B5EF4-FFF2-40B4-BE49-F238E27FC236}">
                <a16:creationId xmlns:a16="http://schemas.microsoft.com/office/drawing/2014/main" id="{AEE45A66-476A-5544-8077-17E6A411C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EF81E2C-02D0-3C44-A237-65529CCAD9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7" name="Date Placeholder 6">
            <a:extLst>
              <a:ext uri="{FF2B5EF4-FFF2-40B4-BE49-F238E27FC236}">
                <a16:creationId xmlns:a16="http://schemas.microsoft.com/office/drawing/2014/main" id="{9BB38976-B06B-B24B-B067-B4F23A42FA47}"/>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8" name="Footer Placeholder 7">
            <a:extLst>
              <a:ext uri="{FF2B5EF4-FFF2-40B4-BE49-F238E27FC236}">
                <a16:creationId xmlns:a16="http://schemas.microsoft.com/office/drawing/2014/main" id="{02439C2C-875A-2042-8A31-2D4026591C32}"/>
              </a:ext>
            </a:extLst>
          </p:cNvPr>
          <p:cNvSpPr>
            <a:spLocks noGrp="1"/>
          </p:cNvSpPr>
          <p:nvPr>
            <p:ph type="ftr" sz="quarter" idx="11"/>
          </p:nvPr>
        </p:nvSpPr>
        <p:spPr/>
        <p:txBody>
          <a:bodyPr/>
          <a:lstStyle/>
          <a:p>
            <a:endParaRPr lang="en-HU"/>
          </a:p>
        </p:txBody>
      </p:sp>
      <p:sp>
        <p:nvSpPr>
          <p:cNvPr id="9" name="Slide Number Placeholder 8">
            <a:extLst>
              <a:ext uri="{FF2B5EF4-FFF2-40B4-BE49-F238E27FC236}">
                <a16:creationId xmlns:a16="http://schemas.microsoft.com/office/drawing/2014/main" id="{A522E889-FC92-724A-9603-1534B7CBB9A4}"/>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405622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8C95-2D4F-3848-A7A8-141E94642CC6}"/>
              </a:ext>
            </a:extLst>
          </p:cNvPr>
          <p:cNvSpPr>
            <a:spLocks noGrp="1"/>
          </p:cNvSpPr>
          <p:nvPr>
            <p:ph type="title"/>
          </p:nvPr>
        </p:nvSpPr>
        <p:spPr/>
        <p:txBody>
          <a:bodyPr/>
          <a:lstStyle/>
          <a:p>
            <a:r>
              <a:rPr lang="en-GB"/>
              <a:t>Click to edit Master title style</a:t>
            </a:r>
            <a:endParaRPr lang="en-HU"/>
          </a:p>
        </p:txBody>
      </p:sp>
      <p:sp>
        <p:nvSpPr>
          <p:cNvPr id="3" name="Date Placeholder 2">
            <a:extLst>
              <a:ext uri="{FF2B5EF4-FFF2-40B4-BE49-F238E27FC236}">
                <a16:creationId xmlns:a16="http://schemas.microsoft.com/office/drawing/2014/main" id="{BB467B01-865A-B04B-9449-F2E980603915}"/>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4" name="Footer Placeholder 3">
            <a:extLst>
              <a:ext uri="{FF2B5EF4-FFF2-40B4-BE49-F238E27FC236}">
                <a16:creationId xmlns:a16="http://schemas.microsoft.com/office/drawing/2014/main" id="{8F27DF21-B7FD-6046-8110-2E940624D089}"/>
              </a:ext>
            </a:extLst>
          </p:cNvPr>
          <p:cNvSpPr>
            <a:spLocks noGrp="1"/>
          </p:cNvSpPr>
          <p:nvPr>
            <p:ph type="ftr" sz="quarter" idx="11"/>
          </p:nvPr>
        </p:nvSpPr>
        <p:spPr/>
        <p:txBody>
          <a:bodyPr/>
          <a:lstStyle/>
          <a:p>
            <a:endParaRPr lang="en-HU"/>
          </a:p>
        </p:txBody>
      </p:sp>
      <p:sp>
        <p:nvSpPr>
          <p:cNvPr id="5" name="Slide Number Placeholder 4">
            <a:extLst>
              <a:ext uri="{FF2B5EF4-FFF2-40B4-BE49-F238E27FC236}">
                <a16:creationId xmlns:a16="http://schemas.microsoft.com/office/drawing/2014/main" id="{9C57A4AF-681D-B048-8341-D4A62C4FC4D3}"/>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244981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CE614-3296-CC44-9829-A4B9F322F62B}"/>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3" name="Footer Placeholder 2">
            <a:extLst>
              <a:ext uri="{FF2B5EF4-FFF2-40B4-BE49-F238E27FC236}">
                <a16:creationId xmlns:a16="http://schemas.microsoft.com/office/drawing/2014/main" id="{B32EC014-7EA7-CC47-9B18-218DC23D5CA4}"/>
              </a:ext>
            </a:extLst>
          </p:cNvPr>
          <p:cNvSpPr>
            <a:spLocks noGrp="1"/>
          </p:cNvSpPr>
          <p:nvPr>
            <p:ph type="ftr" sz="quarter" idx="11"/>
          </p:nvPr>
        </p:nvSpPr>
        <p:spPr/>
        <p:txBody>
          <a:bodyPr/>
          <a:lstStyle/>
          <a:p>
            <a:endParaRPr lang="en-HU"/>
          </a:p>
        </p:txBody>
      </p:sp>
      <p:sp>
        <p:nvSpPr>
          <p:cNvPr id="4" name="Slide Number Placeholder 3">
            <a:extLst>
              <a:ext uri="{FF2B5EF4-FFF2-40B4-BE49-F238E27FC236}">
                <a16:creationId xmlns:a16="http://schemas.microsoft.com/office/drawing/2014/main" id="{8B400A72-A520-EE4B-A561-E99BD1E70404}"/>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203603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458E-B7EC-7F4E-979B-3CFB35DC12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Content Placeholder 2">
            <a:extLst>
              <a:ext uri="{FF2B5EF4-FFF2-40B4-BE49-F238E27FC236}">
                <a16:creationId xmlns:a16="http://schemas.microsoft.com/office/drawing/2014/main" id="{2017C973-AB96-3747-AFE6-044AF2AC1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Text Placeholder 3">
            <a:extLst>
              <a:ext uri="{FF2B5EF4-FFF2-40B4-BE49-F238E27FC236}">
                <a16:creationId xmlns:a16="http://schemas.microsoft.com/office/drawing/2014/main" id="{6AB4A62D-438D-6942-A086-F2B62C0C3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3D38B5-12EB-AA4F-BF16-4711BE7EB834}"/>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6" name="Footer Placeholder 5">
            <a:extLst>
              <a:ext uri="{FF2B5EF4-FFF2-40B4-BE49-F238E27FC236}">
                <a16:creationId xmlns:a16="http://schemas.microsoft.com/office/drawing/2014/main" id="{933DE8AD-D354-5643-8029-C706CF6A7CEE}"/>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12A39202-B23E-004E-979E-064601A63193}"/>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231378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6A21-6002-134D-BA7C-EB472DA35F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U"/>
          </a:p>
        </p:txBody>
      </p:sp>
      <p:sp>
        <p:nvSpPr>
          <p:cNvPr id="3" name="Picture Placeholder 2">
            <a:extLst>
              <a:ext uri="{FF2B5EF4-FFF2-40B4-BE49-F238E27FC236}">
                <a16:creationId xmlns:a16="http://schemas.microsoft.com/office/drawing/2014/main" id="{AA2F6085-0FAF-834D-8B11-1C69DCA55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U"/>
          </a:p>
        </p:txBody>
      </p:sp>
      <p:sp>
        <p:nvSpPr>
          <p:cNvPr id="4" name="Text Placeholder 3">
            <a:extLst>
              <a:ext uri="{FF2B5EF4-FFF2-40B4-BE49-F238E27FC236}">
                <a16:creationId xmlns:a16="http://schemas.microsoft.com/office/drawing/2014/main" id="{C3984D0E-91E8-2C43-9696-CC8A4FE5A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5ADD54-DCB2-4E49-803C-1B0A31724658}"/>
              </a:ext>
            </a:extLst>
          </p:cNvPr>
          <p:cNvSpPr>
            <a:spLocks noGrp="1"/>
          </p:cNvSpPr>
          <p:nvPr>
            <p:ph type="dt" sz="half" idx="10"/>
          </p:nvPr>
        </p:nvSpPr>
        <p:spPr/>
        <p:txBody>
          <a:bodyPr/>
          <a:lstStyle/>
          <a:p>
            <a:fld id="{506AE99A-6FC9-F149-A7E7-7D1A0C106922}" type="datetimeFigureOut">
              <a:rPr lang="en-HU" smtClean="0"/>
              <a:t>2022. 04. 29.</a:t>
            </a:fld>
            <a:endParaRPr lang="en-HU"/>
          </a:p>
        </p:txBody>
      </p:sp>
      <p:sp>
        <p:nvSpPr>
          <p:cNvPr id="6" name="Footer Placeholder 5">
            <a:extLst>
              <a:ext uri="{FF2B5EF4-FFF2-40B4-BE49-F238E27FC236}">
                <a16:creationId xmlns:a16="http://schemas.microsoft.com/office/drawing/2014/main" id="{9C4EA2DD-FB9B-B04A-9089-B018260DAB5D}"/>
              </a:ext>
            </a:extLst>
          </p:cNvPr>
          <p:cNvSpPr>
            <a:spLocks noGrp="1"/>
          </p:cNvSpPr>
          <p:nvPr>
            <p:ph type="ftr" sz="quarter" idx="11"/>
          </p:nvPr>
        </p:nvSpPr>
        <p:spPr/>
        <p:txBody>
          <a:bodyPr/>
          <a:lstStyle/>
          <a:p>
            <a:endParaRPr lang="en-HU"/>
          </a:p>
        </p:txBody>
      </p:sp>
      <p:sp>
        <p:nvSpPr>
          <p:cNvPr id="7" name="Slide Number Placeholder 6">
            <a:extLst>
              <a:ext uri="{FF2B5EF4-FFF2-40B4-BE49-F238E27FC236}">
                <a16:creationId xmlns:a16="http://schemas.microsoft.com/office/drawing/2014/main" id="{1CB77834-862D-D940-B754-C5C19EB67EB4}"/>
              </a:ext>
            </a:extLst>
          </p:cNvPr>
          <p:cNvSpPr>
            <a:spLocks noGrp="1"/>
          </p:cNvSpPr>
          <p:nvPr>
            <p:ph type="sldNum" sz="quarter" idx="12"/>
          </p:nvPr>
        </p:nvSpPr>
        <p:spPr/>
        <p:txBody>
          <a:bodyPr/>
          <a:lstStyle/>
          <a:p>
            <a:fld id="{D7A0047C-D925-2C4A-B017-56A96E570913}" type="slidenum">
              <a:rPr lang="en-HU" smtClean="0"/>
              <a:t>‹#›</a:t>
            </a:fld>
            <a:endParaRPr lang="en-HU"/>
          </a:p>
        </p:txBody>
      </p:sp>
    </p:spTree>
    <p:extLst>
      <p:ext uri="{BB962C8B-B14F-4D97-AF65-F5344CB8AC3E}">
        <p14:creationId xmlns:p14="http://schemas.microsoft.com/office/powerpoint/2010/main" val="346348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867C6-7515-F645-8D08-938C1C3B5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U"/>
          </a:p>
        </p:txBody>
      </p:sp>
      <p:sp>
        <p:nvSpPr>
          <p:cNvPr id="3" name="Text Placeholder 2">
            <a:extLst>
              <a:ext uri="{FF2B5EF4-FFF2-40B4-BE49-F238E27FC236}">
                <a16:creationId xmlns:a16="http://schemas.microsoft.com/office/drawing/2014/main" id="{8F36F7BE-9D8F-BC41-A345-F240FEBE3F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4" name="Date Placeholder 3">
            <a:extLst>
              <a:ext uri="{FF2B5EF4-FFF2-40B4-BE49-F238E27FC236}">
                <a16:creationId xmlns:a16="http://schemas.microsoft.com/office/drawing/2014/main" id="{6A6A4130-DCC9-3F4C-BB0B-F26AC0A54F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AE99A-6FC9-F149-A7E7-7D1A0C106922}" type="datetimeFigureOut">
              <a:rPr lang="en-HU" smtClean="0"/>
              <a:t>2022. 04. 29.</a:t>
            </a:fld>
            <a:endParaRPr lang="en-HU"/>
          </a:p>
        </p:txBody>
      </p:sp>
      <p:sp>
        <p:nvSpPr>
          <p:cNvPr id="5" name="Footer Placeholder 4">
            <a:extLst>
              <a:ext uri="{FF2B5EF4-FFF2-40B4-BE49-F238E27FC236}">
                <a16:creationId xmlns:a16="http://schemas.microsoft.com/office/drawing/2014/main" id="{D83EDBFB-3844-BD46-9B42-56D96D265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U"/>
          </a:p>
        </p:txBody>
      </p:sp>
      <p:sp>
        <p:nvSpPr>
          <p:cNvPr id="6" name="Slide Number Placeholder 5">
            <a:extLst>
              <a:ext uri="{FF2B5EF4-FFF2-40B4-BE49-F238E27FC236}">
                <a16:creationId xmlns:a16="http://schemas.microsoft.com/office/drawing/2014/main" id="{12FE420B-145C-1647-8B0A-A19A60F84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0047C-D925-2C4A-B017-56A96E570913}" type="slidenum">
              <a:rPr lang="en-HU" smtClean="0"/>
              <a:t>‹#›</a:t>
            </a:fld>
            <a:endParaRPr lang="en-HU"/>
          </a:p>
        </p:txBody>
      </p:sp>
    </p:spTree>
    <p:extLst>
      <p:ext uri="{BB962C8B-B14F-4D97-AF65-F5344CB8AC3E}">
        <p14:creationId xmlns:p14="http://schemas.microsoft.com/office/powerpoint/2010/main" val="416994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monovits.borbala@ppk.elte.hu" TargetMode="External"/><Relationship Id="rId2" Type="http://schemas.openxmlformats.org/officeDocument/2006/relationships/hyperlink" Target="mailto:faranak.gholampour@gmail.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grationpolicy.org/article/outsourcing-migration-management-western-balkans-europes-refugee-crisis" TargetMode="External"/><Relationship Id="rId2" Type="http://schemas.openxmlformats.org/officeDocument/2006/relationships/hyperlink" Target="https://www.dw.com/en/slovenia-serbia-and-croatia-move-to-close-migrant-route/a-1910287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4687-6DDE-0C49-AC0D-1195D2AC325B}"/>
              </a:ext>
            </a:extLst>
          </p:cNvPr>
          <p:cNvSpPr>
            <a:spLocks noGrp="1"/>
          </p:cNvSpPr>
          <p:nvPr>
            <p:ph type="ctrTitle"/>
          </p:nvPr>
        </p:nvSpPr>
        <p:spPr>
          <a:xfrm>
            <a:off x="584506" y="282181"/>
            <a:ext cx="11022988" cy="1947273"/>
          </a:xfrm>
        </p:spPr>
        <p:txBody>
          <a:bodyPr>
            <a:normAutofit/>
          </a:bodyPr>
          <a:lstStyle/>
          <a:p>
            <a:r>
              <a:rPr lang="en-GB" sz="3600" b="1" dirty="0"/>
              <a:t>Exploring the Migration Process of Iranian Asylum Seekers in Europe: A Case of Serbia and Bosnia and Herzegovina </a:t>
            </a:r>
            <a:endParaRPr lang="en-GB" sz="3600" dirty="0"/>
          </a:p>
        </p:txBody>
      </p:sp>
      <p:sp>
        <p:nvSpPr>
          <p:cNvPr id="3" name="Subtitle 2">
            <a:extLst>
              <a:ext uri="{FF2B5EF4-FFF2-40B4-BE49-F238E27FC236}">
                <a16:creationId xmlns:a16="http://schemas.microsoft.com/office/drawing/2014/main" id="{8DB412A6-1FAF-4C42-B418-20E5BE4220CC}"/>
              </a:ext>
            </a:extLst>
          </p:cNvPr>
          <p:cNvSpPr>
            <a:spLocks noGrp="1"/>
          </p:cNvSpPr>
          <p:nvPr>
            <p:ph type="subTitle" idx="1"/>
          </p:nvPr>
        </p:nvSpPr>
        <p:spPr>
          <a:xfrm>
            <a:off x="117987" y="3830162"/>
            <a:ext cx="11825747" cy="1947273"/>
          </a:xfrm>
        </p:spPr>
        <p:txBody>
          <a:bodyPr>
            <a:normAutofit fontScale="62500" lnSpcReduction="20000"/>
          </a:bodyPr>
          <a:lstStyle/>
          <a:p>
            <a:pPr>
              <a:lnSpc>
                <a:spcPct val="100000"/>
              </a:lnSpc>
            </a:pPr>
            <a:r>
              <a:rPr lang="hu-HU" sz="2900" b="1" dirty="0" err="1">
                <a:latin typeface="+mj-lt"/>
              </a:rPr>
              <a:t>Presented</a:t>
            </a:r>
            <a:r>
              <a:rPr lang="hu-HU" sz="2900" b="1" dirty="0">
                <a:latin typeface="+mj-lt"/>
              </a:rPr>
              <a:t> </a:t>
            </a:r>
            <a:r>
              <a:rPr lang="hu-HU" sz="2900" b="1" dirty="0" err="1">
                <a:latin typeface="+mj-lt"/>
              </a:rPr>
              <a:t>By</a:t>
            </a:r>
            <a:r>
              <a:rPr lang="hu-HU" sz="2900" b="1" dirty="0">
                <a:latin typeface="+mj-lt"/>
              </a:rPr>
              <a:t> </a:t>
            </a:r>
            <a:r>
              <a:rPr lang="hu-HU" sz="2900" b="1" dirty="0" err="1">
                <a:latin typeface="+mj-lt"/>
              </a:rPr>
              <a:t>Faranak</a:t>
            </a:r>
            <a:r>
              <a:rPr lang="hu-HU" sz="2900" b="1" dirty="0">
                <a:latin typeface="+mj-lt"/>
              </a:rPr>
              <a:t> </a:t>
            </a:r>
            <a:r>
              <a:rPr lang="hu-HU" sz="2900" b="1" dirty="0" err="1">
                <a:latin typeface="+mj-lt"/>
              </a:rPr>
              <a:t>Gholampour</a:t>
            </a:r>
            <a:endParaRPr lang="hu-HU" sz="2900" b="1" dirty="0">
              <a:latin typeface="+mj-lt"/>
            </a:endParaRPr>
          </a:p>
          <a:p>
            <a:pPr>
              <a:lnSpc>
                <a:spcPct val="100000"/>
              </a:lnSpc>
            </a:pPr>
            <a:r>
              <a:rPr lang="hu-HU" sz="2500" dirty="0">
                <a:latin typeface="+mj-lt"/>
              </a:rPr>
              <a:t>PhD </a:t>
            </a:r>
            <a:r>
              <a:rPr lang="hu-HU" sz="2500" dirty="0" err="1">
                <a:latin typeface="+mj-lt"/>
              </a:rPr>
              <a:t>Candidate</a:t>
            </a:r>
            <a:r>
              <a:rPr lang="hu-HU" sz="2500" dirty="0">
                <a:latin typeface="+mj-lt"/>
              </a:rPr>
              <a:t> in </a:t>
            </a:r>
            <a:r>
              <a:rPr lang="hu-HU" sz="2500" dirty="0" err="1">
                <a:latin typeface="+mj-lt"/>
              </a:rPr>
              <a:t>Sociology</a:t>
            </a:r>
            <a:r>
              <a:rPr lang="hu-HU" sz="2500" dirty="0">
                <a:latin typeface="+mj-lt"/>
              </a:rPr>
              <a:t>, </a:t>
            </a:r>
            <a:r>
              <a:rPr lang="hu-HU" sz="2500" dirty="0" err="1">
                <a:latin typeface="+mj-lt"/>
              </a:rPr>
              <a:t>Faculty</a:t>
            </a:r>
            <a:r>
              <a:rPr lang="hu-HU" sz="2500" dirty="0">
                <a:latin typeface="+mj-lt"/>
              </a:rPr>
              <a:t> of </a:t>
            </a:r>
            <a:r>
              <a:rPr lang="hu-HU" sz="2500" dirty="0" err="1">
                <a:latin typeface="+mj-lt"/>
              </a:rPr>
              <a:t>Social</a:t>
            </a:r>
            <a:r>
              <a:rPr lang="hu-HU" sz="2500" dirty="0">
                <a:latin typeface="+mj-lt"/>
              </a:rPr>
              <a:t> </a:t>
            </a:r>
            <a:r>
              <a:rPr lang="hu-HU" sz="2500" dirty="0" err="1">
                <a:latin typeface="+mj-lt"/>
              </a:rPr>
              <a:t>sciences</a:t>
            </a:r>
            <a:r>
              <a:rPr lang="hu-HU" sz="2500" dirty="0">
                <a:latin typeface="+mj-lt"/>
              </a:rPr>
              <a:t>, </a:t>
            </a:r>
            <a:r>
              <a:rPr lang="hu-HU" sz="2500" dirty="0" err="1">
                <a:latin typeface="+mj-lt"/>
              </a:rPr>
              <a:t>Doctoral</a:t>
            </a:r>
            <a:r>
              <a:rPr lang="hu-HU" sz="2500" dirty="0">
                <a:latin typeface="+mj-lt"/>
              </a:rPr>
              <a:t> </a:t>
            </a:r>
            <a:r>
              <a:rPr lang="hu-HU" sz="2500" dirty="0" err="1">
                <a:latin typeface="+mj-lt"/>
              </a:rPr>
              <a:t>school</a:t>
            </a:r>
            <a:r>
              <a:rPr lang="hu-HU" sz="2500" dirty="0">
                <a:latin typeface="+mj-lt"/>
              </a:rPr>
              <a:t> of </a:t>
            </a:r>
            <a:r>
              <a:rPr lang="hu-HU" sz="2500" dirty="0" err="1">
                <a:latin typeface="+mj-lt"/>
              </a:rPr>
              <a:t>Sociology</a:t>
            </a:r>
            <a:r>
              <a:rPr lang="hu-HU" sz="2500" dirty="0">
                <a:latin typeface="+mj-lt"/>
              </a:rPr>
              <a:t>, </a:t>
            </a:r>
            <a:r>
              <a:rPr lang="en-GB" sz="2500" dirty="0">
                <a:latin typeface="+mj-lt"/>
              </a:rPr>
              <a:t>ELTE University, Budapest, Hungary,</a:t>
            </a:r>
            <a:r>
              <a:rPr lang="hu-HU" sz="2500" dirty="0">
                <a:latin typeface="+mj-lt"/>
              </a:rPr>
              <a:t> </a:t>
            </a:r>
            <a:r>
              <a:rPr lang="hu-HU" sz="2500" dirty="0">
                <a:latin typeface="+mj-lt"/>
                <a:hlinkClick r:id="rId2"/>
              </a:rPr>
              <a:t>faranak.gholampour@gmail.com</a:t>
            </a:r>
            <a:endParaRPr lang="hu-HU" sz="2500" dirty="0">
              <a:latin typeface="+mj-lt"/>
            </a:endParaRPr>
          </a:p>
          <a:p>
            <a:pPr>
              <a:lnSpc>
                <a:spcPct val="100000"/>
              </a:lnSpc>
            </a:pPr>
            <a:endParaRPr lang="hu-HU" dirty="0">
              <a:latin typeface="+mj-lt"/>
            </a:endParaRPr>
          </a:p>
          <a:p>
            <a:pPr>
              <a:lnSpc>
                <a:spcPct val="100000"/>
              </a:lnSpc>
            </a:pPr>
            <a:r>
              <a:rPr lang="hu-HU" sz="2900" b="1" dirty="0" err="1">
                <a:latin typeface="+mj-lt"/>
              </a:rPr>
              <a:t>Supervisor</a:t>
            </a:r>
            <a:r>
              <a:rPr lang="hu-HU" sz="2900" b="1" dirty="0">
                <a:latin typeface="+mj-lt"/>
              </a:rPr>
              <a:t>: Dr. Borbála </a:t>
            </a:r>
            <a:r>
              <a:rPr lang="hu-HU" sz="2900" b="1" dirty="0" err="1">
                <a:latin typeface="+mj-lt"/>
              </a:rPr>
              <a:t>Simonovits</a:t>
            </a:r>
            <a:endParaRPr lang="hu-HU" sz="2900" b="1" dirty="0">
              <a:latin typeface="+mj-lt"/>
            </a:endParaRPr>
          </a:p>
          <a:p>
            <a:pPr>
              <a:lnSpc>
                <a:spcPct val="100000"/>
              </a:lnSpc>
            </a:pPr>
            <a:r>
              <a:rPr lang="en-GB" sz="2500" dirty="0">
                <a:latin typeface="+mj-lt"/>
              </a:rPr>
              <a:t>Sociologist (PhD), Institute of Intercultural Psychology and Education, ELTE University, Budapest, Hungary,  </a:t>
            </a:r>
            <a:r>
              <a:rPr lang="en-GB" sz="2500" dirty="0">
                <a:latin typeface="+mj-lt"/>
                <a:hlinkClick r:id="rId3"/>
              </a:rPr>
              <a:t>simonovits.borbala@ppk.elte.hu</a:t>
            </a:r>
            <a:endParaRPr lang="en-GB" sz="2500" dirty="0">
              <a:latin typeface="+mj-lt"/>
            </a:endParaRPr>
          </a:p>
          <a:p>
            <a:pPr>
              <a:lnSpc>
                <a:spcPct val="100000"/>
              </a:lnSpc>
            </a:pPr>
            <a:endParaRPr lang="en-GB" dirty="0"/>
          </a:p>
          <a:p>
            <a:pPr>
              <a:lnSpc>
                <a:spcPct val="100000"/>
              </a:lnSpc>
            </a:pPr>
            <a:endParaRPr lang="hu-HU" dirty="0">
              <a:latin typeface="Times New Roman" panose="02020603050405020304" pitchFamily="18" charset="0"/>
              <a:cs typeface="Times New Roman" panose="02020603050405020304" pitchFamily="18" charset="0"/>
            </a:endParaRPr>
          </a:p>
          <a:p>
            <a:endParaRPr lang="en-HU" dirty="0"/>
          </a:p>
        </p:txBody>
      </p:sp>
      <p:pic>
        <p:nvPicPr>
          <p:cNvPr id="6" name="Picture 5" descr="C:\Users\Gacs Katalin\Desktop\eltetatk_angol_logo.jpg">
            <a:extLst>
              <a:ext uri="{FF2B5EF4-FFF2-40B4-BE49-F238E27FC236}">
                <a16:creationId xmlns:a16="http://schemas.microsoft.com/office/drawing/2014/main" id="{64267441-32F3-CD47-867C-B31862A65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345" y="5636755"/>
            <a:ext cx="2223030" cy="112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8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7CEA22-7A07-7649-B092-E512D03E9F76}"/>
              </a:ext>
            </a:extLst>
          </p:cNvPr>
          <p:cNvSpPr>
            <a:spLocks noGrp="1"/>
          </p:cNvSpPr>
          <p:nvPr>
            <p:ph type="title"/>
          </p:nvPr>
        </p:nvSpPr>
        <p:spPr>
          <a:xfrm>
            <a:off x="5459896" y="325877"/>
            <a:ext cx="5916985" cy="1454051"/>
          </a:xfrm>
        </p:spPr>
        <p:txBody>
          <a:bodyPr>
            <a:normAutofit/>
          </a:bodyPr>
          <a:lstStyle/>
          <a:p>
            <a:r>
              <a:rPr lang="en-US" sz="3100" b="1" dirty="0">
                <a:solidFill>
                  <a:srgbClr val="000000"/>
                </a:solidFill>
              </a:rPr>
              <a:t>Lack of job security </a:t>
            </a:r>
            <a:r>
              <a:rPr lang="en-US" sz="2000" b="1" dirty="0">
                <a:solidFill>
                  <a:srgbClr val="000000"/>
                </a:solidFill>
              </a:rPr>
              <a:t>(5 </a:t>
            </a:r>
            <a:r>
              <a:rPr lang="en-US" sz="2000" b="1" dirty="0"/>
              <a:t>interviewees</a:t>
            </a:r>
            <a:r>
              <a:rPr lang="en-US" sz="2000" b="1" dirty="0">
                <a:solidFill>
                  <a:srgbClr val="000000"/>
                </a:solidFill>
              </a:rPr>
              <a:t>)</a:t>
            </a:r>
            <a:br>
              <a:rPr lang="en-HU" sz="3100" b="1" dirty="0">
                <a:solidFill>
                  <a:srgbClr val="000000"/>
                </a:solidFill>
              </a:rPr>
            </a:br>
            <a:endParaRPr lang="en-HU" sz="3100" b="1" dirty="0">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here is nothing routine about today's environment' - Dell confirms further  job cuts | CRN">
            <a:extLst>
              <a:ext uri="{FF2B5EF4-FFF2-40B4-BE49-F238E27FC236}">
                <a16:creationId xmlns:a16="http://schemas.microsoft.com/office/drawing/2014/main" id="{A9118E6A-385B-C94F-BFCB-1AEA68D65B0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3783" r="17220"/>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A407AE-6C1A-9546-B799-C234D5E1D04D}"/>
              </a:ext>
            </a:extLst>
          </p:cNvPr>
          <p:cNvSpPr>
            <a:spLocks noGrp="1"/>
          </p:cNvSpPr>
          <p:nvPr>
            <p:ph idx="1"/>
          </p:nvPr>
        </p:nvSpPr>
        <p:spPr>
          <a:xfrm>
            <a:off x="6090574" y="2421682"/>
            <a:ext cx="4977578" cy="3639289"/>
          </a:xfrm>
        </p:spPr>
        <p:txBody>
          <a:bodyPr anchor="ctr">
            <a:normAutofit fontScale="85000" lnSpcReduction="10000"/>
          </a:bodyPr>
          <a:lstStyle/>
          <a:p>
            <a:r>
              <a:rPr lang="en-GB" dirty="0"/>
              <a:t>Although I had 130 contractors who were working under my supervision and I was checking their work, they retrenched me [...] After that, I was seeking a job for about 2 years and I became tired. My main reason for leaving Iran was the lack of job security. [...] I studied a lot, and I was educated, why should I lose my job in Iran? This really annoyed and irritated me. (No. 4, 40 years old, male) </a:t>
            </a:r>
            <a:endParaRPr lang="en-GB" sz="2000" dirty="0"/>
          </a:p>
        </p:txBody>
      </p:sp>
    </p:spTree>
    <p:extLst>
      <p:ext uri="{BB962C8B-B14F-4D97-AF65-F5344CB8AC3E}">
        <p14:creationId xmlns:p14="http://schemas.microsoft.com/office/powerpoint/2010/main" val="293210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3F003-E180-894A-B2E2-B30831508004}"/>
              </a:ext>
            </a:extLst>
          </p:cNvPr>
          <p:cNvSpPr>
            <a:spLocks noGrp="1"/>
          </p:cNvSpPr>
          <p:nvPr>
            <p:ph type="title"/>
          </p:nvPr>
        </p:nvSpPr>
        <p:spPr>
          <a:xfrm>
            <a:off x="795528" y="670414"/>
            <a:ext cx="10141799" cy="1300554"/>
          </a:xfrm>
        </p:spPr>
        <p:txBody>
          <a:bodyPr anchor="b">
            <a:normAutofit/>
          </a:bodyPr>
          <a:lstStyle/>
          <a:p>
            <a:r>
              <a:rPr lang="en-US" sz="4000" b="1" dirty="0"/>
              <a:t>Lack of social freedom </a:t>
            </a:r>
            <a:r>
              <a:rPr lang="en-US" sz="2000" b="1" dirty="0"/>
              <a:t>(4 interviewees)</a:t>
            </a:r>
            <a:br>
              <a:rPr lang="en-HU" b="1" dirty="0"/>
            </a:br>
            <a:endParaRPr lang="en-HU" b="1" dirty="0"/>
          </a:p>
        </p:txBody>
      </p:sp>
      <p:sp>
        <p:nvSpPr>
          <p:cNvPr id="91" name="Rectangle 9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Lack Of Freedom, Social Problems Concept. Chained Man Hands With.. Stock  Photo, Picture And Royalty Free Image. Image 82109835.">
            <a:extLst>
              <a:ext uri="{FF2B5EF4-FFF2-40B4-BE49-F238E27FC236}">
                <a16:creationId xmlns:a16="http://schemas.microsoft.com/office/drawing/2014/main" id="{787B7BC5-3431-B54E-BF1E-9B357425E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26" r="-2" b="-2"/>
          <a:stretch/>
        </p:blipFill>
        <p:spPr bwMode="auto">
          <a:xfrm>
            <a:off x="635295" y="3523128"/>
            <a:ext cx="4119927" cy="29711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6A445C-5DC5-1046-A07D-A22AB1EADAD3}"/>
              </a:ext>
            </a:extLst>
          </p:cNvPr>
          <p:cNvSpPr>
            <a:spLocks noGrp="1"/>
          </p:cNvSpPr>
          <p:nvPr>
            <p:ph idx="1"/>
          </p:nvPr>
        </p:nvSpPr>
        <p:spPr>
          <a:xfrm>
            <a:off x="6406429" y="2599509"/>
            <a:ext cx="4530898" cy="3639450"/>
          </a:xfrm>
        </p:spPr>
        <p:txBody>
          <a:bodyPr anchor="ctr">
            <a:normAutofit fontScale="70000" lnSpcReduction="20000"/>
          </a:bodyPr>
          <a:lstStyle/>
          <a:p>
            <a:r>
              <a:rPr lang="en-GB" dirty="0"/>
              <a:t>My son called me and said the police had arrested him. They arrested my son because he was playing water shooting with other boys and girls. Police slapped him in the face at the police station and because it was Ramadan, he was flogged one time by a whip on his back and they took a written commitment from him. [...] That was just one thing, we did not have freedom. We were involved with everyday problems, and were told what to do or not, or will be arrested for no reason. (No. 1, 46 years old, female) </a:t>
            </a:r>
            <a:endParaRPr lang="en-GB" sz="2000" dirty="0"/>
          </a:p>
        </p:txBody>
      </p:sp>
      <p:sp>
        <p:nvSpPr>
          <p:cNvPr id="95" name="Rectangle 9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0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9A6AB2-850E-2C41-BCBF-42F590A81984}"/>
              </a:ext>
            </a:extLst>
          </p:cNvPr>
          <p:cNvSpPr>
            <a:spLocks noGrp="1"/>
          </p:cNvSpPr>
          <p:nvPr>
            <p:ph type="title"/>
          </p:nvPr>
        </p:nvSpPr>
        <p:spPr>
          <a:xfrm>
            <a:off x="7249532" y="1114425"/>
            <a:ext cx="4892152" cy="1433323"/>
          </a:xfrm>
        </p:spPr>
        <p:txBody>
          <a:bodyPr>
            <a:normAutofit/>
          </a:bodyPr>
          <a:lstStyle/>
          <a:p>
            <a:r>
              <a:rPr lang="en-US" sz="3200" b="1" dirty="0"/>
              <a:t>Economic issues </a:t>
            </a:r>
            <a:r>
              <a:rPr lang="en-US" sz="2000" b="1" dirty="0"/>
              <a:t>(4 interviewees)</a:t>
            </a:r>
            <a:br>
              <a:rPr lang="en-HU" sz="3200" b="1" dirty="0"/>
            </a:br>
            <a:endParaRPr lang="en-HU" sz="3200" b="1" dirty="0"/>
          </a:p>
        </p:txBody>
      </p:sp>
      <p:sp>
        <p:nvSpPr>
          <p:cNvPr id="162" name="Rectangle 1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92F2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hart: Iran's Economic Woes | Statista">
            <a:extLst>
              <a:ext uri="{FF2B5EF4-FFF2-40B4-BE49-F238E27FC236}">
                <a16:creationId xmlns:a16="http://schemas.microsoft.com/office/drawing/2014/main" id="{49EEB8B0-64F1-CC44-BDCF-DACDF88B1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 r="3" b="11751"/>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5B50C0-B7A9-554A-900B-91F7FD150E63}"/>
              </a:ext>
            </a:extLst>
          </p:cNvPr>
          <p:cNvSpPr>
            <a:spLocks noGrp="1"/>
          </p:cNvSpPr>
          <p:nvPr>
            <p:ph idx="1"/>
          </p:nvPr>
        </p:nvSpPr>
        <p:spPr>
          <a:xfrm>
            <a:off x="7293817" y="2338388"/>
            <a:ext cx="4099607" cy="3678237"/>
          </a:xfrm>
        </p:spPr>
        <p:txBody>
          <a:bodyPr anchor="ctr">
            <a:normAutofit fontScale="92500" lnSpcReduction="10000"/>
          </a:bodyPr>
          <a:lstStyle/>
          <a:p>
            <a:r>
              <a:rPr lang="en-GB" dirty="0"/>
              <a:t>You know that the economic situation in Iran is a disaster. My husband and I both were working, and our life was not bad, it was good, but we were going to get into financial pro- </a:t>
            </a:r>
            <a:r>
              <a:rPr lang="en-GB" dirty="0" err="1"/>
              <a:t>blems</a:t>
            </a:r>
            <a:r>
              <a:rPr lang="en-GB" dirty="0"/>
              <a:t> and could not respond to our children’s needs. (No. 1, 46 years old, female) </a:t>
            </a:r>
            <a:endParaRPr lang="en-GB" sz="2000" dirty="0"/>
          </a:p>
        </p:txBody>
      </p:sp>
    </p:spTree>
    <p:extLst>
      <p:ext uri="{BB962C8B-B14F-4D97-AF65-F5344CB8AC3E}">
        <p14:creationId xmlns:p14="http://schemas.microsoft.com/office/powerpoint/2010/main" val="3992191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EE59D-2E81-3846-8952-9B04B16153AB}"/>
              </a:ext>
            </a:extLst>
          </p:cNvPr>
          <p:cNvSpPr>
            <a:spLocks noGrp="1"/>
          </p:cNvSpPr>
          <p:nvPr>
            <p:ph type="title"/>
          </p:nvPr>
        </p:nvSpPr>
        <p:spPr>
          <a:xfrm>
            <a:off x="6094105" y="802955"/>
            <a:ext cx="4977976" cy="1454051"/>
          </a:xfrm>
        </p:spPr>
        <p:txBody>
          <a:bodyPr>
            <a:normAutofit/>
          </a:bodyPr>
          <a:lstStyle/>
          <a:p>
            <a:r>
              <a:rPr lang="en-US" sz="3100" b="1" dirty="0">
                <a:solidFill>
                  <a:srgbClr val="000000"/>
                </a:solidFill>
              </a:rPr>
              <a:t>Political reasons </a:t>
            </a:r>
            <a:r>
              <a:rPr lang="en-US" sz="2000" b="1" dirty="0">
                <a:solidFill>
                  <a:srgbClr val="000000"/>
                </a:solidFill>
              </a:rPr>
              <a:t>(3 interviewees) </a:t>
            </a:r>
            <a:br>
              <a:rPr lang="en-HU" sz="3100" dirty="0">
                <a:solidFill>
                  <a:srgbClr val="000000"/>
                </a:solidFill>
              </a:rPr>
            </a:br>
            <a:endParaRPr lang="en-HU" sz="3100" dirty="0">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A Battle for the Future of Iran - The Atlantic">
            <a:extLst>
              <a:ext uri="{FF2B5EF4-FFF2-40B4-BE49-F238E27FC236}">
                <a16:creationId xmlns:a16="http://schemas.microsoft.com/office/drawing/2014/main" id="{46DDC5CB-CA25-7040-B6ED-DCA048F7E8A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0678" r="25580"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FE5498-ED09-7D46-AF5F-8F180EBF5EC8}"/>
              </a:ext>
            </a:extLst>
          </p:cNvPr>
          <p:cNvSpPr>
            <a:spLocks noGrp="1"/>
          </p:cNvSpPr>
          <p:nvPr>
            <p:ph idx="1"/>
          </p:nvPr>
        </p:nvSpPr>
        <p:spPr>
          <a:xfrm>
            <a:off x="6090574" y="2421682"/>
            <a:ext cx="4977578" cy="3639289"/>
          </a:xfrm>
        </p:spPr>
        <p:txBody>
          <a:bodyPr anchor="ctr">
            <a:normAutofit fontScale="92500" lnSpcReduction="10000"/>
          </a:bodyPr>
          <a:lstStyle/>
          <a:p>
            <a:r>
              <a:rPr lang="en-GB" dirty="0"/>
              <a:t>Someone, maybe a </a:t>
            </a:r>
            <a:r>
              <a:rPr lang="en-GB" dirty="0" err="1"/>
              <a:t>neighbor</a:t>
            </a:r>
            <a:r>
              <a:rPr lang="en-GB" dirty="0"/>
              <a:t>, from the village ratted me out and called the Guard Corps. [...] We could not go back home because they execute anyone who supports Peshmergas. We stayed at my sister’s place for the night, but the Guard Corps were following us and wanted to catch me. (No. 8, 35 years old, male) </a:t>
            </a:r>
            <a:endParaRPr lang="en-GB" sz="1800" dirty="0"/>
          </a:p>
          <a:p>
            <a:endParaRPr lang="en-HU" sz="1700" dirty="0">
              <a:solidFill>
                <a:srgbClr val="000000"/>
              </a:solidFill>
            </a:endParaRPr>
          </a:p>
        </p:txBody>
      </p:sp>
    </p:spTree>
    <p:extLst>
      <p:ext uri="{BB962C8B-B14F-4D97-AF65-F5344CB8AC3E}">
        <p14:creationId xmlns:p14="http://schemas.microsoft.com/office/powerpoint/2010/main" val="94670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5DA8547C-3F0C-0B49-A1FC-FB40A4F1E203}"/>
              </a:ext>
            </a:extLst>
          </p:cNvPr>
          <p:cNvSpPr>
            <a:spLocks noGrp="1"/>
          </p:cNvSpPr>
          <p:nvPr>
            <p:ph type="title"/>
          </p:nvPr>
        </p:nvSpPr>
        <p:spPr>
          <a:xfrm>
            <a:off x="478721" y="770037"/>
            <a:ext cx="5908916" cy="1311664"/>
          </a:xfrm>
        </p:spPr>
        <p:txBody>
          <a:bodyPr>
            <a:normAutofit/>
          </a:bodyPr>
          <a:lstStyle/>
          <a:p>
            <a:r>
              <a:rPr lang="en-US" sz="4000" b="1" dirty="0">
                <a:solidFill>
                  <a:srgbClr val="000000"/>
                </a:solidFill>
              </a:rPr>
              <a:t>Prefer not to say </a:t>
            </a:r>
            <a:r>
              <a:rPr lang="en-US" sz="2000" b="1" dirty="0">
                <a:solidFill>
                  <a:srgbClr val="000000"/>
                </a:solidFill>
              </a:rPr>
              <a:t>(3 interviewees) </a:t>
            </a:r>
            <a:br>
              <a:rPr lang="en-HU" sz="2800" b="1" dirty="0">
                <a:solidFill>
                  <a:srgbClr val="000000"/>
                </a:solidFill>
              </a:rPr>
            </a:br>
            <a:endParaRPr lang="en-HU" sz="2800" b="1" dirty="0">
              <a:solidFill>
                <a:srgbClr val="000000"/>
              </a:solidFill>
            </a:endParaRPr>
          </a:p>
        </p:txBody>
      </p:sp>
      <p:sp>
        <p:nvSpPr>
          <p:cNvPr id="3" name="Content Placeholder 2">
            <a:extLst>
              <a:ext uri="{FF2B5EF4-FFF2-40B4-BE49-F238E27FC236}">
                <a16:creationId xmlns:a16="http://schemas.microsoft.com/office/drawing/2014/main" id="{43E44714-0974-454E-8EB6-C2A66F9C689F}"/>
              </a:ext>
            </a:extLst>
          </p:cNvPr>
          <p:cNvSpPr>
            <a:spLocks noGrp="1"/>
          </p:cNvSpPr>
          <p:nvPr>
            <p:ph idx="1"/>
          </p:nvPr>
        </p:nvSpPr>
        <p:spPr>
          <a:xfrm>
            <a:off x="804997" y="2272143"/>
            <a:ext cx="4706803" cy="3788830"/>
          </a:xfrm>
        </p:spPr>
        <p:txBody>
          <a:bodyPr anchor="ctr">
            <a:normAutofit fontScale="85000" lnSpcReduction="20000"/>
          </a:bodyPr>
          <a:lstStyle/>
          <a:p>
            <a:r>
              <a:rPr lang="en-GB" dirty="0"/>
              <a:t>I was forced to leave Iran otherwise I would never have left Iran because my job position was good, my income was good and I lived in a good place, everything was good, and I was com- </a:t>
            </a:r>
            <a:r>
              <a:rPr lang="en-GB" dirty="0" err="1"/>
              <a:t>fortable</a:t>
            </a:r>
            <a:r>
              <a:rPr lang="en-GB" dirty="0"/>
              <a:t>. [...] Immigration was nothing but a hassle for us. I cannot tell you my main reason for leaving Iran. I had to leave Iran but there are economic issues, political issues, lack of democracy in Iran, you should see what is not an issue in Iran. (No. 6, 42 years old, male) </a:t>
            </a:r>
            <a:endParaRPr lang="en-GB" sz="2000" dirty="0"/>
          </a:p>
          <a:p>
            <a:pPr marL="0" indent="0">
              <a:buNone/>
            </a:pPr>
            <a:endParaRPr lang="en-HU" sz="2000" dirty="0">
              <a:solidFill>
                <a:srgbClr val="000000"/>
              </a:solidFill>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Iran officials say noncompliance with hijab threatens Islamic Republic -  Iran News Wire">
            <a:extLst>
              <a:ext uri="{FF2B5EF4-FFF2-40B4-BE49-F238E27FC236}">
                <a16:creationId xmlns:a16="http://schemas.microsoft.com/office/drawing/2014/main" id="{88F8AAB7-29A7-5041-801D-716CC4A7A2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97" r="21998"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76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4992AD-FDF5-5B43-B50C-4ECC4D5C7A8E}"/>
              </a:ext>
            </a:extLst>
          </p:cNvPr>
          <p:cNvSpPr>
            <a:spLocks noGrp="1"/>
          </p:cNvSpPr>
          <p:nvPr>
            <p:ph type="title"/>
          </p:nvPr>
        </p:nvSpPr>
        <p:spPr>
          <a:xfrm>
            <a:off x="5614876" y="813770"/>
            <a:ext cx="5614875" cy="1454051"/>
          </a:xfrm>
        </p:spPr>
        <p:txBody>
          <a:bodyPr>
            <a:normAutofit fontScale="90000"/>
          </a:bodyPr>
          <a:lstStyle/>
          <a:p>
            <a:r>
              <a:rPr lang="en-US" sz="2400" dirty="0">
                <a:solidFill>
                  <a:srgbClr val="000000"/>
                </a:solidFill>
              </a:rPr>
              <a:t> </a:t>
            </a:r>
            <a:br>
              <a:rPr lang="en-HU" sz="2400" dirty="0">
                <a:solidFill>
                  <a:srgbClr val="000000"/>
                </a:solidFill>
              </a:rPr>
            </a:br>
            <a:r>
              <a:rPr lang="en-US" sz="4000" b="1" dirty="0">
                <a:solidFill>
                  <a:srgbClr val="000000"/>
                </a:solidFill>
              </a:rPr>
              <a:t>Family issues in Iran </a:t>
            </a:r>
            <a:r>
              <a:rPr lang="en-US" sz="2200" b="1" dirty="0">
                <a:solidFill>
                  <a:srgbClr val="000000"/>
                </a:solidFill>
              </a:rPr>
              <a:t>(2 interviewees) </a:t>
            </a:r>
            <a:br>
              <a:rPr lang="en-HU" sz="2400" dirty="0">
                <a:solidFill>
                  <a:srgbClr val="000000"/>
                </a:solidFill>
              </a:rPr>
            </a:br>
            <a:endParaRPr lang="en-HU" sz="2400" dirty="0">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ED67293-9352-D046-9FD8-5B2CF370DCE5}"/>
              </a:ext>
            </a:extLst>
          </p:cNvPr>
          <p:cNvSpPr>
            <a:spLocks noGrp="1"/>
          </p:cNvSpPr>
          <p:nvPr>
            <p:ph idx="1"/>
          </p:nvPr>
        </p:nvSpPr>
        <p:spPr>
          <a:xfrm>
            <a:off x="6090574" y="2421682"/>
            <a:ext cx="4977578" cy="3639289"/>
          </a:xfrm>
        </p:spPr>
        <p:txBody>
          <a:bodyPr anchor="ctr">
            <a:normAutofit fontScale="92500" lnSpcReduction="10000"/>
          </a:bodyPr>
          <a:lstStyle/>
          <a:p>
            <a:r>
              <a:rPr lang="en-GB" dirty="0"/>
              <a:t>We had a lot of problems with my husband’s family. [...] My son also had a lot of problems too. Someone committed murder and put all the faults on my son. [...] My son was acquitted by the court, but he was annoyed every day because of something he did not do. (No. 2, 40 years old, female) </a:t>
            </a:r>
            <a:endParaRPr lang="en-GB" sz="2000" dirty="0"/>
          </a:p>
          <a:p>
            <a:endParaRPr lang="en-HU" sz="2000" dirty="0">
              <a:solidFill>
                <a:srgbClr val="000000"/>
              </a:solidFill>
            </a:endParaRPr>
          </a:p>
        </p:txBody>
      </p:sp>
      <p:pic>
        <p:nvPicPr>
          <p:cNvPr id="1026" name="Picture 2" descr="Family Problems for people of all ages How to Overcome These">
            <a:extLst>
              <a:ext uri="{FF2B5EF4-FFF2-40B4-BE49-F238E27FC236}">
                <a16:creationId xmlns:a16="http://schemas.microsoft.com/office/drawing/2014/main" id="{156E2C3C-5637-BF41-8127-21CE2D0E7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91" y="1934691"/>
            <a:ext cx="4229176" cy="298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8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18C9B-C9E6-DC49-A932-E46B4B0C6B52}"/>
              </a:ext>
            </a:extLst>
          </p:cNvPr>
          <p:cNvSpPr>
            <a:spLocks noGrp="1"/>
          </p:cNvSpPr>
          <p:nvPr>
            <p:ph type="title"/>
          </p:nvPr>
        </p:nvSpPr>
        <p:spPr>
          <a:xfrm>
            <a:off x="271507" y="1002901"/>
            <a:ext cx="5824492" cy="1128068"/>
          </a:xfrm>
        </p:spPr>
        <p:txBody>
          <a:bodyPr anchor="ctr">
            <a:normAutofit/>
          </a:bodyPr>
          <a:lstStyle/>
          <a:p>
            <a:r>
              <a:rPr lang="en-US" sz="3200" b="1" dirty="0"/>
              <a:t>Religious persecution </a:t>
            </a:r>
            <a:r>
              <a:rPr lang="en-US" sz="2000" b="1" dirty="0"/>
              <a:t>(1 interviewee)</a:t>
            </a:r>
            <a:br>
              <a:rPr lang="en-HU" sz="2500" dirty="0"/>
            </a:br>
            <a:endParaRPr lang="en-HU" sz="2500" dirty="0"/>
          </a:p>
        </p:txBody>
      </p:sp>
      <p:grpSp>
        <p:nvGrpSpPr>
          <p:cNvPr id="71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DDDF93-EBD3-B749-8992-E4E405CF2F64}"/>
              </a:ext>
            </a:extLst>
          </p:cNvPr>
          <p:cNvSpPr>
            <a:spLocks noGrp="1"/>
          </p:cNvSpPr>
          <p:nvPr>
            <p:ph idx="1"/>
          </p:nvPr>
        </p:nvSpPr>
        <p:spPr>
          <a:xfrm>
            <a:off x="590719" y="2330505"/>
            <a:ext cx="4559425" cy="3979585"/>
          </a:xfrm>
        </p:spPr>
        <p:txBody>
          <a:bodyPr anchor="ctr">
            <a:normAutofit fontScale="70000" lnSpcReduction="20000"/>
          </a:bodyPr>
          <a:lstStyle/>
          <a:p>
            <a:r>
              <a:rPr lang="en-GB" dirty="0"/>
              <a:t>They sent me to the jail, accused of disturbing the public opinion and country officials by correspondence and writing letters about Sufi’s problems. [...] I was accused of blasphemy too because I did not have religious education in Qom Seminary, and I shaved my beard once in the past. So, I was sentenced to 5 years in prison for insulting the sanctities of Islam and I was flogged 75 times by whip for writing letters to country officials and I also was sentenced to be exiled to </a:t>
            </a:r>
            <a:r>
              <a:rPr lang="en-GB" dirty="0" err="1"/>
              <a:t>Shahre</a:t>
            </a:r>
            <a:r>
              <a:rPr lang="en-GB" dirty="0"/>
              <a:t> Babak in Kerman province for 10 years. (No. 3, 40 years old, male) </a:t>
            </a:r>
            <a:endParaRPr lang="en-GB" sz="2000" dirty="0"/>
          </a:p>
          <a:p>
            <a:endParaRPr lang="en-HU" sz="1900"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Religious persecution 'worsening in Asia' - Newsbook">
            <a:extLst>
              <a:ext uri="{FF2B5EF4-FFF2-40B4-BE49-F238E27FC236}">
                <a16:creationId xmlns:a16="http://schemas.microsoft.com/office/drawing/2014/main" id="{964AEC51-6403-2A41-8ADA-BBCE902186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1" r="2088" b="-8"/>
          <a:stretch/>
        </p:blipFill>
        <p:spPr bwMode="auto">
          <a:xfrm>
            <a:off x="6468712" y="1207101"/>
            <a:ext cx="4584154" cy="444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8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1E70F8D-766D-744E-9B6C-DD27ADB43842}"/>
              </a:ext>
            </a:extLst>
          </p:cNvPr>
          <p:cNvSpPr>
            <a:spLocks noGrp="1"/>
          </p:cNvSpPr>
          <p:nvPr>
            <p:ph type="title"/>
          </p:nvPr>
        </p:nvSpPr>
        <p:spPr>
          <a:xfrm>
            <a:off x="208650" y="468399"/>
            <a:ext cx="6815002" cy="1311664"/>
          </a:xfrm>
        </p:spPr>
        <p:txBody>
          <a:bodyPr>
            <a:normAutofit/>
          </a:bodyPr>
          <a:lstStyle/>
          <a:p>
            <a:r>
              <a:rPr lang="en-US" b="1" dirty="0">
                <a:solidFill>
                  <a:srgbClr val="000000"/>
                </a:solidFill>
              </a:rPr>
              <a:t>Immigrants’ social networks</a:t>
            </a:r>
            <a:r>
              <a:rPr lang="en-HU" dirty="0">
                <a:solidFill>
                  <a:srgbClr val="000000"/>
                </a:solidFill>
                <a:effectLst/>
              </a:rPr>
              <a:t> </a:t>
            </a:r>
            <a:endParaRPr lang="en-HU" dirty="0">
              <a:solidFill>
                <a:srgbClr val="000000"/>
              </a:solidFill>
            </a:endParaRPr>
          </a:p>
        </p:txBody>
      </p:sp>
      <p:sp>
        <p:nvSpPr>
          <p:cNvPr id="3" name="Content Placeholder 2">
            <a:extLst>
              <a:ext uri="{FF2B5EF4-FFF2-40B4-BE49-F238E27FC236}">
                <a16:creationId xmlns:a16="http://schemas.microsoft.com/office/drawing/2014/main" id="{EE3E3A08-A7F1-9F45-A530-15049D629418}"/>
              </a:ext>
            </a:extLst>
          </p:cNvPr>
          <p:cNvSpPr>
            <a:spLocks noGrp="1"/>
          </p:cNvSpPr>
          <p:nvPr>
            <p:ph idx="1"/>
          </p:nvPr>
        </p:nvSpPr>
        <p:spPr>
          <a:xfrm>
            <a:off x="711139" y="2248462"/>
            <a:ext cx="4706803" cy="3788830"/>
          </a:xfrm>
        </p:spPr>
        <p:txBody>
          <a:bodyPr anchor="ctr">
            <a:normAutofit lnSpcReduction="10000"/>
          </a:bodyPr>
          <a:lstStyle/>
          <a:p>
            <a:pPr marL="0" indent="0">
              <a:buNone/>
            </a:pPr>
            <a:endParaRPr lang="en-HU" sz="1600" dirty="0">
              <a:solidFill>
                <a:srgbClr val="000000"/>
              </a:solidFill>
            </a:endParaRPr>
          </a:p>
          <a:p>
            <a:r>
              <a:rPr lang="en-GB" dirty="0"/>
              <a:t>I talked to my aunt when she was in Serbia, she left Iran before us. She said camps and everything is fine in Serbia. My aunt felt fine when she was in Serbia, but it was not okay when I was in Serbia myself. (No. 7, 19 years old, male) </a:t>
            </a:r>
            <a:endParaRPr lang="en-GB" sz="1600" dirty="0"/>
          </a:p>
          <a:p>
            <a:endParaRPr lang="en-HU" sz="1600" dirty="0">
              <a:solidFill>
                <a:srgbClr val="000000"/>
              </a:solidFill>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Social networks are a reality that every company must know how to manage in  a very personalized way | Spotting IT">
            <a:extLst>
              <a:ext uri="{FF2B5EF4-FFF2-40B4-BE49-F238E27FC236}">
                <a16:creationId xmlns:a16="http://schemas.microsoft.com/office/drawing/2014/main" id="{D617AF35-B6A1-1549-8D8A-D94F2CB788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19" r="25447"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4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878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356CCC-133E-5B42-878C-151ACF79D173}"/>
              </a:ext>
            </a:extLst>
          </p:cNvPr>
          <p:cNvSpPr>
            <a:spLocks noGrp="1"/>
          </p:cNvSpPr>
          <p:nvPr>
            <p:ph type="title"/>
          </p:nvPr>
        </p:nvSpPr>
        <p:spPr>
          <a:xfrm>
            <a:off x="524256" y="491260"/>
            <a:ext cx="6594189" cy="1625210"/>
          </a:xfrm>
        </p:spPr>
        <p:txBody>
          <a:bodyPr>
            <a:normAutofit/>
          </a:bodyPr>
          <a:lstStyle/>
          <a:p>
            <a:r>
              <a:rPr lang="en-US" b="1">
                <a:solidFill>
                  <a:srgbClr val="FFFFFF"/>
                </a:solidFill>
              </a:rPr>
              <a:t>The route from Iran to Europe</a:t>
            </a:r>
            <a:r>
              <a:rPr lang="en-HU">
                <a:solidFill>
                  <a:srgbClr val="FFFFFF"/>
                </a:solidFill>
                <a:effectLst/>
              </a:rPr>
              <a:t> </a:t>
            </a:r>
            <a:endParaRPr lang="en-HU">
              <a:solidFill>
                <a:srgbClr val="FFFFFF"/>
              </a:solidFill>
            </a:endParaRPr>
          </a:p>
        </p:txBody>
      </p:sp>
      <p:pic>
        <p:nvPicPr>
          <p:cNvPr id="4100" name="Picture 4" descr="Infografik Balkanroute und die Alternative Routen Englisch">
            <a:extLst>
              <a:ext uri="{FF2B5EF4-FFF2-40B4-BE49-F238E27FC236}">
                <a16:creationId xmlns:a16="http://schemas.microsoft.com/office/drawing/2014/main" id="{03067A8E-6D49-D84E-9A7D-ABCA4B18E8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92" b="-3"/>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7B07EC-EB7D-C243-BF43-FF9318185619}"/>
              </a:ext>
            </a:extLst>
          </p:cNvPr>
          <p:cNvSpPr>
            <a:spLocks noGrp="1"/>
          </p:cNvSpPr>
          <p:nvPr>
            <p:ph idx="1"/>
          </p:nvPr>
        </p:nvSpPr>
        <p:spPr>
          <a:xfrm>
            <a:off x="8029319" y="917724"/>
            <a:ext cx="3424739" cy="5449015"/>
          </a:xfrm>
        </p:spPr>
        <p:txBody>
          <a:bodyPr anchor="ctr">
            <a:normAutofit/>
          </a:bodyPr>
          <a:lstStyle/>
          <a:p>
            <a:pPr marL="0" indent="0">
              <a:buNone/>
            </a:pPr>
            <a:r>
              <a:rPr lang="en-US" dirty="0">
                <a:solidFill>
                  <a:srgbClr val="FFFFFF"/>
                </a:solidFill>
              </a:rPr>
              <a:t>Asylum seekers took two main routes from departure:</a:t>
            </a:r>
          </a:p>
          <a:p>
            <a:pPr marL="0" indent="0">
              <a:buNone/>
            </a:pPr>
            <a:endParaRPr lang="en-US" dirty="0">
              <a:solidFill>
                <a:srgbClr val="FFFFFF"/>
              </a:solidFill>
            </a:endParaRPr>
          </a:p>
          <a:p>
            <a:r>
              <a:rPr lang="en-US" dirty="0">
                <a:solidFill>
                  <a:schemeClr val="bg1"/>
                </a:solidFill>
              </a:rPr>
              <a:t>The land border with Turkey</a:t>
            </a:r>
            <a:r>
              <a:rPr lang="en-HU" dirty="0">
                <a:solidFill>
                  <a:schemeClr val="bg1"/>
                </a:solidFill>
                <a:effectLst/>
              </a:rPr>
              <a:t> </a:t>
            </a:r>
            <a:r>
              <a:rPr lang="en-US" dirty="0">
                <a:solidFill>
                  <a:schemeClr val="bg1"/>
                </a:solidFill>
              </a:rPr>
              <a:t> (7 interviewees)</a:t>
            </a:r>
          </a:p>
          <a:p>
            <a:endParaRPr lang="en-HU" dirty="0">
              <a:solidFill>
                <a:schemeClr val="bg1"/>
              </a:solidFill>
              <a:effectLst/>
            </a:endParaRPr>
          </a:p>
          <a:p>
            <a:r>
              <a:rPr lang="en-US" dirty="0">
                <a:solidFill>
                  <a:schemeClr val="bg1"/>
                </a:solidFill>
              </a:rPr>
              <a:t>Flew from Iran to Turkey or Serbia (10 interviewees)</a:t>
            </a:r>
          </a:p>
          <a:p>
            <a:endParaRPr lang="en-HU" sz="2000" dirty="0">
              <a:solidFill>
                <a:srgbClr val="FFFFFF"/>
              </a:solidFill>
            </a:endParaRPr>
          </a:p>
        </p:txBody>
      </p:sp>
      <p:sp>
        <p:nvSpPr>
          <p:cNvPr id="4" name="TextBox 3">
            <a:extLst>
              <a:ext uri="{FF2B5EF4-FFF2-40B4-BE49-F238E27FC236}">
                <a16:creationId xmlns:a16="http://schemas.microsoft.com/office/drawing/2014/main" id="{9546A2A7-D922-B74F-82D6-978CA4413D29}"/>
              </a:ext>
            </a:extLst>
          </p:cNvPr>
          <p:cNvSpPr txBox="1"/>
          <p:nvPr/>
        </p:nvSpPr>
        <p:spPr>
          <a:xfrm>
            <a:off x="748146" y="6366740"/>
            <a:ext cx="1226298" cy="369332"/>
          </a:xfrm>
          <a:prstGeom prst="rect">
            <a:avLst/>
          </a:prstGeom>
          <a:noFill/>
        </p:spPr>
        <p:txBody>
          <a:bodyPr wrap="none" rtlCol="0">
            <a:spAutoFit/>
          </a:bodyPr>
          <a:lstStyle/>
          <a:p>
            <a:r>
              <a:rPr lang="en-HU" dirty="0"/>
              <a:t>(DW, 2016)</a:t>
            </a:r>
          </a:p>
        </p:txBody>
      </p:sp>
    </p:spTree>
    <p:extLst>
      <p:ext uri="{BB962C8B-B14F-4D97-AF65-F5344CB8AC3E}">
        <p14:creationId xmlns:p14="http://schemas.microsoft.com/office/powerpoint/2010/main" val="424480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0B72-7016-7E46-B131-01B7092D70DD}"/>
              </a:ext>
            </a:extLst>
          </p:cNvPr>
          <p:cNvSpPr>
            <a:spLocks noGrp="1"/>
          </p:cNvSpPr>
          <p:nvPr>
            <p:ph type="title"/>
          </p:nvPr>
        </p:nvSpPr>
        <p:spPr/>
        <p:txBody>
          <a:bodyPr/>
          <a:lstStyle/>
          <a:p>
            <a:r>
              <a:rPr lang="en-US" sz="4000" b="1" dirty="0"/>
              <a:t>Experiences/difficulties on the way</a:t>
            </a:r>
            <a:endParaRPr lang="en-HU" sz="2000" b="1" dirty="0"/>
          </a:p>
        </p:txBody>
      </p:sp>
      <p:sp>
        <p:nvSpPr>
          <p:cNvPr id="3" name="Content Placeholder 2">
            <a:extLst>
              <a:ext uri="{FF2B5EF4-FFF2-40B4-BE49-F238E27FC236}">
                <a16:creationId xmlns:a16="http://schemas.microsoft.com/office/drawing/2014/main" id="{DBD75C4B-3DD6-8C48-A62D-245F2595F2E9}"/>
              </a:ext>
            </a:extLst>
          </p:cNvPr>
          <p:cNvSpPr>
            <a:spLocks noGrp="1"/>
          </p:cNvSpPr>
          <p:nvPr>
            <p:ph idx="1"/>
          </p:nvPr>
        </p:nvSpPr>
        <p:spPr>
          <a:xfrm>
            <a:off x="838200" y="1825624"/>
            <a:ext cx="10319951" cy="4760705"/>
          </a:xfrm>
        </p:spPr>
        <p:txBody>
          <a:bodyPr>
            <a:normAutofit fontScale="77500" lnSpcReduction="20000"/>
          </a:bodyPr>
          <a:lstStyle/>
          <a:p>
            <a:pPr marL="0" indent="0">
              <a:buNone/>
            </a:pPr>
            <a:r>
              <a:rPr lang="en-HU" b="1" dirty="0">
                <a:solidFill>
                  <a:schemeClr val="accent2">
                    <a:lumMod val="75000"/>
                  </a:schemeClr>
                </a:solidFill>
                <a:latin typeface="+mj-lt"/>
              </a:rPr>
              <a:t>Problem with </a:t>
            </a:r>
            <a:r>
              <a:rPr lang="en-US" b="1" dirty="0">
                <a:solidFill>
                  <a:schemeClr val="accent2">
                    <a:lumMod val="75000"/>
                  </a:schemeClr>
                </a:solidFill>
                <a:latin typeface="+mj-lt"/>
              </a:rPr>
              <a:t>Croatian policemen</a:t>
            </a:r>
            <a:r>
              <a:rPr lang="en-HU" b="1" dirty="0">
                <a:solidFill>
                  <a:schemeClr val="accent2">
                    <a:lumMod val="75000"/>
                  </a:schemeClr>
                </a:solidFill>
                <a:effectLst/>
                <a:latin typeface="+mj-lt"/>
              </a:rPr>
              <a:t> (7 interviewees):</a:t>
            </a:r>
          </a:p>
          <a:p>
            <a:r>
              <a:rPr lang="en-GB" dirty="0"/>
              <a:t>We walked from Sid city to Croatia. [...] We crossed Croatia and were about 50 km to Slovenia when the Croatian police caught us in the forest. They did not do anything to our children. But we were about seven adults. We were all beaten by them. They broke our cell phones. Men were beaten in front of their women and children. We were put in a car and dropped off near Sid city again. (No. 10, 45 years old, male) </a:t>
            </a:r>
          </a:p>
          <a:p>
            <a:pPr marL="0" indent="0">
              <a:buNone/>
            </a:pPr>
            <a:endParaRPr lang="en-HU" dirty="0">
              <a:effectLst/>
              <a:latin typeface="+mj-lt"/>
            </a:endParaRPr>
          </a:p>
          <a:p>
            <a:pPr marL="0" indent="0">
              <a:buNone/>
            </a:pPr>
            <a:endParaRPr lang="en-HU" dirty="0">
              <a:effectLst/>
              <a:latin typeface="+mj-lt"/>
            </a:endParaRPr>
          </a:p>
          <a:p>
            <a:pPr marL="0" indent="0">
              <a:buNone/>
            </a:pPr>
            <a:r>
              <a:rPr lang="en-HU" b="1" dirty="0">
                <a:solidFill>
                  <a:schemeClr val="accent2">
                    <a:lumMod val="75000"/>
                  </a:schemeClr>
                </a:solidFill>
                <a:latin typeface="+mj-lt"/>
              </a:rPr>
              <a:t>Problem </a:t>
            </a:r>
            <a:r>
              <a:rPr lang="en-US" b="1" dirty="0">
                <a:solidFill>
                  <a:schemeClr val="accent2">
                    <a:lumMod val="75000"/>
                  </a:schemeClr>
                </a:solidFill>
                <a:latin typeface="+mj-lt"/>
              </a:rPr>
              <a:t>with the smugglers (All interviewees):</a:t>
            </a:r>
          </a:p>
          <a:p>
            <a:r>
              <a:rPr lang="en-GB" dirty="0"/>
              <a:t>In Greece, we paid 1,000 EUR each person to a smuggler to take us from Greece to Serbia. When we arrived in Macedonia, I was a hostage in the smuggler’s home for about two months. I was harassed a lot by him. My 1.5-year-old daughter was beaten by the smuggler. He took money from me but did not take me to Serbia. One day I decided to move to Serbia myself. I gave clothes, shoes, food, money, and whatever I had to Macedonian people just to show me the route to Serbia. (No. 14, 24 years old, female) </a:t>
            </a:r>
          </a:p>
          <a:p>
            <a:pPr marL="0" indent="0">
              <a:buNone/>
            </a:pPr>
            <a:endParaRPr lang="en-HU" dirty="0"/>
          </a:p>
        </p:txBody>
      </p:sp>
    </p:spTree>
    <p:extLst>
      <p:ext uri="{BB962C8B-B14F-4D97-AF65-F5344CB8AC3E}">
        <p14:creationId xmlns:p14="http://schemas.microsoft.com/office/powerpoint/2010/main" val="65880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0E4E-0158-0045-8594-1BF9FFFEB57C}"/>
              </a:ext>
            </a:extLst>
          </p:cNvPr>
          <p:cNvSpPr>
            <a:spLocks noGrp="1"/>
          </p:cNvSpPr>
          <p:nvPr>
            <p:ph type="title"/>
          </p:nvPr>
        </p:nvSpPr>
        <p:spPr>
          <a:xfrm>
            <a:off x="838200" y="559056"/>
            <a:ext cx="10515600" cy="1325563"/>
          </a:xfrm>
        </p:spPr>
        <p:txBody>
          <a:bodyPr>
            <a:normAutofit/>
          </a:bodyPr>
          <a:lstStyle/>
          <a:p>
            <a:r>
              <a:rPr lang="en-GB" sz="3200" b="1" dirty="0">
                <a:cs typeface="Times New Roman" panose="02020603050405020304" pitchFamily="18" charset="0"/>
              </a:rPr>
              <a:t>Structure of the presentation</a:t>
            </a:r>
            <a:endParaRPr lang="en-HU" sz="3200" dirty="0"/>
          </a:p>
        </p:txBody>
      </p:sp>
      <p:graphicFrame>
        <p:nvGraphicFramePr>
          <p:cNvPr id="9" name="Content Placeholder 8">
            <a:extLst>
              <a:ext uri="{FF2B5EF4-FFF2-40B4-BE49-F238E27FC236}">
                <a16:creationId xmlns:a16="http://schemas.microsoft.com/office/drawing/2014/main" id="{C5953BB5-EF28-284C-B729-5BC19BA7634C}"/>
              </a:ext>
            </a:extLst>
          </p:cNvPr>
          <p:cNvGraphicFramePr>
            <a:graphicFrameLocks noGrp="1"/>
          </p:cNvGraphicFramePr>
          <p:nvPr>
            <p:ph idx="1"/>
            <p:extLst>
              <p:ext uri="{D42A27DB-BD31-4B8C-83A1-F6EECF244321}">
                <p14:modId xmlns:p14="http://schemas.microsoft.com/office/powerpoint/2010/main" val="1314581158"/>
              </p:ext>
            </p:extLst>
          </p:nvPr>
        </p:nvGraphicFramePr>
        <p:xfrm>
          <a:off x="722671" y="1884619"/>
          <a:ext cx="1036811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694FA47C-2ED1-594D-B1DF-392B9C41E93B}"/>
              </a:ext>
            </a:extLst>
          </p:cNvPr>
          <p:cNvSpPr txBox="1"/>
          <p:nvPr/>
        </p:nvSpPr>
        <p:spPr>
          <a:xfrm>
            <a:off x="3177540" y="7132320"/>
            <a:ext cx="184731" cy="369332"/>
          </a:xfrm>
          <a:prstGeom prst="rect">
            <a:avLst/>
          </a:prstGeom>
          <a:noFill/>
        </p:spPr>
        <p:txBody>
          <a:bodyPr wrap="none" rtlCol="0">
            <a:spAutoFit/>
          </a:bodyPr>
          <a:lstStyle/>
          <a:p>
            <a:endParaRPr lang="en-HU" dirty="0"/>
          </a:p>
        </p:txBody>
      </p:sp>
    </p:spTree>
    <p:extLst>
      <p:ext uri="{BB962C8B-B14F-4D97-AF65-F5344CB8AC3E}">
        <p14:creationId xmlns:p14="http://schemas.microsoft.com/office/powerpoint/2010/main" val="1234239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E20642-A4BB-D744-BAD8-A0EE4D107A6D}"/>
              </a:ext>
            </a:extLst>
          </p:cNvPr>
          <p:cNvSpPr>
            <a:spLocks noGrp="1"/>
          </p:cNvSpPr>
          <p:nvPr>
            <p:ph type="title"/>
          </p:nvPr>
        </p:nvSpPr>
        <p:spPr>
          <a:xfrm>
            <a:off x="5510502" y="964845"/>
            <a:ext cx="6785872" cy="1454051"/>
          </a:xfrm>
        </p:spPr>
        <p:txBody>
          <a:bodyPr>
            <a:normAutofit fontScale="90000"/>
          </a:bodyPr>
          <a:lstStyle/>
          <a:p>
            <a:r>
              <a:rPr lang="en-US" b="1" dirty="0"/>
              <a:t>Living c</a:t>
            </a:r>
            <a:r>
              <a:rPr lang="en-HU" b="1" dirty="0"/>
              <a:t>ondition</a:t>
            </a:r>
            <a:r>
              <a:rPr lang="en-US" b="1" dirty="0"/>
              <a:t>s</a:t>
            </a:r>
            <a:r>
              <a:rPr lang="en-HU" b="1" dirty="0"/>
              <a:t> in the</a:t>
            </a:r>
            <a:r>
              <a:rPr lang="en-US" b="1" dirty="0"/>
              <a:t> country of residence</a:t>
            </a:r>
            <a:br>
              <a:rPr lang="en-US" b="1" dirty="0"/>
            </a:br>
            <a:br>
              <a:rPr lang="en-US" b="1" dirty="0"/>
            </a:br>
            <a:r>
              <a:rPr lang="en-HU" b="1" dirty="0"/>
              <a:t> </a:t>
            </a:r>
            <a:r>
              <a:rPr lang="en-HU" sz="3100" b="1" dirty="0"/>
              <a:t>1.</a:t>
            </a:r>
            <a:r>
              <a:rPr lang="en-GB" dirty="0"/>
              <a:t> Adaptation </a:t>
            </a:r>
            <a:br>
              <a:rPr lang="en-GB" sz="3200" dirty="0"/>
            </a:br>
            <a:r>
              <a:rPr lang="en-US" sz="3100" b="1" dirty="0">
                <a:solidFill>
                  <a:srgbClr val="000000"/>
                </a:solidFill>
              </a:rPr>
              <a:t> </a:t>
            </a:r>
            <a:endParaRPr lang="en-HU" sz="3100" b="1" dirty="0">
              <a:solidFill>
                <a:srgbClr val="000000"/>
              </a:solidFill>
            </a:endParaRPr>
          </a:p>
        </p:txBody>
      </p:sp>
      <p:sp>
        <p:nvSpPr>
          <p:cNvPr id="14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4" name="Picture 4" descr="What's In It For You? - Litchfield Area Chamber of Commerce">
            <a:extLst>
              <a:ext uri="{FF2B5EF4-FFF2-40B4-BE49-F238E27FC236}">
                <a16:creationId xmlns:a16="http://schemas.microsoft.com/office/drawing/2014/main" id="{7D380798-F900-4D4D-B1F8-A5D7B9F81C4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998" r="18226" b="-2"/>
          <a:stretch/>
        </p:blipFill>
        <p:spPr bwMode="auto">
          <a:xfrm>
            <a:off x="20" y="1152939"/>
            <a:ext cx="4603265" cy="4818030"/>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266600C-88A9-AF49-9367-90224F40E501}"/>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Participation in language classes</a:t>
            </a:r>
            <a:r>
              <a:rPr lang="en-HU" sz="2000" dirty="0">
                <a:solidFill>
                  <a:srgbClr val="000000"/>
                </a:solidFill>
              </a:rPr>
              <a:t> </a:t>
            </a:r>
          </a:p>
          <a:p>
            <a:r>
              <a:rPr lang="en-US" sz="2000" dirty="0">
                <a:solidFill>
                  <a:srgbClr val="000000"/>
                </a:solidFill>
              </a:rPr>
              <a:t>Using some Serbian or Bosnian words while interacting with locals</a:t>
            </a:r>
          </a:p>
          <a:p>
            <a:r>
              <a:rPr lang="en-US" sz="2000" dirty="0">
                <a:solidFill>
                  <a:srgbClr val="000000"/>
                </a:solidFill>
              </a:rPr>
              <a:t>Local friends </a:t>
            </a:r>
          </a:p>
          <a:p>
            <a:r>
              <a:rPr lang="en-US" sz="2000" dirty="0">
                <a:solidFill>
                  <a:srgbClr val="000000"/>
                </a:solidFill>
              </a:rPr>
              <a:t>Like to be in touch with both locals and Iranian communities</a:t>
            </a:r>
            <a:r>
              <a:rPr lang="en-HU" sz="2000" dirty="0">
                <a:solidFill>
                  <a:srgbClr val="000000"/>
                </a:solidFill>
              </a:rPr>
              <a:t> </a:t>
            </a:r>
          </a:p>
          <a:p>
            <a:r>
              <a:rPr lang="en-US" sz="2000" dirty="0">
                <a:solidFill>
                  <a:srgbClr val="000000"/>
                </a:solidFill>
              </a:rPr>
              <a:t>Like their national identity</a:t>
            </a:r>
            <a:r>
              <a:rPr lang="en-HU" sz="2000" dirty="0">
                <a:solidFill>
                  <a:srgbClr val="000000"/>
                </a:solidFill>
              </a:rPr>
              <a:t> </a:t>
            </a:r>
          </a:p>
          <a:p>
            <a:r>
              <a:rPr lang="en-HU" sz="2000" dirty="0">
                <a:solidFill>
                  <a:srgbClr val="000000"/>
                </a:solidFill>
              </a:rPr>
              <a:t>No </a:t>
            </a:r>
            <a:r>
              <a:rPr lang="en-US" sz="2000" dirty="0">
                <a:solidFill>
                  <a:srgbClr val="000000"/>
                </a:solidFill>
              </a:rPr>
              <a:t>difficulties in adjusting to the weather </a:t>
            </a:r>
            <a:endParaRPr lang="en-HU" sz="2000" dirty="0">
              <a:solidFill>
                <a:srgbClr val="000000"/>
              </a:solidFill>
            </a:endParaRPr>
          </a:p>
        </p:txBody>
      </p:sp>
    </p:spTree>
    <p:extLst>
      <p:ext uri="{BB962C8B-B14F-4D97-AF65-F5344CB8AC3E}">
        <p14:creationId xmlns:p14="http://schemas.microsoft.com/office/powerpoint/2010/main" val="157432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8B7A-206A-554F-86CA-7A22C18CF108}"/>
              </a:ext>
            </a:extLst>
          </p:cNvPr>
          <p:cNvSpPr>
            <a:spLocks noGrp="1"/>
          </p:cNvSpPr>
          <p:nvPr>
            <p:ph type="title"/>
          </p:nvPr>
        </p:nvSpPr>
        <p:spPr>
          <a:xfrm>
            <a:off x="838200" y="681037"/>
            <a:ext cx="10515600" cy="1325563"/>
          </a:xfrm>
        </p:spPr>
        <p:txBody>
          <a:bodyPr>
            <a:normAutofit/>
          </a:bodyPr>
          <a:lstStyle/>
          <a:p>
            <a:r>
              <a:rPr lang="en-HU" sz="3600" b="1" dirty="0"/>
              <a:t>2.</a:t>
            </a:r>
            <a:r>
              <a:rPr lang="en-US" sz="3600" b="1" dirty="0"/>
              <a:t> Camp situation</a:t>
            </a:r>
            <a:br>
              <a:rPr lang="en-HU" sz="3600" b="1" dirty="0"/>
            </a:br>
            <a:endParaRPr lang="en-HU" sz="3600" b="1" dirty="0"/>
          </a:p>
        </p:txBody>
      </p:sp>
      <p:sp>
        <p:nvSpPr>
          <p:cNvPr id="3" name="Content Placeholder 2">
            <a:extLst>
              <a:ext uri="{FF2B5EF4-FFF2-40B4-BE49-F238E27FC236}">
                <a16:creationId xmlns:a16="http://schemas.microsoft.com/office/drawing/2014/main" id="{1277396E-198B-B14E-BAD3-36A6E26BA295}"/>
              </a:ext>
            </a:extLst>
          </p:cNvPr>
          <p:cNvSpPr>
            <a:spLocks noGrp="1"/>
          </p:cNvSpPr>
          <p:nvPr>
            <p:ph idx="1"/>
          </p:nvPr>
        </p:nvSpPr>
        <p:spPr/>
        <p:txBody>
          <a:bodyPr/>
          <a:lstStyle/>
          <a:p>
            <a:r>
              <a:rPr lang="en-US" dirty="0"/>
              <a:t>Camp conditions </a:t>
            </a:r>
          </a:p>
          <a:p>
            <a:r>
              <a:rPr lang="en-US" dirty="0"/>
              <a:t>Health, medical, and counseling services </a:t>
            </a:r>
          </a:p>
          <a:p>
            <a:pPr marL="0" indent="0">
              <a:buNone/>
            </a:pPr>
            <a:endParaRPr lang="en-US" dirty="0"/>
          </a:p>
          <a:p>
            <a:endParaRPr lang="en-HU" dirty="0"/>
          </a:p>
        </p:txBody>
      </p:sp>
      <p:sp>
        <p:nvSpPr>
          <p:cNvPr id="4" name="Rectangle 3">
            <a:extLst>
              <a:ext uri="{FF2B5EF4-FFF2-40B4-BE49-F238E27FC236}">
                <a16:creationId xmlns:a16="http://schemas.microsoft.com/office/drawing/2014/main" id="{A37E1799-9B61-9B42-B17A-10EE990B2D6D}"/>
              </a:ext>
            </a:extLst>
          </p:cNvPr>
          <p:cNvSpPr/>
          <p:nvPr/>
        </p:nvSpPr>
        <p:spPr>
          <a:xfrm>
            <a:off x="1133856" y="3429000"/>
            <a:ext cx="7254240" cy="1477328"/>
          </a:xfrm>
          <a:prstGeom prst="rect">
            <a:avLst/>
          </a:prstGeom>
        </p:spPr>
        <p:txBody>
          <a:bodyPr wrap="square">
            <a:spAutoFit/>
          </a:bodyPr>
          <a:lstStyle/>
          <a:p>
            <a:r>
              <a:rPr lang="en-GB" dirty="0"/>
              <a:t>Dentistry is not good here at all. Because we do not pay money and it is free. My toothache has reached the nerve and I have nerve pain now. I went to the camp dental clinic and they just wanted to extract my tooth. I asked them for a root canal treatment, and they said we only pull out the tooth. (No. 1, 46 years old, female) </a:t>
            </a:r>
          </a:p>
        </p:txBody>
      </p:sp>
    </p:spTree>
    <p:extLst>
      <p:ext uri="{BB962C8B-B14F-4D97-AF65-F5344CB8AC3E}">
        <p14:creationId xmlns:p14="http://schemas.microsoft.com/office/powerpoint/2010/main" val="49404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B6C3B1-AEC9-B242-9C47-0DA56AB304DB}"/>
              </a:ext>
            </a:extLst>
          </p:cNvPr>
          <p:cNvSpPr>
            <a:spLocks noGrp="1"/>
          </p:cNvSpPr>
          <p:nvPr>
            <p:ph type="title"/>
          </p:nvPr>
        </p:nvSpPr>
        <p:spPr>
          <a:xfrm>
            <a:off x="5934691" y="718419"/>
            <a:ext cx="5457205" cy="1454051"/>
          </a:xfrm>
        </p:spPr>
        <p:txBody>
          <a:bodyPr>
            <a:normAutofit/>
          </a:bodyPr>
          <a:lstStyle/>
          <a:p>
            <a:r>
              <a:rPr lang="en-US" sz="4000" b="1" dirty="0">
                <a:solidFill>
                  <a:srgbClr val="000000"/>
                </a:solidFill>
              </a:rPr>
              <a:t>3. Discrimination</a:t>
            </a:r>
            <a:r>
              <a:rPr lang="en-US" b="1" dirty="0">
                <a:solidFill>
                  <a:srgbClr val="000000"/>
                </a:solidFill>
              </a:rPr>
              <a:t> </a:t>
            </a:r>
            <a:r>
              <a:rPr lang="en-US" sz="2000" b="1" dirty="0">
                <a:solidFill>
                  <a:srgbClr val="000000"/>
                </a:solidFill>
              </a:rPr>
              <a:t>(2 interviewees)</a:t>
            </a:r>
            <a:r>
              <a:rPr lang="en-HU" sz="2000" dirty="0">
                <a:solidFill>
                  <a:srgbClr val="000000"/>
                </a:solidFill>
                <a:effectLst/>
              </a:rPr>
              <a:t> </a:t>
            </a:r>
            <a:endParaRPr lang="en-HU" sz="2000" dirty="0">
              <a:solidFill>
                <a:srgbClr val="000000"/>
              </a:solidFill>
            </a:endParaRP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Monitoring of HIV-related stigma and discrimination - AFEW International">
            <a:extLst>
              <a:ext uri="{FF2B5EF4-FFF2-40B4-BE49-F238E27FC236}">
                <a16:creationId xmlns:a16="http://schemas.microsoft.com/office/drawing/2014/main" id="{4951EFF5-79F5-3542-9D32-DDA7C74943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38233"/>
            <a:ext cx="4669277" cy="25214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79F4E7-331D-0F4C-973F-D226B7806327}"/>
              </a:ext>
            </a:extLst>
          </p:cNvPr>
          <p:cNvSpPr>
            <a:spLocks noGrp="1"/>
          </p:cNvSpPr>
          <p:nvPr>
            <p:ph idx="1"/>
          </p:nvPr>
        </p:nvSpPr>
        <p:spPr>
          <a:xfrm>
            <a:off x="5934691" y="2718486"/>
            <a:ext cx="5767075" cy="3421095"/>
          </a:xfrm>
        </p:spPr>
        <p:txBody>
          <a:bodyPr anchor="ctr">
            <a:normAutofit fontScale="85000" lnSpcReduction="20000"/>
          </a:bodyPr>
          <a:lstStyle/>
          <a:p>
            <a:r>
              <a:rPr lang="en-GB" dirty="0"/>
              <a:t>I do not know what kind of individuals these local people have encountered with before, but I feel insulted in the shops when someone stands over me and stares at me while I am shop- ping. Maybe something was really stolen from them, I do not know. [...] In Serbia, their eyes are on you all the time as if you want to steal something. Even if you say something is expensive, they will say we do not have this product at all or we do not sell it at all. (No. 11, 38 years old, male) </a:t>
            </a:r>
            <a:endParaRPr lang="en-GB" sz="1800" dirty="0"/>
          </a:p>
          <a:p>
            <a:endParaRPr lang="en-HU" sz="1700" dirty="0">
              <a:solidFill>
                <a:srgbClr val="000000"/>
              </a:solidFill>
            </a:endParaRPr>
          </a:p>
        </p:txBody>
      </p:sp>
    </p:spTree>
    <p:extLst>
      <p:ext uri="{BB962C8B-B14F-4D97-AF65-F5344CB8AC3E}">
        <p14:creationId xmlns:p14="http://schemas.microsoft.com/office/powerpoint/2010/main" val="76991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04E2-0144-7649-92AA-B3524773F28F}"/>
              </a:ext>
            </a:extLst>
          </p:cNvPr>
          <p:cNvSpPr>
            <a:spLocks noGrp="1"/>
          </p:cNvSpPr>
          <p:nvPr>
            <p:ph type="title"/>
          </p:nvPr>
        </p:nvSpPr>
        <p:spPr>
          <a:xfrm>
            <a:off x="838200" y="725349"/>
            <a:ext cx="10515600" cy="1325563"/>
          </a:xfrm>
        </p:spPr>
        <p:txBody>
          <a:bodyPr/>
          <a:lstStyle/>
          <a:p>
            <a:r>
              <a:rPr lang="en-US" b="1" dirty="0"/>
              <a:t>The limitation of the study</a:t>
            </a:r>
            <a:br>
              <a:rPr lang="en-HU" dirty="0"/>
            </a:br>
            <a:endParaRPr lang="en-HU" dirty="0"/>
          </a:p>
        </p:txBody>
      </p:sp>
      <p:sp>
        <p:nvSpPr>
          <p:cNvPr id="3" name="Content Placeholder 2">
            <a:extLst>
              <a:ext uri="{FF2B5EF4-FFF2-40B4-BE49-F238E27FC236}">
                <a16:creationId xmlns:a16="http://schemas.microsoft.com/office/drawing/2014/main" id="{681A4E6E-4E95-984A-BD6B-CCDC8887C7F2}"/>
              </a:ext>
            </a:extLst>
          </p:cNvPr>
          <p:cNvSpPr>
            <a:spLocks noGrp="1"/>
          </p:cNvSpPr>
          <p:nvPr>
            <p:ph idx="1"/>
          </p:nvPr>
        </p:nvSpPr>
        <p:spPr>
          <a:xfrm>
            <a:off x="838200" y="2236442"/>
            <a:ext cx="10515600" cy="4351338"/>
          </a:xfrm>
        </p:spPr>
        <p:txBody>
          <a:bodyPr/>
          <a:lstStyle/>
          <a:p>
            <a:r>
              <a:rPr lang="en-US" dirty="0"/>
              <a:t>Highly influenced by COVID-19 pandemic</a:t>
            </a:r>
            <a:r>
              <a:rPr lang="en-HU" dirty="0"/>
              <a:t> </a:t>
            </a:r>
          </a:p>
          <a:p>
            <a:r>
              <a:rPr lang="en-US" dirty="0"/>
              <a:t>The sample size </a:t>
            </a:r>
          </a:p>
          <a:p>
            <a:r>
              <a:rPr lang="en-US" dirty="0"/>
              <a:t>Limit the generalizability of the result </a:t>
            </a:r>
            <a:endParaRPr lang="en-HU" dirty="0"/>
          </a:p>
        </p:txBody>
      </p:sp>
    </p:spTree>
    <p:extLst>
      <p:ext uri="{BB962C8B-B14F-4D97-AF65-F5344CB8AC3E}">
        <p14:creationId xmlns:p14="http://schemas.microsoft.com/office/powerpoint/2010/main" val="190083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9234-F833-6043-954F-5BB647FB9586}"/>
              </a:ext>
            </a:extLst>
          </p:cNvPr>
          <p:cNvSpPr>
            <a:spLocks noGrp="1"/>
          </p:cNvSpPr>
          <p:nvPr>
            <p:ph type="title"/>
          </p:nvPr>
        </p:nvSpPr>
        <p:spPr>
          <a:xfrm>
            <a:off x="838200" y="0"/>
            <a:ext cx="10515600" cy="1325563"/>
          </a:xfrm>
        </p:spPr>
        <p:txBody>
          <a:bodyPr/>
          <a:lstStyle/>
          <a:p>
            <a:r>
              <a:rPr lang="en-HU" b="1" dirty="0"/>
              <a:t>References</a:t>
            </a:r>
          </a:p>
        </p:txBody>
      </p:sp>
      <p:sp>
        <p:nvSpPr>
          <p:cNvPr id="3" name="Content Placeholder 2">
            <a:extLst>
              <a:ext uri="{FF2B5EF4-FFF2-40B4-BE49-F238E27FC236}">
                <a16:creationId xmlns:a16="http://schemas.microsoft.com/office/drawing/2014/main" id="{1A613050-4F6E-D448-A1EF-F901D67D8CD7}"/>
              </a:ext>
            </a:extLst>
          </p:cNvPr>
          <p:cNvSpPr>
            <a:spLocks noGrp="1"/>
          </p:cNvSpPr>
          <p:nvPr>
            <p:ph idx="1"/>
          </p:nvPr>
        </p:nvSpPr>
        <p:spPr>
          <a:xfrm>
            <a:off x="838200" y="1325563"/>
            <a:ext cx="10515600" cy="4351338"/>
          </a:xfrm>
        </p:spPr>
        <p:txBody>
          <a:bodyPr/>
          <a:lstStyle/>
          <a:p>
            <a:r>
              <a:rPr lang="en-GB" sz="1800" dirty="0">
                <a:latin typeface="+mj-lt"/>
              </a:rPr>
              <a:t>DW. (2016). Slovenia, Serbia and Croatia move to close migrant route. Retrieved from </a:t>
            </a:r>
            <a:r>
              <a:rPr lang="en-GB" sz="1800" dirty="0">
                <a:latin typeface="+mj-lt"/>
                <a:hlinkClick r:id="rId2">
                  <a:extLst>
                    <a:ext uri="{A12FA001-AC4F-418D-AE19-62706E023703}">
                      <ahyp:hlinkClr xmlns:ahyp="http://schemas.microsoft.com/office/drawing/2018/hyperlinkcolor" val="tx"/>
                    </a:ext>
                  </a:extLst>
                </a:hlinkClick>
              </a:rPr>
              <a:t>https://www.dw.com/en/slovenia-serbia-and-croatia-move-to-close-migrant-route/a-19102872</a:t>
            </a:r>
            <a:endParaRPr lang="en-GB" sz="1800" dirty="0">
              <a:latin typeface="+mj-lt"/>
            </a:endParaRPr>
          </a:p>
          <a:p>
            <a:pPr fontAlgn="base"/>
            <a:endParaRPr lang="en-GB" sz="1800" dirty="0">
              <a:latin typeface="+mj-lt"/>
            </a:endParaRPr>
          </a:p>
          <a:p>
            <a:pPr fontAlgn="base"/>
            <a:r>
              <a:rPr lang="en-GB" sz="1800" dirty="0" err="1">
                <a:latin typeface="+mj-lt"/>
              </a:rPr>
              <a:t>Greider</a:t>
            </a:r>
            <a:r>
              <a:rPr lang="en-GB" sz="1800" dirty="0">
                <a:latin typeface="+mj-lt"/>
              </a:rPr>
              <a:t>, A. (2017). Outsourcing Migration Management: The Role of the Western Balkans in the European Refugee Crisis. Retrieved from </a:t>
            </a:r>
            <a:r>
              <a:rPr lang="en-GB" sz="1800" dirty="0">
                <a:latin typeface="+mj-lt"/>
                <a:hlinkClick r:id="rId3">
                  <a:extLst>
                    <a:ext uri="{A12FA001-AC4F-418D-AE19-62706E023703}">
                      <ahyp:hlinkClr xmlns:ahyp="http://schemas.microsoft.com/office/drawing/2018/hyperlinkcolor" val="tx"/>
                    </a:ext>
                  </a:extLst>
                </a:hlinkClick>
              </a:rPr>
              <a:t>https://www.migrationpolicy.org/article/outsourcing-migration-management-western-balkans-europes-refugee-crisis</a:t>
            </a:r>
            <a:endParaRPr lang="en-GB" sz="1800" dirty="0">
              <a:latin typeface="+mj-lt"/>
            </a:endParaRPr>
          </a:p>
          <a:p>
            <a:pPr fontAlgn="base"/>
            <a:endParaRPr lang="en-GB" dirty="0"/>
          </a:p>
          <a:p>
            <a:pPr marL="0" indent="0">
              <a:buNone/>
            </a:pPr>
            <a:br>
              <a:rPr lang="en-GB" dirty="0"/>
            </a:br>
            <a:endParaRPr lang="en-HU" dirty="0"/>
          </a:p>
        </p:txBody>
      </p:sp>
    </p:spTree>
    <p:extLst>
      <p:ext uri="{BB962C8B-B14F-4D97-AF65-F5344CB8AC3E}">
        <p14:creationId xmlns:p14="http://schemas.microsoft.com/office/powerpoint/2010/main" val="164538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ustralia tears up UN treaty with treatment of asylum seekers">
            <a:extLst>
              <a:ext uri="{FF2B5EF4-FFF2-40B4-BE49-F238E27FC236}">
                <a16:creationId xmlns:a16="http://schemas.microsoft.com/office/drawing/2014/main" id="{165E8FAC-16C3-FB4C-A85F-AF4383E3F85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5AB15-457D-6842-A50F-44B8FBF3A336}"/>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GB" b="1" dirty="0"/>
              <a:t>Irregular migration: </a:t>
            </a:r>
            <a:r>
              <a:rPr lang="en-US" sz="4000" dirty="0"/>
              <a:t>Who are asylum seekers?</a:t>
            </a:r>
          </a:p>
        </p:txBody>
      </p:sp>
      <p:cxnSp>
        <p:nvCxnSpPr>
          <p:cNvPr id="1029"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45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68B1A-65E8-314C-BE9B-3E2EEEFA5661}"/>
              </a:ext>
            </a:extLst>
          </p:cNvPr>
          <p:cNvSpPr>
            <a:spLocks noGrp="1"/>
          </p:cNvSpPr>
          <p:nvPr>
            <p:ph type="title"/>
          </p:nvPr>
        </p:nvSpPr>
        <p:spPr>
          <a:xfrm>
            <a:off x="963386" y="2736724"/>
            <a:ext cx="2628900" cy="2547257"/>
          </a:xfrm>
          <a:noFill/>
        </p:spPr>
        <p:txBody>
          <a:bodyPr vert="horz" lIns="91440" tIns="45720" rIns="91440" bIns="45720" rtlCol="0" anchor="ctr">
            <a:noAutofit/>
          </a:bodyPr>
          <a:lstStyle/>
          <a:p>
            <a:pPr algn="ctr"/>
            <a:r>
              <a:rPr lang="en-US" b="1" kern="1200" dirty="0">
                <a:solidFill>
                  <a:srgbClr val="FFFFFF"/>
                </a:solidFill>
                <a:latin typeface="+mj-lt"/>
                <a:ea typeface="+mj-ea"/>
                <a:cs typeface="+mj-cs"/>
              </a:rPr>
              <a:t>The main transit countries in Europe?</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b="1" kern="1200" dirty="0">
              <a:solidFill>
                <a:srgbClr val="FFFFFF"/>
              </a:solidFill>
              <a:latin typeface="+mj-lt"/>
              <a:ea typeface="+mj-ea"/>
              <a:cs typeface="+mj-cs"/>
            </a:endParaRPr>
          </a:p>
        </p:txBody>
      </p:sp>
      <p:pic>
        <p:nvPicPr>
          <p:cNvPr id="3074" name="Picture 2" descr="Map&#10;&#10;Description automatically generated">
            <a:extLst>
              <a:ext uri="{FF2B5EF4-FFF2-40B4-BE49-F238E27FC236}">
                <a16:creationId xmlns:a16="http://schemas.microsoft.com/office/drawing/2014/main" id="{E6A91FF0-CF9F-7241-93CE-9CBC4BC6EC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59529" y="783489"/>
            <a:ext cx="9432471" cy="6074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592E126-001D-CC4A-9BFA-D09A475AF270}"/>
              </a:ext>
            </a:extLst>
          </p:cNvPr>
          <p:cNvSpPr/>
          <p:nvPr/>
        </p:nvSpPr>
        <p:spPr>
          <a:xfrm>
            <a:off x="1164692" y="4907769"/>
            <a:ext cx="1729641" cy="400110"/>
          </a:xfrm>
          <a:prstGeom prst="rect">
            <a:avLst/>
          </a:prstGeom>
        </p:spPr>
        <p:txBody>
          <a:bodyPr wrap="none">
            <a:spAutoFit/>
          </a:bodyPr>
          <a:lstStyle/>
          <a:p>
            <a:r>
              <a:rPr lang="en-GB" sz="2000" b="0" i="0" u="none" strike="noStrike" dirty="0">
                <a:effectLst/>
                <a:latin typeface="+mj-lt"/>
              </a:rPr>
              <a:t>(</a:t>
            </a:r>
            <a:r>
              <a:rPr lang="en-GB" sz="2000" b="0" i="0" u="none" strike="noStrike" dirty="0" err="1">
                <a:effectLst/>
                <a:latin typeface="+mj-lt"/>
              </a:rPr>
              <a:t>Greider</a:t>
            </a:r>
            <a:r>
              <a:rPr lang="en-GB" sz="2000" b="0" i="0" u="none" strike="noStrike" dirty="0">
                <a:effectLst/>
                <a:latin typeface="+mj-lt"/>
              </a:rPr>
              <a:t>, 2017)</a:t>
            </a:r>
            <a:endParaRPr lang="en-HU" sz="2000" dirty="0">
              <a:latin typeface="+mj-lt"/>
            </a:endParaRPr>
          </a:p>
        </p:txBody>
      </p:sp>
    </p:spTree>
    <p:extLst>
      <p:ext uri="{BB962C8B-B14F-4D97-AF65-F5344CB8AC3E}">
        <p14:creationId xmlns:p14="http://schemas.microsoft.com/office/powerpoint/2010/main" val="126685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D8DD-F2A9-DF4A-9300-42E75A0A20E5}"/>
              </a:ext>
            </a:extLst>
          </p:cNvPr>
          <p:cNvSpPr>
            <a:spLocks noGrp="1"/>
          </p:cNvSpPr>
          <p:nvPr>
            <p:ph type="title"/>
          </p:nvPr>
        </p:nvSpPr>
        <p:spPr>
          <a:xfrm>
            <a:off x="838200" y="724988"/>
            <a:ext cx="10515600" cy="1325563"/>
          </a:xfrm>
        </p:spPr>
        <p:txBody>
          <a:bodyPr>
            <a:normAutofit/>
          </a:bodyPr>
          <a:lstStyle/>
          <a:p>
            <a:r>
              <a:rPr lang="hu-HU" sz="4000" b="1" dirty="0" err="1">
                <a:cs typeface="Times New Roman" panose="02020603050405020304" pitchFamily="18" charset="0"/>
              </a:rPr>
              <a:t>Theoretical</a:t>
            </a:r>
            <a:r>
              <a:rPr lang="hu-HU" sz="4000" b="1" dirty="0">
                <a:cs typeface="Times New Roman" panose="02020603050405020304" pitchFamily="18" charset="0"/>
              </a:rPr>
              <a:t> </a:t>
            </a:r>
            <a:r>
              <a:rPr lang="hu-HU" sz="4000" b="1" dirty="0" err="1">
                <a:cs typeface="Times New Roman" panose="02020603050405020304" pitchFamily="18" charset="0"/>
              </a:rPr>
              <a:t>background</a:t>
            </a:r>
            <a:r>
              <a:rPr lang="hu-HU" sz="4000" b="1" dirty="0">
                <a:cs typeface="Times New Roman" panose="02020603050405020304" pitchFamily="18" charset="0"/>
              </a:rPr>
              <a:t> </a:t>
            </a:r>
            <a:r>
              <a:rPr lang="hu-HU" sz="2800" b="1" dirty="0">
                <a:cs typeface="Times New Roman" panose="02020603050405020304" pitchFamily="18" charset="0"/>
              </a:rPr>
              <a:t> </a:t>
            </a:r>
            <a:endParaRPr lang="en-HU" sz="2800" dirty="0"/>
          </a:p>
        </p:txBody>
      </p:sp>
      <p:graphicFrame>
        <p:nvGraphicFramePr>
          <p:cNvPr id="4" name="Content Placeholder 3">
            <a:extLst>
              <a:ext uri="{FF2B5EF4-FFF2-40B4-BE49-F238E27FC236}">
                <a16:creationId xmlns:a16="http://schemas.microsoft.com/office/drawing/2014/main" id="{48973895-677A-2847-9558-F1D87D940739}"/>
              </a:ext>
            </a:extLst>
          </p:cNvPr>
          <p:cNvGraphicFramePr>
            <a:graphicFrameLocks noGrp="1"/>
          </p:cNvGraphicFramePr>
          <p:nvPr>
            <p:ph idx="1"/>
            <p:extLst>
              <p:ext uri="{D42A27DB-BD31-4B8C-83A1-F6EECF244321}">
                <p14:modId xmlns:p14="http://schemas.microsoft.com/office/powerpoint/2010/main" val="3785049834"/>
              </p:ext>
            </p:extLst>
          </p:nvPr>
        </p:nvGraphicFramePr>
        <p:xfrm>
          <a:off x="1099458" y="2762160"/>
          <a:ext cx="9037320" cy="3370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02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6D71-8C79-3740-B9A9-F3919E71DD4B}"/>
              </a:ext>
            </a:extLst>
          </p:cNvPr>
          <p:cNvSpPr>
            <a:spLocks noGrp="1"/>
          </p:cNvSpPr>
          <p:nvPr>
            <p:ph type="title"/>
          </p:nvPr>
        </p:nvSpPr>
        <p:spPr>
          <a:xfrm>
            <a:off x="838200" y="1138237"/>
            <a:ext cx="10515600" cy="1325563"/>
          </a:xfrm>
        </p:spPr>
        <p:txBody>
          <a:bodyPr>
            <a:normAutofit fontScale="90000"/>
          </a:bodyPr>
          <a:lstStyle/>
          <a:p>
            <a:r>
              <a:rPr lang="en-US" b="1" dirty="0">
                <a:latin typeface="+mj-lt"/>
              </a:rPr>
              <a:t>The main research questions:</a:t>
            </a:r>
            <a:br>
              <a:rPr lang="en-US" b="1" dirty="0">
                <a:latin typeface="+mj-lt"/>
              </a:rPr>
            </a:br>
            <a:br>
              <a:rPr lang="en-HU" b="1" dirty="0"/>
            </a:br>
            <a:endParaRPr lang="en-HU" b="1" dirty="0"/>
          </a:p>
        </p:txBody>
      </p:sp>
      <p:sp>
        <p:nvSpPr>
          <p:cNvPr id="3" name="Content Placeholder 2">
            <a:extLst>
              <a:ext uri="{FF2B5EF4-FFF2-40B4-BE49-F238E27FC236}">
                <a16:creationId xmlns:a16="http://schemas.microsoft.com/office/drawing/2014/main" id="{5B186C99-FFBD-2A4B-B349-3105600C0F97}"/>
              </a:ext>
            </a:extLst>
          </p:cNvPr>
          <p:cNvSpPr>
            <a:spLocks noGrp="1"/>
          </p:cNvSpPr>
          <p:nvPr>
            <p:ph idx="1"/>
          </p:nvPr>
        </p:nvSpPr>
        <p:spPr>
          <a:xfrm>
            <a:off x="838200" y="2016423"/>
            <a:ext cx="10515600" cy="4351338"/>
          </a:xfrm>
        </p:spPr>
        <p:txBody>
          <a:bodyPr/>
          <a:lstStyle/>
          <a:p>
            <a:pPr marL="0" indent="0">
              <a:buNone/>
            </a:pPr>
            <a:endParaRPr lang="en-HU" dirty="0">
              <a:latin typeface="+mj-lt"/>
            </a:endParaRPr>
          </a:p>
          <a:p>
            <a:r>
              <a:rPr lang="en-US" i="1" dirty="0">
                <a:latin typeface="+mj-lt"/>
              </a:rPr>
              <a:t>Q1. What is the motivation of Iranian asylum seekers for leaving Iran?</a:t>
            </a:r>
          </a:p>
          <a:p>
            <a:pPr marL="0" indent="0">
              <a:buNone/>
            </a:pPr>
            <a:endParaRPr lang="en-HU" dirty="0">
              <a:latin typeface="+mj-lt"/>
            </a:endParaRPr>
          </a:p>
          <a:p>
            <a:r>
              <a:rPr lang="en-US" i="1" dirty="0">
                <a:latin typeface="+mj-lt"/>
              </a:rPr>
              <a:t>Q2. What are the most difficulties Iranian asylum seekers face in Europe?</a:t>
            </a:r>
            <a:r>
              <a:rPr lang="en-HU" dirty="0">
                <a:latin typeface="+mj-lt"/>
              </a:rPr>
              <a:t> </a:t>
            </a:r>
          </a:p>
        </p:txBody>
      </p:sp>
    </p:spTree>
    <p:extLst>
      <p:ext uri="{BB962C8B-B14F-4D97-AF65-F5344CB8AC3E}">
        <p14:creationId xmlns:p14="http://schemas.microsoft.com/office/powerpoint/2010/main" val="38630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087D-2BF8-4544-A56F-719298A91943}"/>
              </a:ext>
            </a:extLst>
          </p:cNvPr>
          <p:cNvSpPr>
            <a:spLocks noGrp="1"/>
          </p:cNvSpPr>
          <p:nvPr>
            <p:ph type="title"/>
          </p:nvPr>
        </p:nvSpPr>
        <p:spPr>
          <a:xfrm>
            <a:off x="838200" y="500062"/>
            <a:ext cx="10515600" cy="1325563"/>
          </a:xfrm>
        </p:spPr>
        <p:txBody>
          <a:bodyPr/>
          <a:lstStyle/>
          <a:p>
            <a:r>
              <a:rPr lang="en-US" b="1" dirty="0"/>
              <a:t>Methodology</a:t>
            </a:r>
            <a:endParaRPr lang="en-HU" dirty="0"/>
          </a:p>
        </p:txBody>
      </p:sp>
      <p:graphicFrame>
        <p:nvGraphicFramePr>
          <p:cNvPr id="4" name="Content Placeholder 3">
            <a:extLst>
              <a:ext uri="{FF2B5EF4-FFF2-40B4-BE49-F238E27FC236}">
                <a16:creationId xmlns:a16="http://schemas.microsoft.com/office/drawing/2014/main" id="{697287C6-6BD7-E74A-BC31-0253D309691F}"/>
              </a:ext>
            </a:extLst>
          </p:cNvPr>
          <p:cNvGraphicFramePr>
            <a:graphicFrameLocks noGrp="1"/>
          </p:cNvGraphicFramePr>
          <p:nvPr>
            <p:ph idx="1"/>
            <p:extLst>
              <p:ext uri="{D42A27DB-BD31-4B8C-83A1-F6EECF244321}">
                <p14:modId xmlns:p14="http://schemas.microsoft.com/office/powerpoint/2010/main" val="3522679988"/>
              </p:ext>
            </p:extLst>
          </p:nvPr>
        </p:nvGraphicFramePr>
        <p:xfrm>
          <a:off x="838200" y="1825624"/>
          <a:ext cx="10515600" cy="4796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8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EB9248-B3C8-B44C-9DE5-60858E9F83A3}"/>
              </a:ext>
            </a:extLst>
          </p:cNvPr>
          <p:cNvSpPr>
            <a:spLocks noGrp="1"/>
          </p:cNvSpPr>
          <p:nvPr>
            <p:ph type="title"/>
          </p:nvPr>
        </p:nvSpPr>
        <p:spPr>
          <a:xfrm>
            <a:off x="673562" y="1275240"/>
            <a:ext cx="4002076" cy="4795408"/>
          </a:xfrm>
        </p:spPr>
        <p:txBody>
          <a:bodyPr>
            <a:normAutofit/>
          </a:bodyPr>
          <a:lstStyle/>
          <a:p>
            <a:pPr lvl="1" rtl="0"/>
            <a:r>
              <a:rPr lang="en-US" sz="3600" b="1" dirty="0">
                <a:solidFill>
                  <a:schemeClr val="bg1"/>
                </a:solidFill>
                <a:latin typeface="+mj-lt"/>
              </a:rPr>
              <a:t>Participants’ Socio-demographic characteristics:</a:t>
            </a:r>
            <a:br>
              <a:rPr lang="en-HU" sz="3600" b="1" dirty="0">
                <a:solidFill>
                  <a:schemeClr val="bg1"/>
                </a:solidFill>
                <a:latin typeface="+mj-lt"/>
              </a:rPr>
            </a:br>
            <a:endParaRPr kumimoji="0" lang="en-US" altLang="en-HU" sz="3600" b="1" i="0" u="none" strike="noStrike" cap="none" normalizeH="0" baseline="0" dirty="0">
              <a:ln>
                <a:noFill/>
              </a:ln>
              <a:solidFill>
                <a:schemeClr val="bg1"/>
              </a:solidFill>
              <a:effectLst/>
              <a:latin typeface="+mj-lt"/>
            </a:endParaRPr>
          </a:p>
        </p:txBody>
      </p:sp>
      <p:graphicFrame>
        <p:nvGraphicFramePr>
          <p:cNvPr id="6" name="Content Placeholder 5">
            <a:extLst>
              <a:ext uri="{FF2B5EF4-FFF2-40B4-BE49-F238E27FC236}">
                <a16:creationId xmlns:a16="http://schemas.microsoft.com/office/drawing/2014/main" id="{27DFCA2D-096E-3140-8449-58D68033FC95}"/>
              </a:ext>
            </a:extLst>
          </p:cNvPr>
          <p:cNvGraphicFramePr>
            <a:graphicFrameLocks noGrp="1"/>
          </p:cNvGraphicFramePr>
          <p:nvPr>
            <p:ph idx="1"/>
            <p:extLst>
              <p:ext uri="{D42A27DB-BD31-4B8C-83A1-F6EECF244321}">
                <p14:modId xmlns:p14="http://schemas.microsoft.com/office/powerpoint/2010/main" val="29927212"/>
              </p:ext>
            </p:extLst>
          </p:nvPr>
        </p:nvGraphicFramePr>
        <p:xfrm>
          <a:off x="5056909" y="207818"/>
          <a:ext cx="6497781" cy="6650183"/>
        </p:xfrm>
        <a:graphic>
          <a:graphicData uri="http://schemas.openxmlformats.org/drawingml/2006/table">
            <a:tbl>
              <a:tblPr firstRow="1" firstCol="1" bandRow="1"/>
              <a:tblGrid>
                <a:gridCol w="3888652">
                  <a:extLst>
                    <a:ext uri="{9D8B030D-6E8A-4147-A177-3AD203B41FA5}">
                      <a16:colId xmlns:a16="http://schemas.microsoft.com/office/drawing/2014/main" val="3497344260"/>
                    </a:ext>
                  </a:extLst>
                </a:gridCol>
                <a:gridCol w="2609129">
                  <a:extLst>
                    <a:ext uri="{9D8B030D-6E8A-4147-A177-3AD203B41FA5}">
                      <a16:colId xmlns:a16="http://schemas.microsoft.com/office/drawing/2014/main" val="2327296830"/>
                    </a:ext>
                  </a:extLst>
                </a:gridCol>
              </a:tblGrid>
              <a:tr h="266212">
                <a:tc>
                  <a:txBody>
                    <a:bodyPr/>
                    <a:lstStyle/>
                    <a:p>
                      <a:pPr algn="l" fontAlgn="t">
                        <a:spcBef>
                          <a:spcPts val="0"/>
                        </a:spcBef>
                        <a:spcAft>
                          <a:spcPts val="0"/>
                        </a:spcAft>
                      </a:pPr>
                      <a:r>
                        <a:rPr lang="en-US" sz="1200" b="1"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1200" b="1" i="0" u="none" strike="noStrike">
                          <a:effectLst/>
                          <a:latin typeface="Times New Roman" panose="02020603050405020304" pitchFamily="18" charset="0"/>
                          <a:ea typeface="Calibri" panose="020F0502020204030204" pitchFamily="34" charset="0"/>
                          <a:cs typeface="Arial" panose="020B0604020202020204" pitchFamily="34" charset="0"/>
                        </a:rPr>
                        <a:t>N       Range     M             </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016551"/>
                  </a:ext>
                </a:extLst>
              </a:tr>
              <a:tr h="2105675">
                <a:tc>
                  <a:txBody>
                    <a:bodyPr/>
                    <a:lstStyle/>
                    <a:p>
                      <a:pPr algn="l" fontAlgn="t">
                        <a:spcBef>
                          <a:spcPts val="0"/>
                        </a:spcBef>
                        <a:spcAft>
                          <a:spcPts val="0"/>
                        </a:spcAft>
                      </a:pPr>
                      <a:r>
                        <a:rPr lang="en-US" sz="12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Participant’s age</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Sex</a:t>
                      </a:r>
                      <a:endParaRPr lang="en-US" sz="2100" b="0" i="0" u="none" strike="noStrike" dirty="0">
                        <a:effectLst/>
                        <a:latin typeface="Arial" panose="020B0604020202020204" pitchFamily="34" charset="0"/>
                      </a:endParaRPr>
                    </a:p>
                    <a:p>
                      <a:pPr algn="l" fontAlgn="t">
                        <a:spcBef>
                          <a:spcPts val="0"/>
                        </a:spcBef>
                        <a:spcAft>
                          <a:spcPts val="0"/>
                        </a:spcAft>
                      </a:pPr>
                      <a:r>
                        <a:rPr lang="en-US" sz="12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Male</a:t>
                      </a:r>
                      <a:endParaRPr lang="en-US" sz="2100" b="0" i="0" u="none" strike="noStrike" dirty="0">
                        <a:effectLst/>
                        <a:latin typeface="Arial" panose="020B0604020202020204" pitchFamily="34" charset="0"/>
                      </a:endParaRPr>
                    </a:p>
                    <a:p>
                      <a:pPr algn="l" fontAlgn="t">
                        <a:spcBef>
                          <a:spcPts val="0"/>
                        </a:spcBef>
                        <a:spcAft>
                          <a:spcPts val="0"/>
                        </a:spcAft>
                      </a:pPr>
                      <a:r>
                        <a:rPr lang="en-US" sz="12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Female</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Ethnicity</a:t>
                      </a:r>
                      <a:endParaRPr lang="en-US" sz="2100" b="0" i="0" u="none" strike="noStrike" dirty="0">
                        <a:effectLst/>
                        <a:latin typeface="Arial" panose="020B0604020202020204" pitchFamily="34" charset="0"/>
                      </a:endParaRPr>
                    </a:p>
                    <a:p>
                      <a:pPr algn="l" fontAlgn="t">
                        <a:spcBef>
                          <a:spcPts val="0"/>
                        </a:spcBef>
                        <a:spcAft>
                          <a:spcPts val="0"/>
                        </a:spcAft>
                      </a:pPr>
                      <a:r>
                        <a:rPr lang="en-US" sz="12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Persian</a:t>
                      </a:r>
                      <a:endParaRPr lang="en-US" sz="2100" b="0" i="0" u="none" strike="noStrike" dirty="0">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17      19-46      36.00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tabLst>
                          <a:tab pos="876300" algn="ctr"/>
                        </a:tabLst>
                      </a:pPr>
                      <a:r>
                        <a:rPr lang="en-US" sz="1200" b="0" i="0" u="none" strike="noStrike">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6</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10</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36267278"/>
                  </a:ext>
                </a:extLst>
              </a:tr>
              <a:tr h="266212">
                <a:tc>
                  <a:txBody>
                    <a:bodyPr/>
                    <a:lstStyle/>
                    <a:p>
                      <a:pPr algn="l" fontAlgn="t">
                        <a:spcBef>
                          <a:spcPts val="0"/>
                        </a:spcBef>
                        <a:spcAft>
                          <a:spcPts val="0"/>
                        </a:spcAft>
                      </a:pPr>
                      <a:r>
                        <a:rPr lang="en-US" sz="1200" b="0" i="0" u="none" strike="noStrike" dirty="0">
                          <a:effectLst/>
                          <a:latin typeface="Times New Roman" panose="02020603050405020304" pitchFamily="18" charset="0"/>
                          <a:ea typeface="Calibri" panose="020F0502020204030204" pitchFamily="34" charset="0"/>
                          <a:cs typeface="Arial" panose="020B0604020202020204" pitchFamily="34" charset="0"/>
                        </a:rPr>
                        <a:t>Arabic</a:t>
                      </a:r>
                      <a:endParaRPr lang="en-US" sz="2100" b="0" i="0" u="none" strike="noStrike" dirty="0">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1</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3785618"/>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Kurdish</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5</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54737793"/>
                  </a:ext>
                </a:extLst>
              </a:tr>
              <a:tr h="674982">
                <a:tc>
                  <a:txBody>
                    <a:bodyPr/>
                    <a:lstStyle/>
                    <a:p>
                      <a:pPr algn="l" fontAlgn="t">
                        <a:spcBef>
                          <a:spcPts val="0"/>
                        </a:spcBef>
                        <a:spcAft>
                          <a:spcPts val="0"/>
                        </a:spcAft>
                      </a:pPr>
                      <a:r>
                        <a:rPr lang="en-US" sz="1200" b="0" i="0" u="none" strike="noStrike" dirty="0">
                          <a:effectLst/>
                          <a:latin typeface="Times New Roman" panose="02020603050405020304" pitchFamily="18" charset="0"/>
                          <a:ea typeface="Calibri" panose="020F0502020204030204" pitchFamily="34" charset="0"/>
                          <a:cs typeface="Arial" panose="020B0604020202020204" pitchFamily="34" charset="0"/>
                        </a:rPr>
                        <a:t>Baloch</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dirty="0">
                        <a:effectLst/>
                        <a:latin typeface="Arial" panose="020B0604020202020204" pitchFamily="34" charset="0"/>
                      </a:endParaRPr>
                    </a:p>
                    <a:p>
                      <a:pPr algn="l" fontAlgn="t">
                        <a:spcBef>
                          <a:spcPts val="0"/>
                        </a:spcBef>
                        <a:spcAft>
                          <a:spcPts val="0"/>
                        </a:spcAft>
                      </a:pPr>
                      <a:r>
                        <a:rPr lang="en-US" sz="1200" b="1" i="0" u="none" strike="noStrike" dirty="0">
                          <a:effectLst/>
                          <a:latin typeface="Times New Roman" panose="02020603050405020304" pitchFamily="18" charset="0"/>
                          <a:ea typeface="Calibri" panose="020F0502020204030204" pitchFamily="34" charset="0"/>
                          <a:cs typeface="Arial" panose="020B0604020202020204" pitchFamily="34" charset="0"/>
                        </a:rPr>
                        <a:t>Marital status</a:t>
                      </a:r>
                      <a:endParaRPr lang="en-US" sz="2100" b="0" i="0" u="none" strike="noStrike" dirty="0">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1</a:t>
                      </a:r>
                      <a:endParaRPr lang="en-US" sz="2100" b="0" i="0" u="none" strike="noStrike">
                        <a:effectLst/>
                        <a:latin typeface="Arial" panose="020B0604020202020204" pitchFamily="34" charset="0"/>
                      </a:endParaRPr>
                    </a:p>
                    <a:p>
                      <a:pPr algn="l" fontAlgn="t">
                        <a:spcBef>
                          <a:spcPts val="0"/>
                        </a:spcBef>
                        <a:spcAft>
                          <a:spcPts val="0"/>
                        </a:spcAft>
                      </a:pPr>
                      <a:r>
                        <a:rPr lang="en-US" sz="1200" b="1"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09571886"/>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Married</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12</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48770162"/>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Widow(er)</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1</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64965054"/>
                  </a:ext>
                </a:extLst>
              </a:tr>
              <a:tr h="470597">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Single</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Divorced</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3</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1</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79237825"/>
                  </a:ext>
                </a:extLst>
              </a:tr>
              <a:tr h="470597">
                <a:tc>
                  <a:txBody>
                    <a:bodyPr/>
                    <a:lstStyle/>
                    <a:p>
                      <a:pPr algn="l" fontAlgn="t">
                        <a:spcBef>
                          <a:spcPts val="0"/>
                        </a:spcBef>
                        <a:spcAft>
                          <a:spcPts val="0"/>
                        </a:spcAft>
                      </a:pPr>
                      <a:r>
                        <a:rPr lang="en-US" sz="1200" b="1"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pPr>
                      <a:r>
                        <a:rPr lang="en-US" sz="1200" b="1" i="0" u="none" strike="noStrike">
                          <a:effectLst/>
                          <a:latin typeface="Times New Roman" panose="02020603050405020304" pitchFamily="18" charset="0"/>
                          <a:ea typeface="Calibri" panose="020F0502020204030204" pitchFamily="34" charset="0"/>
                          <a:cs typeface="Arial" panose="020B0604020202020204" pitchFamily="34" charset="0"/>
                        </a:rPr>
                        <a:t>Education</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1"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82778075"/>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No schooling completed</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1</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50266339"/>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Some high school, no diploma</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4</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99211836"/>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Diploma or the equivalent</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9</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876490258"/>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Bachelor’s degree</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2</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78166152"/>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Master’s degree</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1</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26879648"/>
                  </a:ext>
                </a:extLst>
              </a:tr>
              <a:tr h="266212">
                <a:tc>
                  <a:txBody>
                    <a:bodyPr/>
                    <a:lstStyle/>
                    <a:p>
                      <a:pPr algn="l" fontAlgn="t">
                        <a:spcBef>
                          <a:spcPts val="0"/>
                        </a:spcBef>
                        <a:spcAft>
                          <a:spcPts val="0"/>
                        </a:spcAft>
                      </a:pPr>
                      <a:r>
                        <a:rPr lang="en-US" sz="1200" b="0" i="0" u="none" strike="noStrike">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1200" b="0" i="0" u="none" strike="noStrike" dirty="0">
                          <a:effectLst/>
                          <a:latin typeface="Times New Roman" panose="02020603050405020304" pitchFamily="18" charset="0"/>
                          <a:ea typeface="Calibri" panose="020F0502020204030204" pitchFamily="34" charset="0"/>
                          <a:cs typeface="Arial" panose="020B0604020202020204" pitchFamily="34" charset="0"/>
                        </a:rPr>
                        <a:t> </a:t>
                      </a:r>
                      <a:endParaRPr lang="en-US" sz="2100" b="0" i="0" u="none" strike="noStrike" dirty="0">
                        <a:effectLst/>
                        <a:latin typeface="Arial" panose="020B0604020202020204" pitchFamily="34" charset="0"/>
                      </a:endParaRPr>
                    </a:p>
                  </a:txBody>
                  <a:tcPr marL="81397" marR="81397" marT="113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854269"/>
                  </a:ext>
                </a:extLst>
              </a:tr>
            </a:tbl>
          </a:graphicData>
        </a:graphic>
      </p:graphicFrame>
    </p:spTree>
    <p:extLst>
      <p:ext uri="{BB962C8B-B14F-4D97-AF65-F5344CB8AC3E}">
        <p14:creationId xmlns:p14="http://schemas.microsoft.com/office/powerpoint/2010/main" val="370095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B3E3F6-B667-D747-9E24-A05D61BDF980}"/>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800" b="1" dirty="0">
                <a:solidFill>
                  <a:srgbClr val="FFFFFF"/>
                </a:solidFill>
              </a:rPr>
              <a:t>Results:</a:t>
            </a:r>
            <a:br>
              <a:rPr lang="en-US" sz="2800" b="1" dirty="0">
                <a:solidFill>
                  <a:srgbClr val="FFFFFF"/>
                </a:solidFill>
              </a:rPr>
            </a:br>
            <a:br>
              <a:rPr lang="en-US" sz="2800" b="1" dirty="0">
                <a:solidFill>
                  <a:srgbClr val="FFFFFF"/>
                </a:solidFill>
              </a:rPr>
            </a:br>
            <a:r>
              <a:rPr lang="en-US" sz="2800" b="1" dirty="0">
                <a:solidFill>
                  <a:srgbClr val="FFFFFF"/>
                </a:solidFill>
              </a:rPr>
              <a:t>Motivation of migration</a:t>
            </a:r>
            <a:r>
              <a:rPr lang="en-HU" sz="2800" dirty="0">
                <a:solidFill>
                  <a:srgbClr val="FFFFFF"/>
                </a:solidFill>
                <a:effectLst/>
              </a:rPr>
              <a:t> </a:t>
            </a:r>
            <a:endParaRPr lang="en-HU" sz="2800" dirty="0">
              <a:solidFill>
                <a:srgbClr val="FFFFFF"/>
              </a:solidFill>
            </a:endParaRPr>
          </a:p>
        </p:txBody>
      </p:sp>
      <p:graphicFrame>
        <p:nvGraphicFramePr>
          <p:cNvPr id="4" name="Content Placeholder 3">
            <a:extLst>
              <a:ext uri="{FF2B5EF4-FFF2-40B4-BE49-F238E27FC236}">
                <a16:creationId xmlns:a16="http://schemas.microsoft.com/office/drawing/2014/main" id="{80544915-18C9-2443-B536-E559FFB950E8}"/>
              </a:ext>
            </a:extLst>
          </p:cNvPr>
          <p:cNvGraphicFramePr>
            <a:graphicFrameLocks noGrp="1"/>
          </p:cNvGraphicFramePr>
          <p:nvPr>
            <p:ph idx="1"/>
            <p:extLst>
              <p:ext uri="{D42A27DB-BD31-4B8C-83A1-F6EECF244321}">
                <p14:modId xmlns:p14="http://schemas.microsoft.com/office/powerpoint/2010/main" val="2188823105"/>
              </p:ext>
            </p:extLst>
          </p:nvPr>
        </p:nvGraphicFramePr>
        <p:xfrm>
          <a:off x="4661718" y="1858297"/>
          <a:ext cx="5778909" cy="36133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685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1701</Words>
  <Application>Microsoft Macintosh PowerPoint</Application>
  <PresentationFormat>Widescreen</PresentationFormat>
  <Paragraphs>150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Exploring the Migration Process of Iranian Asylum Seekers in Europe: A Case of Serbia and Bosnia and Herzegovina </vt:lpstr>
      <vt:lpstr>Structure of the presentation</vt:lpstr>
      <vt:lpstr>Irregular migration: Who are asylum seekers?</vt:lpstr>
      <vt:lpstr>The main transit countries in Europe?   </vt:lpstr>
      <vt:lpstr>Theoretical background  </vt:lpstr>
      <vt:lpstr>The main research questions:  </vt:lpstr>
      <vt:lpstr>Methodology</vt:lpstr>
      <vt:lpstr>Participants’ Socio-demographic characteristics: </vt:lpstr>
      <vt:lpstr>Results:  Motivation of migration </vt:lpstr>
      <vt:lpstr>Lack of job security (5 interviewees) </vt:lpstr>
      <vt:lpstr>Lack of social freedom (4 interviewees) </vt:lpstr>
      <vt:lpstr>Economic issues (4 interviewees) </vt:lpstr>
      <vt:lpstr>Political reasons (3 interviewees)  </vt:lpstr>
      <vt:lpstr>Prefer not to say (3 interviewees)  </vt:lpstr>
      <vt:lpstr>  Family issues in Iran (2 interviewees)  </vt:lpstr>
      <vt:lpstr>Religious persecution (1 interviewee) </vt:lpstr>
      <vt:lpstr>Immigrants’ social networks </vt:lpstr>
      <vt:lpstr>The route from Iran to Europe </vt:lpstr>
      <vt:lpstr>Experiences/difficulties on the way</vt:lpstr>
      <vt:lpstr>Living conditions in the country of residence   1. Adaptation   </vt:lpstr>
      <vt:lpstr>2. Camp situation </vt:lpstr>
      <vt:lpstr>3. Discrimination (2 interviewees) </vt:lpstr>
      <vt:lpstr>The limitation of the study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migration process of Iranian asylum seekers to Europe: A Case of Serbia and Bosnia and Herzegovina</dc:title>
  <dc:creator>faranak gholampour</dc:creator>
  <cp:lastModifiedBy>faranak gholampour</cp:lastModifiedBy>
  <cp:revision>23</cp:revision>
  <dcterms:created xsi:type="dcterms:W3CDTF">2021-03-23T15:45:09Z</dcterms:created>
  <dcterms:modified xsi:type="dcterms:W3CDTF">2022-04-29T11:43:10Z</dcterms:modified>
</cp:coreProperties>
</file>