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1" r:id="rId1"/>
  </p:sldMasterIdLst>
  <p:sldIdLst>
    <p:sldId id="256" r:id="rId2"/>
    <p:sldId id="302" r:id="rId3"/>
    <p:sldId id="336" r:id="rId4"/>
    <p:sldId id="263" r:id="rId5"/>
    <p:sldId id="344" r:id="rId6"/>
    <p:sldId id="322" r:id="rId7"/>
    <p:sldId id="258" r:id="rId8"/>
    <p:sldId id="265" r:id="rId9"/>
    <p:sldId id="259" r:id="rId10"/>
    <p:sldId id="345" r:id="rId11"/>
    <p:sldId id="307" r:id="rId12"/>
    <p:sldId id="346" r:id="rId13"/>
    <p:sldId id="347" r:id="rId14"/>
    <p:sldId id="350" r:id="rId15"/>
    <p:sldId id="351" r:id="rId16"/>
    <p:sldId id="348" r:id="rId17"/>
    <p:sldId id="349" r:id="rId18"/>
    <p:sldId id="341" r:id="rId19"/>
    <p:sldId id="343" r:id="rId20"/>
    <p:sldId id="35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5A5632-EC22-4732-830D-DADB2851C20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389E56D-C112-43B2-BCEA-41BCD7A498AF}">
      <dgm:prSet phldrT="[Text]"/>
      <dgm:spPr/>
      <dgm:t>
        <a:bodyPr/>
        <a:lstStyle/>
        <a:p>
          <a:r>
            <a:rPr lang="da-DK" dirty="0" smtClean="0"/>
            <a:t>Első szakasz</a:t>
          </a:r>
          <a:endParaRPr lang="hu-HU" dirty="0" smtClean="0"/>
        </a:p>
        <a:p>
          <a:r>
            <a:rPr lang="da-DK" dirty="0" smtClean="0"/>
            <a:t>2019 november –</a:t>
          </a:r>
          <a:endParaRPr lang="hu-HU" dirty="0" smtClean="0"/>
        </a:p>
        <a:p>
          <a:r>
            <a:rPr lang="da-DK" dirty="0" smtClean="0"/>
            <a:t>2020 február</a:t>
          </a:r>
          <a:endParaRPr lang="en-US" dirty="0"/>
        </a:p>
      </dgm:t>
    </dgm:pt>
    <dgm:pt modelId="{986B2A7B-E472-4723-A4D7-4F9ABB0F7C91}" type="parTrans" cxnId="{AD199818-FC6F-44EA-BE3F-5B242A19EE18}">
      <dgm:prSet/>
      <dgm:spPr/>
      <dgm:t>
        <a:bodyPr/>
        <a:lstStyle/>
        <a:p>
          <a:endParaRPr lang="en-US"/>
        </a:p>
      </dgm:t>
    </dgm:pt>
    <dgm:pt modelId="{F527399D-2344-414A-AF5A-AC36B0ADE0EC}" type="sibTrans" cxnId="{AD199818-FC6F-44EA-BE3F-5B242A19EE18}">
      <dgm:prSet/>
      <dgm:spPr/>
      <dgm:t>
        <a:bodyPr/>
        <a:lstStyle/>
        <a:p>
          <a:endParaRPr lang="en-US"/>
        </a:p>
      </dgm:t>
    </dgm:pt>
    <dgm:pt modelId="{63488F54-ADB5-4804-BBF1-EDDE1189BBBD}">
      <dgm:prSet phldrT="[Text]"/>
      <dgm:spPr/>
      <dgm:t>
        <a:bodyPr/>
        <a:lstStyle/>
        <a:p>
          <a:r>
            <a:rPr lang="en-US" dirty="0" err="1" smtClean="0"/>
            <a:t>Második</a:t>
          </a:r>
          <a:r>
            <a:rPr lang="en-US" dirty="0" smtClean="0"/>
            <a:t> </a:t>
          </a:r>
          <a:r>
            <a:rPr lang="en-US" dirty="0" err="1" smtClean="0"/>
            <a:t>szakasz</a:t>
          </a:r>
          <a:endParaRPr lang="hu-HU" dirty="0" smtClean="0"/>
        </a:p>
        <a:p>
          <a:r>
            <a:rPr lang="en-US" dirty="0" smtClean="0"/>
            <a:t>2020 </a:t>
          </a:r>
          <a:r>
            <a:rPr lang="en-US" dirty="0" err="1" smtClean="0"/>
            <a:t>március-április</a:t>
          </a:r>
          <a:endParaRPr lang="hu-HU" dirty="0" smtClean="0"/>
        </a:p>
        <a:p>
          <a:r>
            <a:rPr lang="en-US" dirty="0" smtClean="0"/>
            <a:t>MCO –</a:t>
          </a:r>
          <a:r>
            <a:rPr lang="hu-HU" dirty="0" smtClean="0"/>
            <a:t> </a:t>
          </a:r>
          <a:r>
            <a:rPr lang="en-US" dirty="0" err="1" smtClean="0"/>
            <a:t>mozgás</a:t>
          </a:r>
          <a:r>
            <a:rPr lang="hu-HU" dirty="0" smtClean="0"/>
            <a:t>korlátozási</a:t>
          </a:r>
          <a:r>
            <a:rPr lang="en-US" dirty="0" smtClean="0"/>
            <a:t> rend</a:t>
          </a:r>
          <a:r>
            <a:rPr lang="hu-HU" dirty="0" smtClean="0"/>
            <a:t>elet</a:t>
          </a:r>
          <a:endParaRPr lang="en-US" dirty="0"/>
        </a:p>
      </dgm:t>
    </dgm:pt>
    <dgm:pt modelId="{5D4D974F-0FEF-4A70-BA47-F61944EB9F04}" type="parTrans" cxnId="{2573674E-8602-4C42-9B40-CE7BB0E01FA5}">
      <dgm:prSet/>
      <dgm:spPr/>
      <dgm:t>
        <a:bodyPr/>
        <a:lstStyle/>
        <a:p>
          <a:endParaRPr lang="en-US"/>
        </a:p>
      </dgm:t>
    </dgm:pt>
    <dgm:pt modelId="{E00E4EE5-452F-47BB-990B-9E6F2DCF4F0F}" type="sibTrans" cxnId="{2573674E-8602-4C42-9B40-CE7BB0E01FA5}">
      <dgm:prSet/>
      <dgm:spPr/>
      <dgm:t>
        <a:bodyPr/>
        <a:lstStyle/>
        <a:p>
          <a:endParaRPr lang="en-US"/>
        </a:p>
      </dgm:t>
    </dgm:pt>
    <dgm:pt modelId="{E32E11A2-65F1-4704-AC98-521E8F20D432}">
      <dgm:prSet phldrT="[Text]"/>
      <dgm:spPr/>
      <dgm:t>
        <a:bodyPr/>
        <a:lstStyle/>
        <a:p>
          <a:r>
            <a:rPr lang="en-US" dirty="0" err="1" smtClean="0"/>
            <a:t>Harmadik</a:t>
          </a:r>
          <a:r>
            <a:rPr lang="en-US" dirty="0" smtClean="0"/>
            <a:t> </a:t>
          </a:r>
          <a:r>
            <a:rPr lang="en-US" dirty="0" err="1" smtClean="0"/>
            <a:t>szakasz</a:t>
          </a:r>
          <a:endParaRPr lang="hu-HU" dirty="0" smtClean="0"/>
        </a:p>
        <a:p>
          <a:r>
            <a:rPr lang="en-US" dirty="0" smtClean="0"/>
            <a:t>2020 </a:t>
          </a:r>
          <a:r>
            <a:rPr lang="en-US" dirty="0" err="1" smtClean="0"/>
            <a:t>november</a:t>
          </a:r>
          <a:r>
            <a:rPr lang="en-US" dirty="0" smtClean="0"/>
            <a:t> – </a:t>
          </a:r>
          <a:r>
            <a:rPr lang="hu-HU" dirty="0" smtClean="0"/>
            <a:t>d</a:t>
          </a:r>
          <a:r>
            <a:rPr lang="en-US" dirty="0" err="1" smtClean="0"/>
            <a:t>ecember</a:t>
          </a:r>
          <a:endParaRPr lang="hu-HU" dirty="0" smtClean="0"/>
        </a:p>
        <a:p>
          <a:r>
            <a:rPr lang="en-US" dirty="0" smtClean="0"/>
            <a:t>RCMO – </a:t>
          </a:r>
          <a:r>
            <a:rPr lang="hu-HU" dirty="0" smtClean="0"/>
            <a:t>helyreállító</a:t>
          </a:r>
          <a:r>
            <a:rPr lang="en-US" dirty="0" smtClean="0"/>
            <a:t> </a:t>
          </a:r>
          <a:r>
            <a:rPr lang="en-US" dirty="0" err="1" smtClean="0"/>
            <a:t>mozgás</a:t>
          </a:r>
          <a:r>
            <a:rPr lang="hu-HU" dirty="0" smtClean="0"/>
            <a:t>korlátozási </a:t>
          </a:r>
          <a:r>
            <a:rPr lang="en-US" dirty="0" smtClean="0"/>
            <a:t>rend</a:t>
          </a:r>
          <a:r>
            <a:rPr lang="hu-HU" dirty="0" smtClean="0"/>
            <a:t>elet</a:t>
          </a:r>
          <a:endParaRPr lang="en-US" dirty="0"/>
        </a:p>
      </dgm:t>
    </dgm:pt>
    <dgm:pt modelId="{D95F134E-3244-4476-BC29-97052990A738}" type="parTrans" cxnId="{09307336-0880-4514-857D-36BCC4411AAB}">
      <dgm:prSet/>
      <dgm:spPr/>
      <dgm:t>
        <a:bodyPr/>
        <a:lstStyle/>
        <a:p>
          <a:endParaRPr lang="en-US"/>
        </a:p>
      </dgm:t>
    </dgm:pt>
    <dgm:pt modelId="{5A696828-DEBD-4297-A213-102CB3ED1483}" type="sibTrans" cxnId="{09307336-0880-4514-857D-36BCC4411AAB}">
      <dgm:prSet/>
      <dgm:spPr/>
      <dgm:t>
        <a:bodyPr/>
        <a:lstStyle/>
        <a:p>
          <a:endParaRPr lang="en-US"/>
        </a:p>
      </dgm:t>
    </dgm:pt>
    <dgm:pt modelId="{94298F5C-A2DA-47A7-B9E0-D50B6EB9495F}" type="pres">
      <dgm:prSet presAssocID="{055A5632-EC22-4732-830D-DADB2851C207}" presName="CompostProcess" presStyleCnt="0">
        <dgm:presLayoutVars>
          <dgm:dir/>
          <dgm:resizeHandles val="exact"/>
        </dgm:presLayoutVars>
      </dgm:prSet>
      <dgm:spPr/>
    </dgm:pt>
    <dgm:pt modelId="{3C69A2A0-DFDC-4269-87DB-EB8C3D12CA85}" type="pres">
      <dgm:prSet presAssocID="{055A5632-EC22-4732-830D-DADB2851C207}" presName="arrow" presStyleLbl="bgShp" presStyleIdx="0" presStyleCnt="1"/>
      <dgm:spPr/>
    </dgm:pt>
    <dgm:pt modelId="{70572EBE-3A90-4812-AFAC-32995388237A}" type="pres">
      <dgm:prSet presAssocID="{055A5632-EC22-4732-830D-DADB2851C207}" presName="linearProcess" presStyleCnt="0"/>
      <dgm:spPr/>
    </dgm:pt>
    <dgm:pt modelId="{8C665F13-B8C0-4C6E-979D-C846D2D0151B}" type="pres">
      <dgm:prSet presAssocID="{8389E56D-C112-43B2-BCEA-41BCD7A498A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60EC6-465D-4CC1-AE0C-8FD1C6B481BD}" type="pres">
      <dgm:prSet presAssocID="{F527399D-2344-414A-AF5A-AC36B0ADE0EC}" presName="sibTrans" presStyleCnt="0"/>
      <dgm:spPr/>
    </dgm:pt>
    <dgm:pt modelId="{7B474549-18FC-4A8B-8979-0310A7655844}" type="pres">
      <dgm:prSet presAssocID="{63488F54-ADB5-4804-BBF1-EDDE1189BBB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23A8E0-35A1-4D00-B159-FDE70C05FCB2}" type="pres">
      <dgm:prSet presAssocID="{E00E4EE5-452F-47BB-990B-9E6F2DCF4F0F}" presName="sibTrans" presStyleCnt="0"/>
      <dgm:spPr/>
    </dgm:pt>
    <dgm:pt modelId="{1EF4E188-4A19-4BC4-B8A1-DB724FDE2B2F}" type="pres">
      <dgm:prSet presAssocID="{E32E11A2-65F1-4704-AC98-521E8F20D43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4E1567-8E0D-44D4-801C-17E2FC6E84B3}" type="presOf" srcId="{E32E11A2-65F1-4704-AC98-521E8F20D432}" destId="{1EF4E188-4A19-4BC4-B8A1-DB724FDE2B2F}" srcOrd="0" destOrd="0" presId="urn:microsoft.com/office/officeart/2005/8/layout/hProcess9"/>
    <dgm:cxn modelId="{569AF7C9-2C30-404D-B7A5-9872D52BF4E1}" type="presOf" srcId="{63488F54-ADB5-4804-BBF1-EDDE1189BBBD}" destId="{7B474549-18FC-4A8B-8979-0310A7655844}" srcOrd="0" destOrd="0" presId="urn:microsoft.com/office/officeart/2005/8/layout/hProcess9"/>
    <dgm:cxn modelId="{AD199818-FC6F-44EA-BE3F-5B242A19EE18}" srcId="{055A5632-EC22-4732-830D-DADB2851C207}" destId="{8389E56D-C112-43B2-BCEA-41BCD7A498AF}" srcOrd="0" destOrd="0" parTransId="{986B2A7B-E472-4723-A4D7-4F9ABB0F7C91}" sibTransId="{F527399D-2344-414A-AF5A-AC36B0ADE0EC}"/>
    <dgm:cxn modelId="{18CFE8DA-1A11-4268-84D1-89B916E038A5}" type="presOf" srcId="{8389E56D-C112-43B2-BCEA-41BCD7A498AF}" destId="{8C665F13-B8C0-4C6E-979D-C846D2D0151B}" srcOrd="0" destOrd="0" presId="urn:microsoft.com/office/officeart/2005/8/layout/hProcess9"/>
    <dgm:cxn modelId="{2573674E-8602-4C42-9B40-CE7BB0E01FA5}" srcId="{055A5632-EC22-4732-830D-DADB2851C207}" destId="{63488F54-ADB5-4804-BBF1-EDDE1189BBBD}" srcOrd="1" destOrd="0" parTransId="{5D4D974F-0FEF-4A70-BA47-F61944EB9F04}" sibTransId="{E00E4EE5-452F-47BB-990B-9E6F2DCF4F0F}"/>
    <dgm:cxn modelId="{09307336-0880-4514-857D-36BCC4411AAB}" srcId="{055A5632-EC22-4732-830D-DADB2851C207}" destId="{E32E11A2-65F1-4704-AC98-521E8F20D432}" srcOrd="2" destOrd="0" parTransId="{D95F134E-3244-4476-BC29-97052990A738}" sibTransId="{5A696828-DEBD-4297-A213-102CB3ED1483}"/>
    <dgm:cxn modelId="{B8D29DAF-2F35-4F29-BD9F-5B563CB84498}" type="presOf" srcId="{055A5632-EC22-4732-830D-DADB2851C207}" destId="{94298F5C-A2DA-47A7-B9E0-D50B6EB9495F}" srcOrd="0" destOrd="0" presId="urn:microsoft.com/office/officeart/2005/8/layout/hProcess9"/>
    <dgm:cxn modelId="{DA1DA5CC-8C6E-4DFE-8934-6560EF34E6B8}" type="presParOf" srcId="{94298F5C-A2DA-47A7-B9E0-D50B6EB9495F}" destId="{3C69A2A0-DFDC-4269-87DB-EB8C3D12CA85}" srcOrd="0" destOrd="0" presId="urn:microsoft.com/office/officeart/2005/8/layout/hProcess9"/>
    <dgm:cxn modelId="{9C64785E-B6B5-4D67-96E5-5B87E4503C49}" type="presParOf" srcId="{94298F5C-A2DA-47A7-B9E0-D50B6EB9495F}" destId="{70572EBE-3A90-4812-AFAC-32995388237A}" srcOrd="1" destOrd="0" presId="urn:microsoft.com/office/officeart/2005/8/layout/hProcess9"/>
    <dgm:cxn modelId="{7D31D726-1D10-4825-BB1C-CB6AF1957BDC}" type="presParOf" srcId="{70572EBE-3A90-4812-AFAC-32995388237A}" destId="{8C665F13-B8C0-4C6E-979D-C846D2D0151B}" srcOrd="0" destOrd="0" presId="urn:microsoft.com/office/officeart/2005/8/layout/hProcess9"/>
    <dgm:cxn modelId="{4B3DB9E0-CE45-43C9-BC27-57C4D81D72F3}" type="presParOf" srcId="{70572EBE-3A90-4812-AFAC-32995388237A}" destId="{27460EC6-465D-4CC1-AE0C-8FD1C6B481BD}" srcOrd="1" destOrd="0" presId="urn:microsoft.com/office/officeart/2005/8/layout/hProcess9"/>
    <dgm:cxn modelId="{BAFDE11D-050F-4F80-A538-6B3B16051403}" type="presParOf" srcId="{70572EBE-3A90-4812-AFAC-32995388237A}" destId="{7B474549-18FC-4A8B-8979-0310A7655844}" srcOrd="2" destOrd="0" presId="urn:microsoft.com/office/officeart/2005/8/layout/hProcess9"/>
    <dgm:cxn modelId="{C33BAA02-69C8-42EC-8D65-3C7C50B41A24}" type="presParOf" srcId="{70572EBE-3A90-4812-AFAC-32995388237A}" destId="{7D23A8E0-35A1-4D00-B159-FDE70C05FCB2}" srcOrd="3" destOrd="0" presId="urn:microsoft.com/office/officeart/2005/8/layout/hProcess9"/>
    <dgm:cxn modelId="{F4BE262C-A476-4965-A39F-9561F856B23B}" type="presParOf" srcId="{70572EBE-3A90-4812-AFAC-32995388237A}" destId="{1EF4E188-4A19-4BC4-B8A1-DB724FDE2B2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7522AC-0A81-4716-907A-746E7EDF812F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ED1C46-2094-41D1-937E-84646163A205}">
      <dgm:prSet custT="1"/>
      <dgm:spPr/>
      <dgm:t>
        <a:bodyPr/>
        <a:lstStyle/>
        <a:p>
          <a:pPr algn="ctr"/>
          <a:r>
            <a:rPr lang="en-US" sz="2800" b="0" i="0" dirty="0" err="1" smtClean="0"/>
            <a:t>Longitudinális</a:t>
          </a:r>
          <a:endParaRPr lang="hu-HU" sz="2800" b="0" i="0" dirty="0" smtClean="0"/>
        </a:p>
        <a:p>
          <a:pPr algn="ctr"/>
          <a:r>
            <a:rPr lang="hu-HU" sz="2800" b="0" i="0" dirty="0" smtClean="0"/>
            <a:t>interpretatív</a:t>
          </a:r>
          <a:r>
            <a:rPr lang="en-US" sz="2800" b="0" i="0" dirty="0" smtClean="0"/>
            <a:t> </a:t>
          </a:r>
          <a:r>
            <a:rPr lang="en-US" sz="2800" b="0" i="0" dirty="0" err="1" smtClean="0"/>
            <a:t>fenomenológiai</a:t>
          </a:r>
          <a:r>
            <a:rPr lang="en-US" sz="2800" b="0" i="0" dirty="0" smtClean="0"/>
            <a:t> </a:t>
          </a:r>
          <a:r>
            <a:rPr lang="hu-HU" sz="2800" b="0" i="0" dirty="0" smtClean="0"/>
            <a:t>analízis</a:t>
          </a:r>
        </a:p>
        <a:p>
          <a:pPr algn="ctr"/>
          <a:r>
            <a:rPr lang="en-US" sz="2800" b="0" i="0" dirty="0" smtClean="0"/>
            <a:t>LIPA</a:t>
          </a:r>
          <a:endParaRPr lang="en-US" sz="2800" dirty="0"/>
        </a:p>
      </dgm:t>
    </dgm:pt>
    <dgm:pt modelId="{923833A0-9697-4E10-AFE5-4DD64573E02C}" type="parTrans" cxnId="{A59CF3EB-C020-4277-822B-B26E6658C84E}">
      <dgm:prSet/>
      <dgm:spPr/>
      <dgm:t>
        <a:bodyPr/>
        <a:lstStyle/>
        <a:p>
          <a:endParaRPr lang="en-US"/>
        </a:p>
      </dgm:t>
    </dgm:pt>
    <dgm:pt modelId="{74772C3F-5284-4062-BBC9-930B7C76B34D}" type="sibTrans" cxnId="{A59CF3EB-C020-4277-822B-B26E6658C84E}">
      <dgm:prSet/>
      <dgm:spPr/>
      <dgm:t>
        <a:bodyPr/>
        <a:lstStyle/>
        <a:p>
          <a:endParaRPr lang="en-US"/>
        </a:p>
      </dgm:t>
    </dgm:pt>
    <dgm:pt modelId="{D0FD2BEE-BDB9-409D-96C9-05DFC17EDD2E}" type="pres">
      <dgm:prSet presAssocID="{947522AC-0A81-4716-907A-746E7EDF812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71EDDD-9E7B-4696-A78F-3D150B75BAF1}" type="pres">
      <dgm:prSet presAssocID="{947522AC-0A81-4716-907A-746E7EDF812F}" presName="dummyMaxCanvas" presStyleCnt="0">
        <dgm:presLayoutVars/>
      </dgm:prSet>
      <dgm:spPr/>
    </dgm:pt>
    <dgm:pt modelId="{0BFAC547-6BBF-4945-A720-FF24646291B6}" type="pres">
      <dgm:prSet presAssocID="{947522AC-0A81-4716-907A-746E7EDF812F}" presName="OneNode_1" presStyleLbl="node1" presStyleIdx="0" presStyleCnt="1" custScaleY="83389" custLinFactNeighborY="-50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9CF3EB-C020-4277-822B-B26E6658C84E}" srcId="{947522AC-0A81-4716-907A-746E7EDF812F}" destId="{72ED1C46-2094-41D1-937E-84646163A205}" srcOrd="0" destOrd="0" parTransId="{923833A0-9697-4E10-AFE5-4DD64573E02C}" sibTransId="{74772C3F-5284-4062-BBC9-930B7C76B34D}"/>
    <dgm:cxn modelId="{AD51C23F-1045-4928-8B49-B3F6617A126D}" type="presOf" srcId="{72ED1C46-2094-41D1-937E-84646163A205}" destId="{0BFAC547-6BBF-4945-A720-FF24646291B6}" srcOrd="0" destOrd="0" presId="urn:microsoft.com/office/officeart/2005/8/layout/vProcess5"/>
    <dgm:cxn modelId="{9A6CBDA1-59ED-408E-87D5-702566469BA9}" type="presOf" srcId="{947522AC-0A81-4716-907A-746E7EDF812F}" destId="{D0FD2BEE-BDB9-409D-96C9-05DFC17EDD2E}" srcOrd="0" destOrd="0" presId="urn:microsoft.com/office/officeart/2005/8/layout/vProcess5"/>
    <dgm:cxn modelId="{B7A88565-00E7-4DEA-958A-F591D6EA98AD}" type="presParOf" srcId="{D0FD2BEE-BDB9-409D-96C9-05DFC17EDD2E}" destId="{2971EDDD-9E7B-4696-A78F-3D150B75BAF1}" srcOrd="0" destOrd="0" presId="urn:microsoft.com/office/officeart/2005/8/layout/vProcess5"/>
    <dgm:cxn modelId="{3EC73620-F474-4024-A53E-6B39E4D12906}" type="presParOf" srcId="{D0FD2BEE-BDB9-409D-96C9-05DFC17EDD2E}" destId="{0BFAC547-6BBF-4945-A720-FF24646291B6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9A2A0-DFDC-4269-87DB-EB8C3D12CA85}">
      <dsp:nvSpPr>
        <dsp:cNvPr id="0" name=""/>
        <dsp:cNvSpPr/>
      </dsp:nvSpPr>
      <dsp:spPr>
        <a:xfrm>
          <a:off x="781274" y="0"/>
          <a:ext cx="8854439" cy="438131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65F13-B8C0-4C6E-979D-C846D2D0151B}">
      <dsp:nvSpPr>
        <dsp:cNvPr id="0" name=""/>
        <dsp:cNvSpPr/>
      </dsp:nvSpPr>
      <dsp:spPr>
        <a:xfrm>
          <a:off x="5610" y="1314393"/>
          <a:ext cx="3311926" cy="17525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Első szakasz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2019 november –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2020 február</a:t>
          </a:r>
          <a:endParaRPr lang="en-US" sz="2000" kern="1200" dirty="0"/>
        </a:p>
      </dsp:txBody>
      <dsp:txXfrm>
        <a:off x="91161" y="1399944"/>
        <a:ext cx="3140824" cy="1581423"/>
      </dsp:txXfrm>
    </dsp:sp>
    <dsp:sp modelId="{7B474549-18FC-4A8B-8979-0310A7655844}">
      <dsp:nvSpPr>
        <dsp:cNvPr id="0" name=""/>
        <dsp:cNvSpPr/>
      </dsp:nvSpPr>
      <dsp:spPr>
        <a:xfrm>
          <a:off x="3552530" y="1314393"/>
          <a:ext cx="3311926" cy="17525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Második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szakasz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2020 </a:t>
          </a:r>
          <a:r>
            <a:rPr lang="en-US" sz="2000" kern="1200" dirty="0" err="1" smtClean="0"/>
            <a:t>március-április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MCO –</a:t>
          </a:r>
          <a:r>
            <a:rPr lang="hu-HU" sz="2000" kern="1200" dirty="0" smtClean="0"/>
            <a:t> </a:t>
          </a:r>
          <a:r>
            <a:rPr lang="en-US" sz="2000" kern="1200" dirty="0" err="1" smtClean="0"/>
            <a:t>mozgás</a:t>
          </a:r>
          <a:r>
            <a:rPr lang="hu-HU" sz="2000" kern="1200" dirty="0" smtClean="0"/>
            <a:t>korlátozási</a:t>
          </a:r>
          <a:r>
            <a:rPr lang="en-US" sz="2000" kern="1200" dirty="0" smtClean="0"/>
            <a:t> rend</a:t>
          </a:r>
          <a:r>
            <a:rPr lang="hu-HU" sz="2000" kern="1200" dirty="0" smtClean="0"/>
            <a:t>elet</a:t>
          </a:r>
          <a:endParaRPr lang="en-US" sz="2000" kern="1200" dirty="0"/>
        </a:p>
      </dsp:txBody>
      <dsp:txXfrm>
        <a:off x="3638081" y="1399944"/>
        <a:ext cx="3140824" cy="1581423"/>
      </dsp:txXfrm>
    </dsp:sp>
    <dsp:sp modelId="{1EF4E188-4A19-4BC4-B8A1-DB724FDE2B2F}">
      <dsp:nvSpPr>
        <dsp:cNvPr id="0" name=""/>
        <dsp:cNvSpPr/>
      </dsp:nvSpPr>
      <dsp:spPr>
        <a:xfrm>
          <a:off x="7099450" y="1314393"/>
          <a:ext cx="3311926" cy="17525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Harmadik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szakasz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2020 </a:t>
          </a:r>
          <a:r>
            <a:rPr lang="en-US" sz="2000" kern="1200" dirty="0" err="1" smtClean="0"/>
            <a:t>november</a:t>
          </a:r>
          <a:r>
            <a:rPr lang="en-US" sz="2000" kern="1200" dirty="0" smtClean="0"/>
            <a:t> – </a:t>
          </a:r>
          <a:r>
            <a:rPr lang="hu-HU" sz="2000" kern="1200" dirty="0" smtClean="0"/>
            <a:t>d</a:t>
          </a:r>
          <a:r>
            <a:rPr lang="en-US" sz="2000" kern="1200" dirty="0" err="1" smtClean="0"/>
            <a:t>ecember</a:t>
          </a:r>
          <a:endParaRPr lang="hu-H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RCMO – </a:t>
          </a:r>
          <a:r>
            <a:rPr lang="hu-HU" sz="2000" kern="1200" dirty="0" smtClean="0"/>
            <a:t>helyreállító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mozgás</a:t>
          </a:r>
          <a:r>
            <a:rPr lang="hu-HU" sz="2000" kern="1200" dirty="0" smtClean="0"/>
            <a:t>korlátozási </a:t>
          </a:r>
          <a:r>
            <a:rPr lang="en-US" sz="2000" kern="1200" dirty="0" smtClean="0"/>
            <a:t>rend</a:t>
          </a:r>
          <a:r>
            <a:rPr lang="hu-HU" sz="2000" kern="1200" dirty="0" smtClean="0"/>
            <a:t>elet</a:t>
          </a:r>
          <a:endParaRPr lang="en-US" sz="2000" kern="1200" dirty="0"/>
        </a:p>
      </dsp:txBody>
      <dsp:txXfrm>
        <a:off x="7185001" y="1399944"/>
        <a:ext cx="3140824" cy="1581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AC547-6BBF-4945-A720-FF24646291B6}">
      <dsp:nvSpPr>
        <dsp:cNvPr id="0" name=""/>
        <dsp:cNvSpPr/>
      </dsp:nvSpPr>
      <dsp:spPr>
        <a:xfrm>
          <a:off x="0" y="1163711"/>
          <a:ext cx="10786546" cy="1821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dirty="0" err="1" smtClean="0"/>
            <a:t>Longitudinális</a:t>
          </a:r>
          <a:endParaRPr lang="hu-HU" sz="2800" b="0" i="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0" i="0" kern="1200" dirty="0" smtClean="0"/>
            <a:t>interpretatív</a:t>
          </a:r>
          <a:r>
            <a:rPr lang="en-US" sz="2800" b="0" i="0" kern="1200" dirty="0" smtClean="0"/>
            <a:t> </a:t>
          </a:r>
          <a:r>
            <a:rPr lang="en-US" sz="2800" b="0" i="0" kern="1200" dirty="0" err="1" smtClean="0"/>
            <a:t>fenomenológiai</a:t>
          </a:r>
          <a:r>
            <a:rPr lang="en-US" sz="2800" b="0" i="0" kern="1200" dirty="0" smtClean="0"/>
            <a:t> </a:t>
          </a:r>
          <a:r>
            <a:rPr lang="hu-HU" sz="2800" b="0" i="0" kern="1200" dirty="0" smtClean="0"/>
            <a:t>analízis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dirty="0" smtClean="0"/>
            <a:t>LIPA</a:t>
          </a:r>
          <a:endParaRPr lang="en-US" sz="2800" kern="1200" dirty="0"/>
        </a:p>
      </dsp:txBody>
      <dsp:txXfrm>
        <a:off x="53347" y="1217058"/>
        <a:ext cx="10679852" cy="1714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88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4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21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6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7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5912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066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0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7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4969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68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C85B8C1-FFE7-4716-A75E-0D8EB8B473F0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A8952B2-2909-4210-8704-28B9A92DDF1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55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4.png"/><Relationship Id="rId9" Type="http://schemas.openxmlformats.org/officeDocument/2006/relationships/image" Target="../media/image8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6D0E-D053-4757-A403-CACD3E771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1083732"/>
            <a:ext cx="5932763" cy="4690534"/>
          </a:xfrm>
        </p:spPr>
        <p:txBody>
          <a:bodyPr anchor="ctr">
            <a:normAutofit/>
          </a:bodyPr>
          <a:lstStyle/>
          <a:p>
            <a:r>
              <a:rPr lang="en-SG" sz="2400" b="1" dirty="0" err="1">
                <a:solidFill>
                  <a:schemeClr val="tx1"/>
                </a:solidFill>
              </a:rPr>
              <a:t>Hogyan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  <a:r>
              <a:rPr lang="en-SG" sz="2400" b="1" dirty="0" err="1">
                <a:solidFill>
                  <a:schemeClr val="tx1"/>
                </a:solidFill>
              </a:rPr>
              <a:t>változott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  <a:r>
              <a:rPr lang="en-SG" sz="2400" b="1" dirty="0" smtClean="0">
                <a:solidFill>
                  <a:schemeClr val="tx1"/>
                </a:solidFill>
              </a:rPr>
              <a:t>a </a:t>
            </a:r>
            <a:r>
              <a:rPr lang="en-SG" sz="2400" b="1" dirty="0" err="1">
                <a:solidFill>
                  <a:schemeClr val="tx1"/>
                </a:solidFill>
              </a:rPr>
              <a:t>családi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  <a:r>
              <a:rPr lang="en-SG" sz="2400" b="1" dirty="0" err="1">
                <a:solidFill>
                  <a:schemeClr val="tx1"/>
                </a:solidFill>
              </a:rPr>
              <a:t>kötelék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  <a:r>
              <a:rPr lang="en-SG" sz="2400" b="1" dirty="0" err="1">
                <a:solidFill>
                  <a:schemeClr val="tx1"/>
                </a:solidFill>
              </a:rPr>
              <a:t>jelentése</a:t>
            </a:r>
            <a:r>
              <a:rPr lang="en-SG" sz="2400" b="1" dirty="0">
                <a:solidFill>
                  <a:schemeClr val="tx1"/>
                </a:solidFill>
              </a:rPr>
              <a:t> a </a:t>
            </a:r>
            <a:r>
              <a:rPr lang="en-SG" sz="2400" b="1" dirty="0" err="1" smtClean="0">
                <a:solidFill>
                  <a:schemeClr val="tx1"/>
                </a:solidFill>
              </a:rPr>
              <a:t>vil</a:t>
            </a:r>
            <a:r>
              <a:rPr lang="hu-HU" sz="2400" b="1" dirty="0" smtClean="0">
                <a:solidFill>
                  <a:schemeClr val="tx1"/>
                </a:solidFill>
              </a:rPr>
              <a:t>ág</a:t>
            </a:r>
            <a:r>
              <a:rPr lang="en-SG" sz="2400" b="1" dirty="0" err="1" smtClean="0">
                <a:solidFill>
                  <a:schemeClr val="tx1"/>
                </a:solidFill>
              </a:rPr>
              <a:t>járvány</a:t>
            </a:r>
            <a:r>
              <a:rPr lang="en-SG" sz="2400" b="1" dirty="0" smtClean="0">
                <a:solidFill>
                  <a:schemeClr val="tx1"/>
                </a:solidFill>
              </a:rPr>
              <a:t> </a:t>
            </a:r>
            <a:r>
              <a:rPr lang="en-SG" sz="2400" b="1" dirty="0" err="1" smtClean="0">
                <a:solidFill>
                  <a:schemeClr val="tx1"/>
                </a:solidFill>
              </a:rPr>
              <a:t>idején</a:t>
            </a:r>
            <a:r>
              <a:rPr lang="en-SG" sz="2400" b="1" dirty="0" smtClean="0">
                <a:solidFill>
                  <a:schemeClr val="tx1"/>
                </a:solidFill>
              </a:rPr>
              <a:t>?</a:t>
            </a:r>
            <a:r>
              <a:rPr lang="hu-HU" sz="2400" b="1" dirty="0" smtClean="0">
                <a:solidFill>
                  <a:schemeClr val="tx1"/>
                </a:solidFill>
              </a:rPr>
              <a:t/>
            </a:r>
            <a:br>
              <a:rPr lang="hu-HU" sz="2400" b="1" dirty="0" smtClean="0">
                <a:solidFill>
                  <a:schemeClr val="tx1"/>
                </a:solidFill>
              </a:rPr>
            </a:br>
            <a:r>
              <a:rPr lang="hu-HU" sz="2400" b="1" dirty="0">
                <a:solidFill>
                  <a:schemeClr val="tx1"/>
                </a:solidFill>
              </a:rPr>
              <a:t/>
            </a:r>
            <a:br>
              <a:rPr lang="hu-HU" sz="2400" b="1" dirty="0">
                <a:solidFill>
                  <a:schemeClr val="tx1"/>
                </a:solidFill>
              </a:rPr>
            </a:br>
            <a:r>
              <a:rPr lang="en-SG" sz="2400" b="1" dirty="0" err="1" smtClean="0">
                <a:solidFill>
                  <a:schemeClr val="tx1"/>
                </a:solidFill>
              </a:rPr>
              <a:t>Transznacionális</a:t>
            </a:r>
            <a:r>
              <a:rPr lang="en-SG" sz="2400" b="1" dirty="0" smtClean="0">
                <a:solidFill>
                  <a:schemeClr val="tx1"/>
                </a:solidFill>
              </a:rPr>
              <a:t> </a:t>
            </a:r>
            <a:r>
              <a:rPr lang="en-SG" sz="2400" b="1" dirty="0" err="1">
                <a:solidFill>
                  <a:schemeClr val="tx1"/>
                </a:solidFill>
              </a:rPr>
              <a:t>családok</a:t>
            </a:r>
            <a:r>
              <a:rPr lang="en-SG" sz="2400" b="1" dirty="0">
                <a:solidFill>
                  <a:schemeClr val="tx1"/>
                </a:solidFill>
              </a:rPr>
              <a:t> </a:t>
            </a:r>
            <a:r>
              <a:rPr lang="en-SG" sz="2400" b="1" dirty="0" err="1" smtClean="0">
                <a:solidFill>
                  <a:schemeClr val="tx1"/>
                </a:solidFill>
              </a:rPr>
              <a:t>tapasztalatai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5725F-8529-4AE6-84BA-798D9E6B5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0297" y="400050"/>
            <a:ext cx="3543746" cy="4842993"/>
          </a:xfrm>
          <a:noFill/>
        </p:spPr>
        <p:txBody>
          <a:bodyPr anchor="ctr">
            <a:normAutofit/>
          </a:bodyPr>
          <a:lstStyle/>
          <a:p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hu-HU" sz="1600" b="1" dirty="0">
                <a:solidFill>
                  <a:schemeClr val="tx2">
                    <a:lumMod val="75000"/>
                  </a:schemeClr>
                </a:solidFill>
              </a:rPr>
              <a:t>é</a:t>
            </a:r>
            <a:r>
              <a:rPr lang="en-GB" sz="1600" b="1" dirty="0" err="1" smtClean="0">
                <a:solidFill>
                  <a:schemeClr val="tx2">
                    <a:lumMod val="75000"/>
                  </a:schemeClr>
                </a:solidFill>
              </a:rPr>
              <a:t>gh</a:t>
            </a:r>
            <a:r>
              <a:rPr lang="hu-HU" sz="1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b="1" dirty="0" smtClean="0">
                <a:solidFill>
                  <a:schemeClr val="tx2">
                    <a:lumMod val="75000"/>
                  </a:schemeClr>
                </a:solidFill>
              </a:rPr>
              <a:t>Judit</a:t>
            </a:r>
            <a:r>
              <a:rPr lang="en-GB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ELTE </a:t>
            </a:r>
            <a:r>
              <a:rPr lang="en-US" sz="1600" dirty="0" err="1">
                <a:solidFill>
                  <a:schemeClr val="tx2">
                    <a:lumMod val="75000"/>
                  </a:schemeClr>
                </a:solidFill>
              </a:rPr>
              <a:t>Eötvös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2">
                    <a:lumMod val="75000"/>
                  </a:schemeClr>
                </a:solidFill>
              </a:rPr>
              <a:t>Loránd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1600" dirty="0" smtClean="0">
                <a:solidFill>
                  <a:schemeClr val="tx2">
                    <a:lumMod val="75000"/>
                  </a:schemeClr>
                </a:solidFill>
              </a:rPr>
              <a:t>Tudományegyetem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hu-HU" sz="1600" dirty="0" smtClean="0">
                <a:solidFill>
                  <a:schemeClr val="tx2">
                    <a:lumMod val="75000"/>
                  </a:schemeClr>
                </a:solidFill>
              </a:rPr>
              <a:t>Pszichológiai Doktori Iskola</a:t>
            </a:r>
          </a:p>
          <a:p>
            <a:endParaRPr lang="hu-HU" sz="16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SG" sz="1600" b="1" dirty="0" err="1" smtClean="0">
                <a:solidFill>
                  <a:schemeClr val="tx2">
                    <a:lumMod val="75000"/>
                  </a:schemeClr>
                </a:solidFill>
              </a:rPr>
              <a:t>Dúll</a:t>
            </a:r>
            <a:r>
              <a:rPr lang="en-SG" sz="1600" b="1" dirty="0" smtClean="0">
                <a:solidFill>
                  <a:schemeClr val="tx2">
                    <a:lumMod val="75000"/>
                  </a:schemeClr>
                </a:solidFill>
              </a:rPr>
              <a:t> Andrea</a:t>
            </a:r>
            <a:r>
              <a:rPr lang="en-SG" sz="1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ELTE </a:t>
            </a:r>
            <a:r>
              <a:rPr lang="en-SG" sz="1600" dirty="0" err="1">
                <a:solidFill>
                  <a:schemeClr val="tx2">
                    <a:lumMod val="75000"/>
                  </a:schemeClr>
                </a:solidFill>
              </a:rPr>
              <a:t>Eötvös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SG" sz="1600" dirty="0" err="1">
                <a:solidFill>
                  <a:schemeClr val="tx2">
                    <a:lumMod val="75000"/>
                  </a:schemeClr>
                </a:solidFill>
              </a:rPr>
              <a:t>Loránd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</a:rPr>
              <a:t>Tudományegyetem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Ember–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Környezet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Tranzakció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Intézet</a:t>
            </a:r>
            <a:endParaRPr lang="hu-HU" sz="16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16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SG" sz="1600" b="1" dirty="0">
                <a:solidFill>
                  <a:schemeClr val="tx2">
                    <a:lumMod val="75000"/>
                  </a:schemeClr>
                </a:solidFill>
              </a:rPr>
              <a:t>Nguyen </a:t>
            </a:r>
            <a:r>
              <a:rPr lang="en-SG" sz="1600" b="1" dirty="0" err="1">
                <a:solidFill>
                  <a:schemeClr val="tx2">
                    <a:lumMod val="75000"/>
                  </a:schemeClr>
                </a:solidFill>
              </a:rPr>
              <a:t>Luu</a:t>
            </a:r>
            <a:r>
              <a:rPr lang="en-SG" sz="1600" b="1" dirty="0">
                <a:solidFill>
                  <a:schemeClr val="tx2">
                    <a:lumMod val="75000"/>
                  </a:schemeClr>
                </a:solidFill>
              </a:rPr>
              <a:t> Lan </a:t>
            </a:r>
            <a:r>
              <a:rPr lang="en-SG" sz="1600" b="1" dirty="0" err="1" smtClean="0">
                <a:solidFill>
                  <a:schemeClr val="tx2">
                    <a:lumMod val="75000"/>
                  </a:schemeClr>
                </a:solidFill>
              </a:rPr>
              <a:t>Anh</a:t>
            </a:r>
            <a:r>
              <a:rPr lang="hu-HU" sz="16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SG" sz="1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SG" sz="1600" dirty="0" smtClean="0">
                <a:solidFill>
                  <a:schemeClr val="tx2">
                    <a:lumMod val="75000"/>
                  </a:schemeClr>
                </a:solidFill>
              </a:rPr>
              <a:t>ELTE </a:t>
            </a:r>
            <a:r>
              <a:rPr lang="en-SG" sz="1600" dirty="0" err="1">
                <a:solidFill>
                  <a:schemeClr val="tx2">
                    <a:lumMod val="75000"/>
                  </a:schemeClr>
                </a:solidFill>
              </a:rPr>
              <a:t>Eötvös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SG" sz="1600" dirty="0" err="1">
                <a:solidFill>
                  <a:schemeClr val="tx2">
                    <a:lumMod val="75000"/>
                  </a:schemeClr>
                </a:solidFill>
              </a:rPr>
              <a:t>Loránd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</a:rPr>
              <a:t>Tudományegyetem</a:t>
            </a:r>
            <a:r>
              <a:rPr lang="en-SG" sz="16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Interkulturális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Pszichológiai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és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Pedagógiai</a:t>
            </a:r>
            <a:r>
              <a:rPr lang="en-GB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2">
                    <a:lumMod val="75000"/>
                  </a:schemeClr>
                </a:solidFill>
              </a:rPr>
              <a:t>Intézet</a:t>
            </a:r>
            <a:endParaRPr lang="en-SG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3035" y="5243043"/>
            <a:ext cx="64704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cap="all" dirty="0">
                <a:solidFill>
                  <a:schemeClr val="tx2">
                    <a:lumMod val="75000"/>
                  </a:schemeClr>
                </a:solidFill>
              </a:rPr>
              <a:t>IPPI TUDOMÁNYOS ESTEK: TRANSZNACIONÁLIS </a:t>
            </a:r>
            <a:r>
              <a:rPr lang="en-GB" sz="1600" b="1" cap="all" dirty="0" smtClean="0">
                <a:solidFill>
                  <a:schemeClr val="tx2">
                    <a:lumMod val="75000"/>
                  </a:schemeClr>
                </a:solidFill>
              </a:rPr>
              <a:t>CSALÁDOK</a:t>
            </a:r>
            <a:endParaRPr lang="hu-HU" sz="1600" b="1" cap="all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n-GB" sz="1600" b="1" cap="all" dirty="0" smtClean="0">
                <a:solidFill>
                  <a:schemeClr val="tx2">
                    <a:lumMod val="75000"/>
                  </a:schemeClr>
                </a:solidFill>
              </a:rPr>
              <a:t>EGYENLŐTLENSÉGEK</a:t>
            </a:r>
            <a:r>
              <a:rPr lang="en-GB" sz="1600" b="1" cap="all" dirty="0">
                <a:solidFill>
                  <a:schemeClr val="tx2">
                    <a:lumMod val="75000"/>
                  </a:schemeClr>
                </a:solidFill>
              </a:rPr>
              <a:t>, OKTATÁS, CSALÁDI KAPCSOLATOK ÉS FUNKCIÓK</a:t>
            </a:r>
          </a:p>
          <a:p>
            <a:pPr algn="r"/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820297" y="5243043"/>
            <a:ext cx="3109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2022. </a:t>
            </a:r>
            <a:r>
              <a:rPr lang="en-GB" sz="1600" dirty="0" err="1"/>
              <a:t>november</a:t>
            </a:r>
            <a:r>
              <a:rPr lang="en-GB" sz="1600" dirty="0"/>
              <a:t> 14. 18:00 - 20:00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7863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31B2-8BA3-499D-AC99-7A8B7CDF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család támogatása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D7307-08BD-43D8-B7CD-0292A9828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</a:t>
            </a:r>
            <a:r>
              <a:rPr lang="en-GB" dirty="0" smtClean="0"/>
              <a:t> </a:t>
            </a:r>
            <a:r>
              <a:rPr lang="en-GB" dirty="0" err="1"/>
              <a:t>gondo</a:t>
            </a:r>
            <a:r>
              <a:rPr lang="hu-HU" dirty="0"/>
              <a:t>skodás</a:t>
            </a:r>
            <a:r>
              <a:rPr lang="en-GB" dirty="0"/>
              <a:t> </a:t>
            </a:r>
            <a:r>
              <a:rPr lang="en-GB" dirty="0" err="1" smtClean="0"/>
              <a:t>dimenziói</a:t>
            </a:r>
            <a:r>
              <a:rPr lang="hu-HU" dirty="0" smtClean="0"/>
              <a:t> </a:t>
            </a:r>
            <a:r>
              <a:rPr lang="en-GB" dirty="0" smtClean="0"/>
              <a:t>(Finch</a:t>
            </a:r>
            <a:r>
              <a:rPr lang="hu-HU" dirty="0" smtClean="0"/>
              <a:t> és </a:t>
            </a:r>
            <a:r>
              <a:rPr lang="en-GB" dirty="0" smtClean="0"/>
              <a:t>Mason</a:t>
            </a:r>
            <a:r>
              <a:rPr lang="en-GB" dirty="0"/>
              <a:t>, 1993</a:t>
            </a:r>
            <a:r>
              <a:rPr lang="en-GB" dirty="0" smtClean="0"/>
              <a:t>)</a:t>
            </a:r>
            <a:endParaRPr lang="hu-HU" dirty="0" smtClean="0"/>
          </a:p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/>
              <a:t>pénzügyi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anyagi</a:t>
            </a:r>
            <a:r>
              <a:rPr lang="en-GB" dirty="0"/>
              <a:t> 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</a:t>
            </a:r>
            <a:r>
              <a:rPr lang="en-GB" dirty="0" err="1" smtClean="0"/>
              <a:t>gyakorlatias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például</a:t>
            </a:r>
            <a:r>
              <a:rPr lang="en-GB" dirty="0"/>
              <a:t> </a:t>
            </a:r>
            <a:r>
              <a:rPr lang="en-GB" dirty="0" err="1" smtClean="0"/>
              <a:t>tanácsok</a:t>
            </a:r>
            <a:r>
              <a:rPr lang="en-GB" dirty="0" smtClean="0"/>
              <a:t>)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</a:t>
            </a:r>
            <a:r>
              <a:rPr lang="en-GB" dirty="0" err="1" smtClean="0"/>
              <a:t>érzelmi</a:t>
            </a:r>
            <a:r>
              <a:rPr lang="en-GB" dirty="0" smtClean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erkölcsi</a:t>
            </a:r>
            <a:r>
              <a:rPr lang="en-GB" dirty="0"/>
              <a:t> - </a:t>
            </a:r>
            <a:r>
              <a:rPr lang="en-GB" dirty="0" err="1"/>
              <a:t>javítja</a:t>
            </a:r>
            <a:r>
              <a:rPr lang="en-GB" dirty="0"/>
              <a:t> a </a:t>
            </a:r>
            <a:r>
              <a:rPr lang="en-GB" dirty="0" err="1"/>
              <a:t>pszichológiai</a:t>
            </a:r>
            <a:r>
              <a:rPr lang="en-GB" dirty="0"/>
              <a:t> </a:t>
            </a:r>
            <a:r>
              <a:rPr lang="en-GB" dirty="0" err="1" smtClean="0"/>
              <a:t>jól</a:t>
            </a:r>
            <a:r>
              <a:rPr lang="hu-HU" dirty="0" smtClean="0"/>
              <a:t>l</a:t>
            </a:r>
            <a:r>
              <a:rPr lang="en-GB" dirty="0" err="1" smtClean="0"/>
              <a:t>étet</a:t>
            </a: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személyes támogatás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szá</a:t>
            </a:r>
            <a:r>
              <a:rPr lang="en-GB" dirty="0" err="1" smtClean="0"/>
              <a:t>llás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menedéket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biztonságot</a:t>
            </a:r>
            <a:r>
              <a:rPr lang="en-GB" dirty="0"/>
              <a:t> </a:t>
            </a:r>
            <a:r>
              <a:rPr lang="en-GB" dirty="0" err="1"/>
              <a:t>nyújt</a:t>
            </a:r>
            <a:r>
              <a:rPr lang="en-GB" dirty="0"/>
              <a:t>)</a:t>
            </a:r>
            <a:br>
              <a:rPr lang="en-GB" dirty="0"/>
            </a:br>
            <a:r>
              <a:rPr lang="en-GB" sz="1600" dirty="0"/>
              <a:t/>
            </a:r>
            <a:br>
              <a:rPr lang="en-GB" sz="1600" dirty="0"/>
            </a:br>
            <a:endParaRPr lang="en-GB" sz="16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14196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77DE-565A-4C81-8D0B-E0557F79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 </a:t>
            </a:r>
            <a:r>
              <a:rPr lang="en-GB" dirty="0" err="1">
                <a:solidFill>
                  <a:schemeClr val="tx1"/>
                </a:solidFill>
              </a:rPr>
              <a:t>járvány</a:t>
            </a:r>
            <a:r>
              <a:rPr lang="en-GB" dirty="0">
                <a:solidFill>
                  <a:schemeClr val="tx1"/>
                </a:solidFill>
              </a:rPr>
              <a:t> mint </a:t>
            </a:r>
            <a:r>
              <a:rPr lang="en-GB" dirty="0" err="1">
                <a:solidFill>
                  <a:schemeClr val="tx1"/>
                </a:solidFill>
              </a:rPr>
              <a:t>katasztrófa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8A1E3-FA6F-44BA-AE92-EBA6D633C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000" dirty="0"/>
              <a:t>A </a:t>
            </a:r>
            <a:r>
              <a:rPr lang="en-GB" sz="2000" dirty="0" err="1" smtClean="0"/>
              <a:t>katasztróf</a:t>
            </a:r>
            <a:r>
              <a:rPr lang="hu-HU" sz="2000" dirty="0" smtClean="0"/>
              <a:t>a</a:t>
            </a:r>
            <a:r>
              <a:rPr lang="en-GB" sz="2000" dirty="0" smtClean="0"/>
              <a:t> </a:t>
            </a:r>
            <a:r>
              <a:rPr lang="en-GB" sz="2000" dirty="0" err="1"/>
              <a:t>olyan</a:t>
            </a:r>
            <a:r>
              <a:rPr lang="en-GB" sz="2000" dirty="0"/>
              <a:t> </a:t>
            </a:r>
            <a:r>
              <a:rPr lang="en-GB" sz="2000" dirty="0" err="1"/>
              <a:t>traumatikus</a:t>
            </a:r>
            <a:r>
              <a:rPr lang="en-GB" sz="2000" dirty="0"/>
              <a:t> </a:t>
            </a:r>
            <a:r>
              <a:rPr lang="en-GB" sz="2000" dirty="0" err="1" smtClean="0"/>
              <a:t>esemény</a:t>
            </a:r>
            <a:r>
              <a:rPr lang="en-GB" sz="2000" dirty="0" smtClean="0"/>
              <a:t>, </a:t>
            </a:r>
            <a:r>
              <a:rPr lang="en-GB" sz="2000" dirty="0" err="1" smtClean="0"/>
              <a:t>amely</a:t>
            </a:r>
            <a:r>
              <a:rPr lang="en-GB" sz="2000" dirty="0" smtClean="0"/>
              <a:t> </a:t>
            </a:r>
            <a:r>
              <a:rPr lang="en-GB" sz="2000" dirty="0" err="1" smtClean="0"/>
              <a:t>veszélyes</a:t>
            </a:r>
            <a:r>
              <a:rPr lang="en-GB" sz="2000" dirty="0" smtClean="0"/>
              <a:t>, </a:t>
            </a:r>
            <a:r>
              <a:rPr lang="hu-HU" sz="2000" dirty="0"/>
              <a:t>nagy </a:t>
            </a:r>
            <a:r>
              <a:rPr lang="hu-HU" sz="2000" dirty="0" smtClean="0"/>
              <a:t>erejű</a:t>
            </a:r>
            <a:r>
              <a:rPr lang="en-GB" sz="2000" dirty="0" smtClean="0"/>
              <a:t> </a:t>
            </a:r>
            <a:r>
              <a:rPr lang="en-GB" sz="2000" dirty="0" err="1"/>
              <a:t>és</a:t>
            </a:r>
            <a:r>
              <a:rPr lang="en-GB" sz="2000" dirty="0"/>
              <a:t> </a:t>
            </a:r>
            <a:r>
              <a:rPr lang="en-GB" sz="2000" dirty="0" err="1"/>
              <a:t>általában</a:t>
            </a:r>
            <a:r>
              <a:rPr lang="en-GB" sz="2000" dirty="0"/>
              <a:t> </a:t>
            </a:r>
            <a:r>
              <a:rPr lang="en-GB" sz="2000" dirty="0" err="1"/>
              <a:t>hirtelen</a:t>
            </a:r>
            <a:r>
              <a:rPr lang="hu-HU" sz="2000" dirty="0"/>
              <a:t> </a:t>
            </a:r>
            <a:r>
              <a:rPr lang="hu-HU" sz="2000" dirty="0" smtClean="0"/>
              <a:t>következik </a:t>
            </a:r>
            <a:r>
              <a:rPr lang="hu-HU" sz="2000" dirty="0"/>
              <a:t>be</a:t>
            </a:r>
            <a:r>
              <a:rPr lang="en-GB" sz="2000" dirty="0"/>
              <a:t> (</a:t>
            </a:r>
            <a:r>
              <a:rPr lang="en-GB" sz="2000" dirty="0" err="1"/>
              <a:t>Figley</a:t>
            </a:r>
            <a:r>
              <a:rPr lang="en-GB" sz="2000" dirty="0"/>
              <a:t>, 1985</a:t>
            </a:r>
            <a:r>
              <a:rPr lang="en-GB" sz="2000" dirty="0" smtClean="0"/>
              <a:t>)</a:t>
            </a:r>
            <a:endParaRPr lang="hu-HU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000" dirty="0" smtClean="0"/>
              <a:t>A </a:t>
            </a:r>
            <a:r>
              <a:rPr lang="en-GB" sz="2000" dirty="0" err="1" smtClean="0"/>
              <a:t>katasztrófa</a:t>
            </a:r>
            <a:r>
              <a:rPr lang="hu-HU" sz="2000" dirty="0" smtClean="0"/>
              <a:t> idején</a:t>
            </a:r>
          </a:p>
          <a:p>
            <a:pPr lvl="2">
              <a:lnSpc>
                <a:spcPct val="150000"/>
              </a:lnSpc>
            </a:pPr>
            <a:r>
              <a:rPr lang="en-GB" sz="2000" dirty="0" err="1" smtClean="0"/>
              <a:t>Fontos</a:t>
            </a:r>
            <a:r>
              <a:rPr lang="hu-HU" sz="2000" dirty="0" smtClean="0"/>
              <a:t> </a:t>
            </a:r>
            <a:r>
              <a:rPr lang="en-GB" sz="2000" dirty="0" err="1" smtClean="0"/>
              <a:t>hangsúlyt</a:t>
            </a:r>
            <a:r>
              <a:rPr lang="en-GB" sz="2000" dirty="0" smtClean="0"/>
              <a:t> </a:t>
            </a:r>
            <a:r>
              <a:rPr lang="en-GB" sz="2000" dirty="0" err="1"/>
              <a:t>kap</a:t>
            </a:r>
            <a:r>
              <a:rPr lang="en-GB" sz="2000" dirty="0"/>
              <a:t> a </a:t>
            </a:r>
            <a:r>
              <a:rPr lang="en-GB" sz="2000" dirty="0" err="1"/>
              <a:t>családi</a:t>
            </a:r>
            <a:r>
              <a:rPr lang="en-GB" sz="2000" dirty="0"/>
              <a:t> </a:t>
            </a:r>
            <a:r>
              <a:rPr lang="en-GB" sz="2000" dirty="0" err="1"/>
              <a:t>és</a:t>
            </a:r>
            <a:r>
              <a:rPr lang="en-GB" sz="2000" dirty="0"/>
              <a:t> </a:t>
            </a:r>
            <a:r>
              <a:rPr lang="en-GB" sz="2000" dirty="0" err="1"/>
              <a:t>társadalmi</a:t>
            </a:r>
            <a:r>
              <a:rPr lang="en-GB" sz="2000" dirty="0"/>
              <a:t> </a:t>
            </a:r>
            <a:r>
              <a:rPr lang="en-GB" sz="2000" dirty="0" err="1"/>
              <a:t>kohézió</a:t>
            </a:r>
            <a:r>
              <a:rPr lang="en-GB" sz="2000" dirty="0"/>
              <a:t> </a:t>
            </a:r>
            <a:r>
              <a:rPr lang="en-GB" sz="2000" dirty="0" err="1" smtClean="0"/>
              <a:t>fenntartása</a:t>
            </a:r>
            <a:endParaRPr lang="hu-HU" sz="2000" dirty="0"/>
          </a:p>
          <a:p>
            <a:pPr lvl="2">
              <a:lnSpc>
                <a:spcPct val="150000"/>
              </a:lnSpc>
            </a:pPr>
            <a:r>
              <a:rPr lang="en-GB" sz="2000" dirty="0" smtClean="0"/>
              <a:t>a </a:t>
            </a:r>
            <a:r>
              <a:rPr lang="en-GB" sz="2000" dirty="0" err="1"/>
              <a:t>támogatási</a:t>
            </a:r>
            <a:r>
              <a:rPr lang="en-GB" sz="2000" dirty="0"/>
              <a:t> </a:t>
            </a:r>
            <a:r>
              <a:rPr lang="en-GB" sz="2000" dirty="0" err="1"/>
              <a:t>és</a:t>
            </a:r>
            <a:r>
              <a:rPr lang="en-GB" sz="2000" dirty="0"/>
              <a:t> </a:t>
            </a:r>
            <a:r>
              <a:rPr lang="en-GB" sz="2000" dirty="0" err="1"/>
              <a:t>önsegítő</a:t>
            </a:r>
            <a:r>
              <a:rPr lang="en-GB" sz="2000" dirty="0"/>
              <a:t> </a:t>
            </a:r>
            <a:r>
              <a:rPr lang="en-GB" sz="2000" dirty="0" err="1"/>
              <a:t>hálózatok</a:t>
            </a:r>
            <a:r>
              <a:rPr lang="en-GB" sz="2000" dirty="0"/>
              <a:t> </a:t>
            </a:r>
            <a:r>
              <a:rPr lang="en-GB" sz="2000" dirty="0" err="1" smtClean="0"/>
              <a:t>megerősít</a:t>
            </a:r>
            <a:r>
              <a:rPr lang="hu-HU" sz="2000" dirty="0" smtClean="0"/>
              <a:t>ése</a:t>
            </a:r>
            <a:endParaRPr lang="en-GB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751" y="628759"/>
            <a:ext cx="9720072" cy="1499616"/>
          </a:xfrm>
        </p:spPr>
        <p:txBody>
          <a:bodyPr>
            <a:normAutofit/>
          </a:bodyPr>
          <a:lstStyle/>
          <a:p>
            <a:r>
              <a:rPr lang="hu-HU" dirty="0" smtClean="0"/>
              <a:t>Eredmények - Csoportos </a:t>
            </a:r>
            <a:r>
              <a:rPr lang="hu-HU" dirty="0"/>
              <a:t>tapasztalati </a:t>
            </a:r>
            <a:r>
              <a:rPr lang="hu-HU" dirty="0" smtClean="0"/>
              <a:t>témák </a:t>
            </a:r>
            <a:br>
              <a:rPr lang="hu-HU" dirty="0" smtClean="0"/>
            </a:br>
            <a:r>
              <a:rPr lang="hu-HU" sz="3100" dirty="0" smtClean="0"/>
              <a:t>(</a:t>
            </a:r>
            <a:r>
              <a:rPr lang="en-GB" sz="3100" dirty="0" smtClean="0"/>
              <a:t>Group </a:t>
            </a:r>
            <a:r>
              <a:rPr lang="en-GB" sz="3100" dirty="0"/>
              <a:t>Experiential </a:t>
            </a:r>
            <a:r>
              <a:rPr lang="en-GB" sz="3100" dirty="0" smtClean="0"/>
              <a:t>Themes</a:t>
            </a:r>
            <a:r>
              <a:rPr lang="hu-HU" sz="3100" dirty="0" smtClean="0"/>
              <a:t>)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957381" cy="402336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dirty="0" err="1"/>
              <a:t>Három</a:t>
            </a:r>
            <a:r>
              <a:rPr lang="en-GB" dirty="0"/>
              <a:t> </a:t>
            </a:r>
            <a:r>
              <a:rPr lang="en-GB" dirty="0" err="1"/>
              <a:t>csoportos</a:t>
            </a:r>
            <a:r>
              <a:rPr lang="en-GB" dirty="0"/>
              <a:t> </a:t>
            </a:r>
            <a:r>
              <a:rPr lang="en-GB" dirty="0" err="1"/>
              <a:t>tapasztalati</a:t>
            </a:r>
            <a:r>
              <a:rPr lang="en-GB" dirty="0"/>
              <a:t> </a:t>
            </a:r>
            <a:r>
              <a:rPr lang="en-GB" dirty="0" err="1" smtClean="0"/>
              <a:t>tém</a:t>
            </a:r>
            <a:r>
              <a:rPr lang="hu-HU" dirty="0" smtClean="0"/>
              <a:t>a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smtClean="0"/>
              <a:t>GET: </a:t>
            </a:r>
            <a:r>
              <a:rPr lang="en-GB" dirty="0"/>
              <a:t>Smith </a:t>
            </a:r>
            <a:r>
              <a:rPr lang="hu-HU" dirty="0" smtClean="0"/>
              <a:t>és</a:t>
            </a:r>
            <a:r>
              <a:rPr lang="en-GB" dirty="0" smtClean="0"/>
              <a:t> </a:t>
            </a:r>
            <a:r>
              <a:rPr lang="en-GB" dirty="0" err="1"/>
              <a:t>Nizza</a:t>
            </a:r>
            <a:r>
              <a:rPr lang="en-GB" dirty="0"/>
              <a:t>, </a:t>
            </a:r>
            <a:r>
              <a:rPr lang="en-GB" dirty="0" smtClean="0"/>
              <a:t>202</a:t>
            </a:r>
            <a:r>
              <a:rPr lang="hu-HU" dirty="0" smtClean="0"/>
              <a:t>2</a:t>
            </a:r>
            <a:r>
              <a:rPr lang="en-GB" dirty="0" smtClean="0"/>
              <a:t>) </a:t>
            </a:r>
            <a:r>
              <a:rPr lang="hu-HU" dirty="0" smtClean="0"/>
              <a:t>és</a:t>
            </a:r>
            <a:r>
              <a:rPr lang="en-GB" dirty="0" smtClean="0"/>
              <a:t> </a:t>
            </a:r>
            <a:r>
              <a:rPr lang="en-GB" dirty="0" err="1"/>
              <a:t>kilenc</a:t>
            </a:r>
            <a:r>
              <a:rPr lang="en-GB" dirty="0"/>
              <a:t> </a:t>
            </a:r>
            <a:r>
              <a:rPr lang="en-GB" dirty="0" err="1"/>
              <a:t>további</a:t>
            </a:r>
            <a:r>
              <a:rPr lang="en-GB" dirty="0"/>
              <a:t> </a:t>
            </a:r>
            <a:r>
              <a:rPr lang="en-GB" dirty="0" err="1" smtClean="0"/>
              <a:t>altém</a:t>
            </a:r>
            <a:r>
              <a:rPr lang="hu-HU" dirty="0" smtClean="0"/>
              <a:t>a</a:t>
            </a:r>
            <a:r>
              <a:rPr lang="en-GB" dirty="0" smtClean="0"/>
              <a:t>: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(</a:t>
            </a:r>
            <a:r>
              <a:rPr lang="en-GB" dirty="0"/>
              <a:t>1) A </a:t>
            </a:r>
            <a:r>
              <a:rPr lang="en-GB" dirty="0" err="1" smtClean="0"/>
              <a:t>házastárs</a:t>
            </a:r>
            <a:r>
              <a:rPr lang="hu-HU" dirty="0" smtClean="0"/>
              <a:t>i </a:t>
            </a:r>
            <a:r>
              <a:rPr lang="en-GB" dirty="0" smtClean="0"/>
              <a:t>BARÁTSÁG</a:t>
            </a:r>
            <a:r>
              <a:rPr lang="hu-HU" dirty="0" smtClean="0"/>
              <a:t>OK kialakulása -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kapcsolatteremtéstől</a:t>
            </a:r>
            <a:r>
              <a:rPr lang="en-GB" dirty="0"/>
              <a:t> a </a:t>
            </a:r>
            <a:r>
              <a:rPr lang="hu-HU" dirty="0" smtClean="0"/>
              <a:t>szoros kapcsolatokig</a:t>
            </a:r>
            <a:r>
              <a:rPr lang="en-GB" dirty="0" smtClean="0"/>
              <a:t>;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(</a:t>
            </a:r>
            <a:r>
              <a:rPr lang="en-GB" dirty="0"/>
              <a:t>2) </a:t>
            </a:r>
            <a:r>
              <a:rPr lang="hu-HU" dirty="0" smtClean="0"/>
              <a:t>KORLÁTOZOTT ER</a:t>
            </a:r>
            <a:r>
              <a:rPr lang="en-GB" dirty="0" smtClean="0"/>
              <a:t>ŐFORRÁS</a:t>
            </a:r>
            <a:r>
              <a:rPr lang="hu-HU" dirty="0" smtClean="0"/>
              <a:t>OK tudatossága – idő, személyes jóllét, jelentőségteljes kapcsolatok</a:t>
            </a:r>
            <a:r>
              <a:rPr lang="en-GB" dirty="0" smtClean="0"/>
              <a:t>;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(</a:t>
            </a:r>
            <a:r>
              <a:rPr lang="en-GB" dirty="0"/>
              <a:t>3) VISSZA A GYÖKEREKHEZ, a </a:t>
            </a:r>
            <a:r>
              <a:rPr lang="en-GB" dirty="0" err="1"/>
              <a:t>jól</a:t>
            </a:r>
            <a:r>
              <a:rPr lang="en-GB" dirty="0"/>
              <a:t> </a:t>
            </a:r>
            <a:r>
              <a:rPr lang="en-GB" dirty="0" err="1"/>
              <a:t>megalapozott</a:t>
            </a:r>
            <a:r>
              <a:rPr lang="en-GB" dirty="0"/>
              <a:t> </a:t>
            </a:r>
            <a:r>
              <a:rPr lang="en-GB" dirty="0" err="1"/>
              <a:t>rutinoktól</a:t>
            </a:r>
            <a:r>
              <a:rPr lang="en-GB" dirty="0"/>
              <a:t> a </a:t>
            </a:r>
            <a:r>
              <a:rPr lang="en-GB" dirty="0" err="1"/>
              <a:t>hirtelen</a:t>
            </a:r>
            <a:r>
              <a:rPr lang="en-GB" dirty="0"/>
              <a:t> </a:t>
            </a:r>
            <a:r>
              <a:rPr lang="en-GB" dirty="0" err="1"/>
              <a:t>eseményekre</a:t>
            </a:r>
            <a:r>
              <a:rPr lang="en-GB" dirty="0"/>
              <a:t> </a:t>
            </a:r>
            <a:r>
              <a:rPr lang="en-GB" dirty="0" err="1"/>
              <a:t>adott</a:t>
            </a:r>
            <a:r>
              <a:rPr lang="en-GB" dirty="0"/>
              <a:t> </a:t>
            </a:r>
            <a:r>
              <a:rPr lang="en-GB" dirty="0" err="1"/>
              <a:t>válaszokig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8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326036"/>
              </p:ext>
            </p:extLst>
          </p:nvPr>
        </p:nvGraphicFramePr>
        <p:xfrm>
          <a:off x="447675" y="643617"/>
          <a:ext cx="10829925" cy="5856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5265">
                  <a:extLst>
                    <a:ext uri="{9D8B030D-6E8A-4147-A177-3AD203B41FA5}">
                      <a16:colId xmlns:a16="http://schemas.microsoft.com/office/drawing/2014/main" val="999529272"/>
                    </a:ext>
                  </a:extLst>
                </a:gridCol>
                <a:gridCol w="7024660">
                  <a:extLst>
                    <a:ext uri="{9D8B030D-6E8A-4147-A177-3AD203B41FA5}">
                      <a16:colId xmlns:a16="http://schemas.microsoft.com/office/drawing/2014/main" val="447402917"/>
                    </a:ext>
                  </a:extLst>
                </a:gridCol>
              </a:tblGrid>
              <a:tr h="4635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Group Experiential Themes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Subthemes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48983740"/>
                  </a:ext>
                </a:extLst>
              </a:tr>
              <a:tr h="569925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</a:t>
                      </a:r>
                      <a:r>
                        <a:rPr lang="en-GB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házastárs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BARÁTSÁG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OK kialakulása 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Menekülés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küzdelem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és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az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unalom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elől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- KAPCSOLATFELVÉTEL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67306002"/>
                  </a:ext>
                </a:extLst>
              </a:tr>
              <a:tr h="411983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K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üzdelmes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pillanat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ok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mindennap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tapasztalat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ok megosztása -     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MEGOSZTÁS/BESZÉLGETÉS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141565847"/>
                  </a:ext>
                </a:extLst>
              </a:tr>
              <a:tr h="411983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OTTHON, majdnem család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érzése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61568344"/>
                  </a:ext>
                </a:extLst>
              </a:tr>
              <a:tr h="500395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KORLÁTOZOTT ER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ŐFORRÁS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OK 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tudatossága 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Az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idő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tudatos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sága – </a:t>
                      </a:r>
                      <a:r>
                        <a:rPr lang="hu-H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idő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bef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ekte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tése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 be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fekte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tése az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igazi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barátságokba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66688347"/>
                  </a:ext>
                </a:extLst>
              </a:tr>
              <a:tr h="412224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személyes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jó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lét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tudatos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sága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– </a:t>
                      </a:r>
                      <a:r>
                        <a:rPr lang="hu-HU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idő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befektetése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személyes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jólét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alakításába –      b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arát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 kapcsolat, mint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melléktermék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01681343"/>
                  </a:ext>
                </a:extLst>
              </a:tr>
              <a:tr h="371387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Mi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van, ha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nem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marad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elég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idő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szülőkre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nincs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választás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ÉRTÉKES </a:t>
                      </a:r>
                      <a:r>
                        <a:rPr lang="en-GB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IDŐ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982013332"/>
                  </a:ext>
                </a:extLst>
              </a:tr>
              <a:tr h="510067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GYÖKEREK</a:t>
                      </a:r>
                      <a:endParaRPr lang="hu-HU" sz="16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hu-HU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jól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bevált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alkalmazkodási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rutinoktól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változásokig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Családi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kapcsolatok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ápolása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emlékek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alkotása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ROOTING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83448511"/>
                  </a:ext>
                </a:extLst>
              </a:tr>
              <a:tr h="617973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Hiány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os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újra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/felépítés – RE-ROOTING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hu-HU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mikor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jól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ismert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rutinok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akadályokba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ütköznek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24655109"/>
                  </a:ext>
                </a:extLst>
              </a:tr>
              <a:tr h="617973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</a:t>
                      </a:r>
                      <a:r>
                        <a:rPr lang="en-GB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Gyerekek kapcsolatai és társas kapcsolatok a gyerkeken keresztül</a:t>
                      </a:r>
                      <a:endParaRPr lang="en-GB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LINK ROOTING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543" marR="20543" marT="0" marB="0">
                    <a:pattFill prst="pct5">
                      <a:fgClr>
                        <a:schemeClr val="accent1">
                          <a:lumMod val="20000"/>
                          <a:lumOff val="80000"/>
                        </a:schemeClr>
                      </a:fgClr>
                      <a:bgClr>
                        <a:schemeClr val="tx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620735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1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GYÖKEREk (ROOTING)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err="1"/>
              <a:t>Családi</a:t>
            </a:r>
            <a:r>
              <a:rPr lang="en-GB" sz="2400" dirty="0"/>
              <a:t> </a:t>
            </a:r>
            <a:r>
              <a:rPr lang="en-GB" sz="2400" dirty="0" err="1"/>
              <a:t>kapcsolatok</a:t>
            </a:r>
            <a:r>
              <a:rPr lang="en-GB" sz="2400" dirty="0"/>
              <a:t> </a:t>
            </a:r>
            <a:r>
              <a:rPr lang="en-GB" sz="2400" dirty="0" err="1"/>
              <a:t>fenntartása</a:t>
            </a:r>
            <a:r>
              <a:rPr lang="en-GB" sz="2400" dirty="0"/>
              <a:t> – </a:t>
            </a:r>
            <a:r>
              <a:rPr lang="en-GB" sz="2400" dirty="0" err="1"/>
              <a:t>Vissza</a:t>
            </a:r>
            <a:r>
              <a:rPr lang="en-GB" sz="2400" dirty="0"/>
              <a:t> a </a:t>
            </a:r>
            <a:r>
              <a:rPr lang="en-GB" sz="2400" dirty="0" err="1"/>
              <a:t>családi</a:t>
            </a:r>
            <a:r>
              <a:rPr lang="en-GB" sz="2400" dirty="0"/>
              <a:t> </a:t>
            </a:r>
            <a:r>
              <a:rPr lang="en-GB" sz="2400" dirty="0" err="1"/>
              <a:t>gyökerekhez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084832"/>
            <a:ext cx="4754880" cy="422452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u-HU" dirty="0" smtClean="0"/>
              <a:t>T1</a:t>
            </a:r>
            <a:endParaRPr lang="hu-HU" dirty="0"/>
          </a:p>
          <a:p>
            <a:pPr algn="ctr">
              <a:lnSpc>
                <a:spcPct val="100000"/>
              </a:lnSpc>
            </a:pPr>
            <a:r>
              <a:rPr lang="hu-HU" dirty="0" smtClean="0"/>
              <a:t>Rendszeres </a:t>
            </a:r>
            <a:r>
              <a:rPr lang="en-GB" b="1" dirty="0" err="1" smtClean="0"/>
              <a:t>szem</a:t>
            </a:r>
            <a:r>
              <a:rPr lang="hu-HU" b="1" dirty="0" smtClean="0"/>
              <a:t>élyes látogatások </a:t>
            </a:r>
            <a:r>
              <a:rPr lang="hu-HU" dirty="0"/>
              <a:t>mindkét </a:t>
            </a:r>
            <a:r>
              <a:rPr lang="hu-HU" dirty="0" smtClean="0"/>
              <a:t>irányba, mindkét részről (nukleáris, kibővített család)</a:t>
            </a:r>
          </a:p>
          <a:p>
            <a:pPr algn="ctr">
              <a:lnSpc>
                <a:spcPct val="110000"/>
              </a:lnSpc>
            </a:pPr>
            <a:r>
              <a:rPr lang="hu-HU" dirty="0" smtClean="0"/>
              <a:t>Családi </a:t>
            </a:r>
            <a:r>
              <a:rPr lang="hu-HU" dirty="0"/>
              <a:t>összejövetel </a:t>
            </a:r>
            <a:r>
              <a:rPr lang="hu-HU" dirty="0" smtClean="0"/>
              <a:t>egy </a:t>
            </a:r>
            <a:r>
              <a:rPr lang="hu-HU" b="1" dirty="0"/>
              <a:t>harmadik </a:t>
            </a:r>
            <a:r>
              <a:rPr lang="hu-HU" b="1" dirty="0" smtClean="0"/>
              <a:t>helyen</a:t>
            </a:r>
          </a:p>
          <a:p>
            <a:pPr algn="ctr">
              <a:lnSpc>
                <a:spcPct val="170000"/>
              </a:lnSpc>
            </a:pPr>
            <a:endParaRPr lang="hu-HU" dirty="0" smtClean="0"/>
          </a:p>
          <a:p>
            <a:pPr algn="ctr">
              <a:lnSpc>
                <a:spcPct val="170000"/>
              </a:lnSpc>
            </a:pPr>
            <a:r>
              <a:rPr lang="hu-HU" dirty="0" smtClean="0"/>
              <a:t>Online </a:t>
            </a:r>
            <a:r>
              <a:rPr lang="hu-HU" dirty="0"/>
              <a:t>„</a:t>
            </a:r>
            <a:r>
              <a:rPr lang="hu-HU" dirty="0" smtClean="0"/>
              <a:t>laza” kapcsolat</a:t>
            </a:r>
          </a:p>
          <a:p>
            <a:pPr algn="ctr">
              <a:lnSpc>
                <a:spcPct val="170000"/>
              </a:lnSpc>
            </a:pPr>
            <a:endParaRPr lang="hu-HU" dirty="0" smtClean="0"/>
          </a:p>
          <a:p>
            <a:pPr algn="ctr">
              <a:lnSpc>
                <a:spcPct val="100000"/>
              </a:lnSpc>
            </a:pPr>
            <a:r>
              <a:rPr lang="hu-HU" dirty="0" smtClean="0"/>
              <a:t>Új közös emlékek létrehozása,tanítás </a:t>
            </a:r>
            <a:r>
              <a:rPr lang="hu-HU" dirty="0"/>
              <a:t>a </a:t>
            </a:r>
            <a:r>
              <a:rPr lang="hu-HU" dirty="0" smtClean="0"/>
              <a:t>múltról</a:t>
            </a:r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084832"/>
            <a:ext cx="4754880" cy="422452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u-HU" dirty="0" smtClean="0"/>
              <a:t>T2</a:t>
            </a:r>
            <a:endParaRPr lang="hu-HU" dirty="0"/>
          </a:p>
          <a:p>
            <a:pPr marL="0" indent="0" algn="ctr">
              <a:lnSpc>
                <a:spcPct val="100000"/>
              </a:lnSpc>
              <a:buNone/>
            </a:pPr>
            <a:endParaRPr lang="hu-HU" b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hu-HU" b="1" dirty="0" smtClean="0"/>
              <a:t>Online</a:t>
            </a:r>
            <a:r>
              <a:rPr lang="hu-HU" dirty="0" smtClean="0"/>
              <a:t> </a:t>
            </a:r>
            <a:r>
              <a:rPr lang="hu-HU" dirty="0"/>
              <a:t>kibővített családi </a:t>
            </a:r>
            <a:r>
              <a:rPr lang="hu-HU" b="1" dirty="0" smtClean="0"/>
              <a:t>csoportos beszélgetések</a:t>
            </a:r>
            <a:r>
              <a:rPr lang="hu-HU" dirty="0"/>
              <a:t>, együttlétek (több család egy időben, egy online térben</a:t>
            </a:r>
            <a:r>
              <a:rPr lang="hu-HU" dirty="0" smtClean="0"/>
              <a:t>)</a:t>
            </a:r>
          </a:p>
          <a:p>
            <a:pPr marL="0" indent="0" algn="ctr">
              <a:lnSpc>
                <a:spcPct val="110000"/>
              </a:lnSpc>
              <a:buNone/>
            </a:pPr>
            <a:endParaRPr lang="hu-HU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hu-HU" dirty="0"/>
              <a:t>T</a:t>
            </a:r>
            <a:r>
              <a:rPr lang="hu-HU" dirty="0" smtClean="0"/>
              <a:t>ervezett</a:t>
            </a:r>
            <a:r>
              <a:rPr lang="hu-HU" dirty="0"/>
              <a:t>, gyakori, kibővítve technikai támogatással a nagyszülők </a:t>
            </a:r>
            <a:r>
              <a:rPr lang="hu-HU" dirty="0" smtClean="0"/>
              <a:t>részére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hu-HU" dirty="0" smtClean="0"/>
              <a:t>„</a:t>
            </a:r>
            <a:r>
              <a:rPr lang="en-GB" dirty="0" err="1" smtClean="0"/>
              <a:t>Szorg</a:t>
            </a:r>
            <a:r>
              <a:rPr lang="hu-HU" dirty="0" smtClean="0"/>
              <a:t>a</a:t>
            </a:r>
            <a:r>
              <a:rPr lang="en-GB" dirty="0" err="1" smtClean="0"/>
              <a:t>lmazott</a:t>
            </a:r>
            <a:r>
              <a:rPr lang="hu-HU" dirty="0" smtClean="0"/>
              <a:t>”, </a:t>
            </a:r>
            <a:r>
              <a:rPr lang="hu-HU" dirty="0"/>
              <a:t>megerősített nagyszülők és unokák közötti kapcsolattartás</a:t>
            </a:r>
          </a:p>
          <a:p>
            <a:pPr algn="ctr">
              <a:lnSpc>
                <a:spcPct val="17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2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(ÚJRA) felépítés</a:t>
            </a:r>
            <a:br>
              <a:rPr lang="hu-HU" sz="3600" dirty="0" smtClean="0"/>
            </a:br>
            <a:r>
              <a:rPr lang="hu-HU" sz="3200" dirty="0" smtClean="0"/>
              <a:t>(</a:t>
            </a:r>
            <a:r>
              <a:rPr lang="en-GB" sz="3200" dirty="0" smtClean="0"/>
              <a:t>RE-ROOTING</a:t>
            </a:r>
            <a:r>
              <a:rPr lang="hu-HU" sz="3200" dirty="0" smtClean="0"/>
              <a:t>)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95450"/>
            <a:ext cx="9720072" cy="51625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600" b="1" dirty="0"/>
              <a:t>A</a:t>
            </a:r>
            <a:r>
              <a:rPr lang="hu-HU" sz="1600" b="1" dirty="0" smtClean="0"/>
              <a:t>kadály</a:t>
            </a:r>
            <a:r>
              <a:rPr lang="hu-HU" sz="1600" dirty="0" smtClean="0"/>
              <a:t> jelent, ha hiányzik a </a:t>
            </a:r>
            <a:r>
              <a:rPr lang="hu-HU" sz="1600" b="1" dirty="0" smtClean="0"/>
              <a:t>rutin</a:t>
            </a:r>
            <a:r>
              <a:rPr lang="hu-HU" sz="1600" dirty="0" smtClean="0"/>
              <a:t> (T2, T3)</a:t>
            </a:r>
          </a:p>
          <a:p>
            <a:pPr>
              <a:lnSpc>
                <a:spcPct val="100000"/>
              </a:lnSpc>
            </a:pPr>
            <a:r>
              <a:rPr lang="hu-HU" sz="1600" dirty="0" smtClean="0"/>
              <a:t>Ausztráliában, édesanyám </a:t>
            </a:r>
            <a:r>
              <a:rPr lang="hu-HU" sz="1600" dirty="0"/>
              <a:t>öt perc </a:t>
            </a:r>
            <a:r>
              <a:rPr lang="hu-HU" sz="1600" dirty="0" smtClean="0"/>
              <a:t>sétára lakik </a:t>
            </a:r>
            <a:r>
              <a:rPr lang="hu-HU" sz="1600" dirty="0"/>
              <a:t>a </a:t>
            </a:r>
            <a:r>
              <a:rPr lang="hu-HU" sz="1600" dirty="0" smtClean="0"/>
              <a:t>házunktól. </a:t>
            </a:r>
            <a:r>
              <a:rPr lang="hu-HU" sz="1600" dirty="0"/>
              <a:t>Tehát szinte minden nap találkoznánk vele, vagy legalábbis minden nap kapcsolatba kerülnénk vele. És a nővérem is a közelben van, így sokkal több közösségi kapcsolatunk </a:t>
            </a:r>
            <a:r>
              <a:rPr lang="hu-HU" sz="1600" dirty="0" smtClean="0"/>
              <a:t>lenne odahaza, </a:t>
            </a:r>
            <a:r>
              <a:rPr lang="hu-HU" sz="1600" dirty="0"/>
              <a:t>azt </a:t>
            </a:r>
            <a:r>
              <a:rPr lang="hu-HU" sz="1600" dirty="0" smtClean="0"/>
              <a:t>hiszem. (Violet, </a:t>
            </a:r>
            <a:r>
              <a:rPr lang="hu-HU" sz="1600" b="1" dirty="0" smtClean="0"/>
              <a:t>T1</a:t>
            </a:r>
            <a:r>
              <a:rPr lang="hu-HU" sz="1600" dirty="0" smtClean="0"/>
              <a:t>)  - </a:t>
            </a:r>
            <a:r>
              <a:rPr lang="hu-HU" sz="1600" b="1" dirty="0" smtClean="0"/>
              <a:t>vágyakozás</a:t>
            </a:r>
          </a:p>
          <a:p>
            <a:pPr>
              <a:lnSpc>
                <a:spcPct val="100000"/>
              </a:lnSpc>
            </a:pPr>
            <a:r>
              <a:rPr lang="hu-HU" sz="1600" dirty="0" smtClean="0"/>
              <a:t>Az </a:t>
            </a:r>
            <a:r>
              <a:rPr lang="hu-HU" sz="1600" dirty="0"/>
              <a:t>első három </a:t>
            </a:r>
            <a:r>
              <a:rPr lang="hu-HU" sz="1600" dirty="0" smtClean="0"/>
              <a:t>hónapban nem </a:t>
            </a:r>
            <a:r>
              <a:rPr lang="hu-HU" sz="1600" dirty="0"/>
              <a:t>láttuk a </a:t>
            </a:r>
            <a:r>
              <a:rPr lang="hu-HU" sz="1600" dirty="0" smtClean="0"/>
              <a:t>családunkat, </a:t>
            </a:r>
            <a:r>
              <a:rPr lang="hu-HU" sz="1600" dirty="0"/>
              <a:t>amikor </a:t>
            </a:r>
            <a:r>
              <a:rPr lang="hu-HU" sz="1600" dirty="0" smtClean="0"/>
              <a:t>visszaköltöztünk, kivéve...az édesanyámat, </a:t>
            </a:r>
            <a:r>
              <a:rPr lang="hu-HU" sz="1600" dirty="0"/>
              <a:t>aki </a:t>
            </a:r>
            <a:r>
              <a:rPr lang="hu-HU" sz="1600" dirty="0" smtClean="0"/>
              <a:t>öt </a:t>
            </a:r>
            <a:r>
              <a:rPr lang="hu-HU" sz="1600" dirty="0"/>
              <a:t>kilométeren belül lakik… </a:t>
            </a:r>
            <a:r>
              <a:rPr lang="hu-HU" sz="1600" dirty="0" smtClean="0"/>
              <a:t>őt is csak </a:t>
            </a:r>
            <a:r>
              <a:rPr lang="hu-HU" sz="1600" dirty="0"/>
              <a:t>kint </a:t>
            </a:r>
            <a:r>
              <a:rPr lang="hu-HU" sz="1600" dirty="0" smtClean="0"/>
              <a:t>láthattuk. </a:t>
            </a:r>
            <a:r>
              <a:rPr lang="hu-HU" sz="1600" dirty="0"/>
              <a:t>A világjárvány mindent áthatott az életünkben, és egy kicsit bonyolultabbá </a:t>
            </a:r>
            <a:r>
              <a:rPr lang="hu-HU" sz="1600" dirty="0" smtClean="0"/>
              <a:t>tett mindent. (Violet, </a:t>
            </a:r>
            <a:r>
              <a:rPr lang="hu-HU" sz="1600" b="1" dirty="0" smtClean="0"/>
              <a:t>T3</a:t>
            </a:r>
            <a:r>
              <a:rPr lang="hu-HU" sz="1600" dirty="0" smtClean="0"/>
              <a:t>) - </a:t>
            </a:r>
            <a:r>
              <a:rPr lang="hu-HU" sz="1600" b="1" dirty="0" smtClean="0"/>
              <a:t>hiány</a:t>
            </a:r>
          </a:p>
          <a:p>
            <a:pPr>
              <a:lnSpc>
                <a:spcPct val="100000"/>
              </a:lnSpc>
            </a:pPr>
            <a:r>
              <a:rPr lang="hu-HU" sz="1600" b="1" dirty="0" smtClean="0"/>
              <a:t>Nagyszülői </a:t>
            </a:r>
            <a:r>
              <a:rPr lang="hu-HU" sz="1600" dirty="0" smtClean="0"/>
              <a:t>gondoskodás, segítség a gyerek (szülő felé)</a:t>
            </a:r>
          </a:p>
          <a:p>
            <a:pPr>
              <a:lnSpc>
                <a:spcPct val="100000"/>
              </a:lnSpc>
            </a:pPr>
            <a:r>
              <a:rPr lang="hu-HU" sz="1600" dirty="0" smtClean="0"/>
              <a:t>T3 </a:t>
            </a:r>
            <a:r>
              <a:rPr lang="hu-HU" sz="1600" dirty="0"/>
              <a:t>– </a:t>
            </a:r>
            <a:r>
              <a:rPr lang="hu-HU" sz="1600" dirty="0" smtClean="0"/>
              <a:t>a </a:t>
            </a:r>
            <a:r>
              <a:rPr lang="hu-HU" sz="1600" b="1" dirty="0" smtClean="0"/>
              <a:t>szabályok áthágása </a:t>
            </a:r>
            <a:r>
              <a:rPr lang="hu-HU" sz="1600" dirty="0" smtClean="0"/>
              <a:t>a találkozás érdekében</a:t>
            </a:r>
          </a:p>
          <a:p>
            <a:pPr>
              <a:lnSpc>
                <a:spcPct val="100000"/>
              </a:lnSpc>
            </a:pPr>
            <a:r>
              <a:rPr lang="hu-HU" sz="1600" dirty="0" smtClean="0"/>
              <a:t>Átjött</a:t>
            </a:r>
            <a:r>
              <a:rPr lang="hu-HU" sz="1600" dirty="0"/>
              <a:t>, és </a:t>
            </a:r>
            <a:r>
              <a:rPr lang="hu-HU" sz="1600" dirty="0" smtClean="0"/>
              <a:t>vigyázott a gyerekekre, ezzel </a:t>
            </a:r>
            <a:r>
              <a:rPr lang="hu-HU" sz="1600" dirty="0"/>
              <a:t>valószínűleg kissé </a:t>
            </a:r>
            <a:r>
              <a:rPr lang="hu-HU" sz="1600" dirty="0" smtClean="0"/>
              <a:t>áthágtuk a szabályokat</a:t>
            </a:r>
            <a:r>
              <a:rPr lang="hu-HU" sz="1600" dirty="0"/>
              <a:t>, de időnként </a:t>
            </a:r>
            <a:r>
              <a:rPr lang="hu-HU" sz="1600" dirty="0" smtClean="0"/>
              <a:t>vigyázott </a:t>
            </a:r>
            <a:r>
              <a:rPr lang="hu-HU" sz="1600" dirty="0"/>
              <a:t>a </a:t>
            </a:r>
            <a:r>
              <a:rPr lang="hu-HU" sz="1600" dirty="0" smtClean="0"/>
              <a:t>gyerekekre </a:t>
            </a:r>
            <a:r>
              <a:rPr lang="hu-HU" sz="1600" dirty="0"/>
              <a:t>(Violet, T3</a:t>
            </a:r>
            <a:r>
              <a:rPr lang="hu-HU" sz="1600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hu-HU" sz="1600" dirty="0" smtClean="0"/>
              <a:t>T3 </a:t>
            </a:r>
            <a:r>
              <a:rPr lang="hu-HU" sz="1600" dirty="0"/>
              <a:t>– </a:t>
            </a:r>
            <a:r>
              <a:rPr lang="hu-HU" sz="1600" b="1" dirty="0" smtClean="0"/>
              <a:t>gondoskodás</a:t>
            </a:r>
            <a:r>
              <a:rPr lang="hu-HU" sz="1600" dirty="0" smtClean="0"/>
              <a:t> (interakció)</a:t>
            </a:r>
          </a:p>
          <a:p>
            <a:pPr>
              <a:lnSpc>
                <a:spcPct val="100000"/>
              </a:lnSpc>
            </a:pPr>
            <a:r>
              <a:rPr lang="hu-HU" sz="1600" dirty="0" smtClean="0"/>
              <a:t>Éppen </a:t>
            </a:r>
            <a:r>
              <a:rPr lang="hu-HU" sz="1600" dirty="0"/>
              <a:t>most </a:t>
            </a:r>
            <a:r>
              <a:rPr lang="hu-HU" sz="1600" dirty="0" smtClean="0"/>
              <a:t>van nálunk az anyukám...teljesen elkényeztet. (Kiara, </a:t>
            </a:r>
            <a:r>
              <a:rPr lang="hu-HU" sz="1600" dirty="0"/>
              <a:t>T3</a:t>
            </a:r>
            <a:r>
              <a:rPr lang="hu-HU" sz="1600" dirty="0" smtClean="0"/>
              <a:t>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252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 smtClean="0"/>
              <a:t>Értékes</a:t>
            </a:r>
            <a:r>
              <a:rPr lang="es-ES" sz="3200" dirty="0" smtClean="0"/>
              <a:t> </a:t>
            </a:r>
            <a:r>
              <a:rPr lang="es-ES" sz="3200" dirty="0" err="1" smtClean="0"/>
              <a:t>idő</a:t>
            </a:r>
            <a:r>
              <a:rPr lang="hu-HU" sz="2700" dirty="0"/>
              <a:t/>
            </a:r>
            <a:br>
              <a:rPr lang="hu-HU" sz="2700" dirty="0"/>
            </a:br>
            <a:r>
              <a:rPr lang="es-ES" sz="2700" dirty="0" smtClean="0"/>
              <a:t>Mi </a:t>
            </a:r>
            <a:r>
              <a:rPr lang="es-ES" sz="2700" dirty="0"/>
              <a:t>van, ha </a:t>
            </a:r>
            <a:r>
              <a:rPr lang="hu-HU" sz="2700" dirty="0" smtClean="0"/>
              <a:t>nincs már </a:t>
            </a:r>
            <a:r>
              <a:rPr lang="es-ES" sz="2700" dirty="0" err="1" smtClean="0"/>
              <a:t>elég</a:t>
            </a:r>
            <a:r>
              <a:rPr lang="es-ES" sz="2700" dirty="0" smtClean="0"/>
              <a:t> </a:t>
            </a:r>
            <a:r>
              <a:rPr lang="es-ES" sz="2700" dirty="0" err="1"/>
              <a:t>idő</a:t>
            </a:r>
            <a:r>
              <a:rPr lang="es-ES" sz="2700" dirty="0"/>
              <a:t> a </a:t>
            </a:r>
            <a:r>
              <a:rPr lang="es-ES" sz="2700" dirty="0" err="1" smtClean="0"/>
              <a:t>szülők</a:t>
            </a:r>
            <a:r>
              <a:rPr lang="hu-HU" sz="2700" dirty="0" smtClean="0"/>
              <a:t>kel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39216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GB" sz="1600" dirty="0"/>
              <a:t>A </a:t>
            </a:r>
            <a:r>
              <a:rPr lang="en-GB" sz="1600" dirty="0" err="1"/>
              <a:t>család</a:t>
            </a:r>
            <a:r>
              <a:rPr lang="en-GB" sz="1600" dirty="0"/>
              <a:t>… </a:t>
            </a:r>
            <a:r>
              <a:rPr lang="en-GB" sz="1600" dirty="0" err="1"/>
              <a:t>szétesett</a:t>
            </a:r>
            <a:r>
              <a:rPr lang="en-GB" sz="1600" dirty="0"/>
              <a:t>… </a:t>
            </a:r>
            <a:r>
              <a:rPr lang="en-GB" sz="1600" dirty="0" err="1"/>
              <a:t>szétesett</a:t>
            </a:r>
            <a:r>
              <a:rPr lang="en-GB" sz="1600" dirty="0"/>
              <a:t>, </a:t>
            </a:r>
            <a:r>
              <a:rPr lang="en-GB" sz="1600" dirty="0" err="1"/>
              <a:t>amikor</a:t>
            </a:r>
            <a:r>
              <a:rPr lang="en-GB" sz="1600" dirty="0"/>
              <a:t> </a:t>
            </a:r>
            <a:r>
              <a:rPr lang="hu-HU" sz="1600" dirty="0" smtClean="0"/>
              <a:t>kialakult a </a:t>
            </a:r>
            <a:r>
              <a:rPr lang="en-GB" sz="1600" dirty="0" err="1" smtClean="0"/>
              <a:t>konfliktus</a:t>
            </a:r>
            <a:r>
              <a:rPr lang="en-GB" sz="1600" dirty="0" smtClean="0"/>
              <a:t>. </a:t>
            </a:r>
            <a:r>
              <a:rPr lang="en-GB" sz="1600" dirty="0"/>
              <a:t>(Ben, T1</a:t>
            </a:r>
            <a:r>
              <a:rPr lang="en-GB" sz="1600" dirty="0" smtClean="0"/>
              <a:t>)</a:t>
            </a:r>
            <a:endParaRPr lang="hu-HU" sz="1600" dirty="0" smtClean="0"/>
          </a:p>
          <a:p>
            <a:pPr>
              <a:lnSpc>
                <a:spcPct val="170000"/>
              </a:lnSpc>
            </a:pPr>
            <a:r>
              <a:rPr lang="en-GB" sz="1600" dirty="0" err="1" smtClean="0"/>
              <a:t>Ahhoz</a:t>
            </a:r>
            <a:r>
              <a:rPr lang="en-GB" sz="1600" dirty="0"/>
              <a:t>, </a:t>
            </a:r>
            <a:r>
              <a:rPr lang="en-GB" sz="1600" dirty="0" err="1"/>
              <a:t>hogy</a:t>
            </a:r>
            <a:r>
              <a:rPr lang="en-GB" sz="1600" dirty="0"/>
              <a:t> </a:t>
            </a:r>
            <a:r>
              <a:rPr lang="en-GB" sz="1600" dirty="0" err="1"/>
              <a:t>kommunikáljak</a:t>
            </a:r>
            <a:r>
              <a:rPr lang="en-GB" sz="1600" dirty="0"/>
              <a:t> [</a:t>
            </a:r>
            <a:r>
              <a:rPr lang="en-GB" sz="1600" dirty="0" err="1"/>
              <a:t>anyjával</a:t>
            </a:r>
            <a:r>
              <a:rPr lang="en-GB" sz="1600" dirty="0"/>
              <a:t>], </a:t>
            </a:r>
            <a:r>
              <a:rPr lang="en-GB" sz="1600" dirty="0" smtClean="0"/>
              <a:t>a</a:t>
            </a:r>
            <a:r>
              <a:rPr lang="hu-HU" sz="1600" dirty="0" smtClean="0"/>
              <a:t>hhoz M</a:t>
            </a:r>
            <a:r>
              <a:rPr lang="en-GB" sz="1600" dirty="0" err="1" smtClean="0"/>
              <a:t>anilá</a:t>
            </a:r>
            <a:r>
              <a:rPr lang="hu-HU" sz="1600" dirty="0" smtClean="0"/>
              <a:t>ba kell utaznom. De nem akarok Manilába utazni, </a:t>
            </a:r>
            <a:r>
              <a:rPr lang="en-GB" sz="1600" dirty="0" err="1" smtClean="0"/>
              <a:t>mindenki</a:t>
            </a:r>
            <a:r>
              <a:rPr lang="en-GB" sz="1600" dirty="0" smtClean="0"/>
              <a:t> </a:t>
            </a:r>
            <a:r>
              <a:rPr lang="en-GB" sz="1600" dirty="0" err="1"/>
              <a:t>más</a:t>
            </a:r>
            <a:r>
              <a:rPr lang="en-GB" sz="1600" dirty="0"/>
              <a:t> </a:t>
            </a:r>
            <a:r>
              <a:rPr lang="en-GB" sz="1600" dirty="0" err="1" smtClean="0"/>
              <a:t>miatt</a:t>
            </a:r>
            <a:r>
              <a:rPr lang="hu-HU" sz="1600" dirty="0" smtClean="0"/>
              <a:t>. </a:t>
            </a:r>
            <a:r>
              <a:rPr lang="en-GB" sz="1600" dirty="0" smtClean="0"/>
              <a:t>(</a:t>
            </a:r>
            <a:r>
              <a:rPr lang="en-GB" sz="1600" dirty="0"/>
              <a:t>Ben, T1</a:t>
            </a:r>
            <a:r>
              <a:rPr lang="en-GB" sz="1600" dirty="0" smtClean="0"/>
              <a:t>)</a:t>
            </a:r>
            <a:endParaRPr lang="hu-HU" sz="1600" dirty="0" smtClean="0"/>
          </a:p>
          <a:p>
            <a:pPr>
              <a:lnSpc>
                <a:spcPct val="170000"/>
              </a:lnSpc>
            </a:pPr>
            <a:r>
              <a:rPr lang="en-GB" sz="1600" dirty="0" smtClean="0"/>
              <a:t>A </a:t>
            </a:r>
            <a:r>
              <a:rPr lang="en-GB" sz="1600" dirty="0" err="1"/>
              <a:t>családommal</a:t>
            </a:r>
            <a:r>
              <a:rPr lang="en-GB" sz="1600" dirty="0"/>
              <a:t>, a </a:t>
            </a:r>
            <a:r>
              <a:rPr lang="en-GB" sz="1600" dirty="0" err="1"/>
              <a:t>rokonaimmal</a:t>
            </a:r>
            <a:r>
              <a:rPr lang="en-GB" sz="1600" dirty="0"/>
              <a:t> </a:t>
            </a:r>
            <a:r>
              <a:rPr lang="en-GB" sz="1600" dirty="0" err="1"/>
              <a:t>régóta</a:t>
            </a:r>
            <a:r>
              <a:rPr lang="en-GB" sz="1600" dirty="0"/>
              <a:t> </a:t>
            </a:r>
            <a:r>
              <a:rPr lang="en-GB" sz="1600" dirty="0" err="1"/>
              <a:t>nem</a:t>
            </a:r>
            <a:r>
              <a:rPr lang="en-GB" sz="1600" dirty="0"/>
              <a:t> </a:t>
            </a:r>
            <a:r>
              <a:rPr lang="en-GB" sz="1600" dirty="0" err="1"/>
              <a:t>vagyok</a:t>
            </a:r>
            <a:r>
              <a:rPr lang="en-GB" sz="1600" dirty="0"/>
              <a:t> </a:t>
            </a:r>
            <a:r>
              <a:rPr lang="en-GB" sz="1600" dirty="0" err="1"/>
              <a:t>kapcsolatban</a:t>
            </a:r>
            <a:r>
              <a:rPr lang="en-GB" sz="1600" dirty="0"/>
              <a:t>. De </a:t>
            </a:r>
            <a:r>
              <a:rPr lang="en-GB" sz="1600" dirty="0" smtClean="0"/>
              <a:t>a</a:t>
            </a:r>
            <a:r>
              <a:rPr lang="hu-HU" sz="1600" dirty="0" smtClean="0"/>
              <a:t>z egyik</a:t>
            </a:r>
            <a:r>
              <a:rPr lang="en-GB" sz="1600" dirty="0" smtClean="0"/>
              <a:t> </a:t>
            </a:r>
            <a:r>
              <a:rPr lang="en-GB" sz="1600" dirty="0" err="1"/>
              <a:t>barátom</a:t>
            </a:r>
            <a:r>
              <a:rPr lang="en-GB" sz="1600" dirty="0"/>
              <a:t> </a:t>
            </a:r>
            <a:r>
              <a:rPr lang="en-GB" sz="1600" dirty="0" err="1" smtClean="0"/>
              <a:t>miatt</a:t>
            </a:r>
            <a:r>
              <a:rPr lang="hu-HU" sz="1600" dirty="0" smtClean="0"/>
              <a:t>... Mondtam neki, hogy n</a:t>
            </a:r>
            <a:r>
              <a:rPr lang="en-GB" sz="1600" dirty="0" err="1" smtClean="0"/>
              <a:t>em</a:t>
            </a:r>
            <a:r>
              <a:rPr lang="en-GB" sz="1600" dirty="0" smtClean="0"/>
              <a:t> </a:t>
            </a:r>
            <a:r>
              <a:rPr lang="en-GB" sz="1600" dirty="0" err="1"/>
              <a:t>beszéltem</a:t>
            </a:r>
            <a:r>
              <a:rPr lang="en-GB" sz="1600" dirty="0"/>
              <a:t> </a:t>
            </a:r>
            <a:r>
              <a:rPr lang="en-GB" sz="1600" dirty="0" err="1"/>
              <a:t>vele</a:t>
            </a:r>
            <a:r>
              <a:rPr lang="en-GB" sz="1600" dirty="0" smtClean="0"/>
              <a:t>,</a:t>
            </a:r>
            <a:r>
              <a:rPr lang="hu-HU" sz="1600" dirty="0" smtClean="0"/>
              <a:t> az</a:t>
            </a:r>
            <a:r>
              <a:rPr lang="en-GB" sz="1600" dirty="0" smtClean="0"/>
              <a:t> </a:t>
            </a:r>
            <a:r>
              <a:rPr lang="en-GB" sz="1600" dirty="0" err="1"/>
              <a:t>anyukámmal</a:t>
            </a:r>
            <a:r>
              <a:rPr lang="en-GB" sz="1600" dirty="0"/>
              <a:t>, </a:t>
            </a:r>
            <a:r>
              <a:rPr lang="hu-HU" sz="1600" dirty="0" smtClean="0"/>
              <a:t>és ő</a:t>
            </a:r>
            <a:r>
              <a:rPr lang="en-GB" sz="1600" dirty="0" smtClean="0"/>
              <a:t> </a:t>
            </a:r>
            <a:r>
              <a:rPr lang="en-GB" sz="1600" dirty="0" err="1"/>
              <a:t>valahogy</a:t>
            </a:r>
            <a:r>
              <a:rPr lang="en-GB" sz="1600" dirty="0"/>
              <a:t> </a:t>
            </a:r>
            <a:r>
              <a:rPr lang="en-GB" sz="1600" dirty="0" err="1" smtClean="0"/>
              <a:t>rá</a:t>
            </a:r>
            <a:r>
              <a:rPr lang="hu-HU" sz="1600" dirty="0" smtClean="0"/>
              <a:t>vett</a:t>
            </a:r>
            <a:r>
              <a:rPr lang="en-GB" sz="1600" dirty="0" smtClean="0"/>
              <a:t>, </a:t>
            </a:r>
            <a:r>
              <a:rPr lang="en-GB" sz="1600" dirty="0" err="1"/>
              <a:t>hogy</a:t>
            </a:r>
            <a:r>
              <a:rPr lang="en-GB" sz="1600" dirty="0"/>
              <a:t> </a:t>
            </a:r>
            <a:r>
              <a:rPr lang="en-GB" sz="1600" dirty="0" err="1"/>
              <a:t>beszéljek</a:t>
            </a:r>
            <a:r>
              <a:rPr lang="en-GB" sz="1600" dirty="0"/>
              <a:t> </a:t>
            </a:r>
            <a:r>
              <a:rPr lang="en-GB" sz="1600" dirty="0" err="1"/>
              <a:t>vele</a:t>
            </a:r>
            <a:r>
              <a:rPr lang="en-GB" sz="1600" dirty="0"/>
              <a:t>. </a:t>
            </a:r>
            <a:r>
              <a:rPr lang="en-GB" sz="1600" dirty="0" err="1"/>
              <a:t>Körülbelül</a:t>
            </a:r>
            <a:r>
              <a:rPr lang="en-GB" sz="1600" dirty="0"/>
              <a:t> </a:t>
            </a:r>
            <a:r>
              <a:rPr lang="en-GB" sz="1600" dirty="0" err="1"/>
              <a:t>két</a:t>
            </a:r>
            <a:r>
              <a:rPr lang="en-GB" sz="1600" dirty="0"/>
              <a:t> </a:t>
            </a:r>
            <a:r>
              <a:rPr lang="en-GB" sz="1600" dirty="0" err="1"/>
              <a:t>napja</a:t>
            </a:r>
            <a:r>
              <a:rPr lang="en-GB" sz="1600" dirty="0"/>
              <a:t> </a:t>
            </a:r>
            <a:r>
              <a:rPr lang="en-GB" sz="1600" dirty="0" err="1"/>
              <a:t>hívtam</a:t>
            </a:r>
            <a:r>
              <a:rPr lang="en-GB" sz="1600" dirty="0"/>
              <a:t> </a:t>
            </a:r>
            <a:r>
              <a:rPr lang="en-GB" sz="1600" dirty="0" err="1"/>
              <a:t>fel</a:t>
            </a:r>
            <a:r>
              <a:rPr lang="en-GB" sz="1600" dirty="0"/>
              <a:t> </a:t>
            </a:r>
            <a:r>
              <a:rPr lang="en-GB" sz="1600" dirty="0" err="1" smtClean="0"/>
              <a:t>anyámat</a:t>
            </a:r>
            <a:r>
              <a:rPr lang="hu-HU" sz="1600" dirty="0" smtClean="0"/>
              <a:t>, </a:t>
            </a:r>
            <a:r>
              <a:rPr lang="en-GB" sz="1600" dirty="0" err="1" smtClean="0"/>
              <a:t>négy</a:t>
            </a:r>
            <a:r>
              <a:rPr lang="en-GB" sz="1600" dirty="0" smtClean="0"/>
              <a:t> </a:t>
            </a:r>
            <a:r>
              <a:rPr lang="en-GB" sz="1600" dirty="0" err="1"/>
              <a:t>év</a:t>
            </a:r>
            <a:r>
              <a:rPr lang="en-GB" sz="1600" dirty="0"/>
              <a:t> </a:t>
            </a:r>
            <a:r>
              <a:rPr lang="en-GB" sz="1600" dirty="0" err="1" smtClean="0"/>
              <a:t>után</a:t>
            </a:r>
            <a:r>
              <a:rPr lang="hu-HU" sz="1600" dirty="0" smtClean="0"/>
              <a:t> </a:t>
            </a:r>
            <a:r>
              <a:rPr lang="en-GB" sz="1600" dirty="0" err="1" smtClean="0"/>
              <a:t>először</a:t>
            </a:r>
            <a:r>
              <a:rPr lang="en-GB" sz="1600" dirty="0" smtClean="0"/>
              <a:t>, </a:t>
            </a:r>
            <a:r>
              <a:rPr lang="en-GB" sz="1600" dirty="0" err="1" smtClean="0"/>
              <a:t>felhívtam</a:t>
            </a:r>
            <a:r>
              <a:rPr lang="en-GB" sz="1600" dirty="0" smtClean="0"/>
              <a:t> </a:t>
            </a:r>
            <a:r>
              <a:rPr lang="en-GB" sz="1600" dirty="0" err="1"/>
              <a:t>anyámat</a:t>
            </a:r>
            <a:r>
              <a:rPr lang="en-GB" sz="1600" dirty="0"/>
              <a:t>. (Ben, T2</a:t>
            </a:r>
            <a:r>
              <a:rPr lang="en-GB" sz="1600" dirty="0" smtClean="0"/>
              <a:t>)</a:t>
            </a:r>
            <a:endParaRPr lang="hu-HU" sz="1600" dirty="0" smtClean="0"/>
          </a:p>
          <a:p>
            <a:pPr>
              <a:lnSpc>
                <a:spcPct val="170000"/>
              </a:lnSpc>
            </a:pPr>
            <a:r>
              <a:rPr lang="hu-HU" sz="1600" dirty="0" smtClean="0"/>
              <a:t>M</a:t>
            </a:r>
            <a:r>
              <a:rPr lang="en-GB" sz="1600" dirty="0" err="1" smtClean="0"/>
              <a:t>ég</a:t>
            </a:r>
            <a:r>
              <a:rPr lang="en-GB" sz="1600" dirty="0" smtClean="0"/>
              <a:t> </a:t>
            </a:r>
            <a:r>
              <a:rPr lang="en-GB" sz="1600" dirty="0" err="1"/>
              <a:t>mindig</a:t>
            </a:r>
            <a:r>
              <a:rPr lang="en-GB" sz="1600" dirty="0"/>
              <a:t> </a:t>
            </a:r>
            <a:r>
              <a:rPr lang="en-GB" sz="1600" dirty="0" err="1"/>
              <a:t>nem</a:t>
            </a:r>
            <a:r>
              <a:rPr lang="en-GB" sz="1600" dirty="0"/>
              <a:t> </a:t>
            </a:r>
            <a:r>
              <a:rPr lang="en-GB" sz="1600" dirty="0" err="1"/>
              <a:t>beszélek</a:t>
            </a:r>
            <a:r>
              <a:rPr lang="en-GB" sz="1600" dirty="0"/>
              <a:t> </a:t>
            </a:r>
            <a:r>
              <a:rPr lang="en-GB" sz="1600" dirty="0" err="1"/>
              <a:t>velük</a:t>
            </a:r>
            <a:r>
              <a:rPr lang="en-GB" sz="1600" dirty="0"/>
              <a:t>. </a:t>
            </a:r>
            <a:r>
              <a:rPr lang="en-GB" sz="1600" dirty="0" err="1"/>
              <a:t>Szóval</a:t>
            </a:r>
            <a:r>
              <a:rPr lang="en-GB" sz="1600" dirty="0"/>
              <a:t> </a:t>
            </a:r>
            <a:r>
              <a:rPr lang="en-GB" sz="1600" dirty="0" err="1"/>
              <a:t>ez</a:t>
            </a:r>
            <a:r>
              <a:rPr lang="en-GB" sz="1600" dirty="0"/>
              <a:t> </a:t>
            </a:r>
            <a:r>
              <a:rPr lang="en-GB" sz="1600" dirty="0" err="1"/>
              <a:t>nem</a:t>
            </a:r>
            <a:r>
              <a:rPr lang="en-GB" sz="1600" dirty="0"/>
              <a:t> </a:t>
            </a:r>
            <a:r>
              <a:rPr lang="en-GB" sz="1600" dirty="0" err="1"/>
              <a:t>változott</a:t>
            </a:r>
            <a:r>
              <a:rPr lang="en-GB" sz="1600" dirty="0"/>
              <a:t>… </a:t>
            </a:r>
            <a:r>
              <a:rPr lang="en-GB" sz="1600" dirty="0" err="1"/>
              <a:t>Egyre</a:t>
            </a:r>
            <a:r>
              <a:rPr lang="en-GB" sz="1600" dirty="0"/>
              <a:t> </a:t>
            </a:r>
            <a:r>
              <a:rPr lang="en-GB" sz="1600" dirty="0" err="1"/>
              <a:t>többet</a:t>
            </a:r>
            <a:r>
              <a:rPr lang="en-GB" sz="1600" dirty="0"/>
              <a:t> </a:t>
            </a:r>
            <a:r>
              <a:rPr lang="hu-HU" sz="1600" dirty="0" smtClean="0"/>
              <a:t>váltunk </a:t>
            </a:r>
            <a:r>
              <a:rPr lang="en-GB" sz="1600" dirty="0" err="1" smtClean="0"/>
              <a:t>üzent</a:t>
            </a:r>
            <a:r>
              <a:rPr lang="hu-HU" sz="1600" dirty="0" smtClean="0"/>
              <a:t>eket</a:t>
            </a:r>
            <a:r>
              <a:rPr lang="en-GB" sz="1600" dirty="0" smtClean="0"/>
              <a:t>. </a:t>
            </a:r>
            <a:r>
              <a:rPr lang="hu-HU" sz="1600" dirty="0" smtClean="0"/>
              <a:t>Vagyis</a:t>
            </a:r>
            <a:r>
              <a:rPr lang="en-GB" sz="1600" dirty="0" smtClean="0"/>
              <a:t> </a:t>
            </a:r>
            <a:r>
              <a:rPr lang="hu-HU" sz="1600" dirty="0" smtClean="0"/>
              <a:t>egyre inkább </a:t>
            </a:r>
            <a:r>
              <a:rPr lang="en-GB" sz="1600" dirty="0" err="1" smtClean="0"/>
              <a:t>tudatában</a:t>
            </a:r>
            <a:r>
              <a:rPr lang="en-GB" sz="1600" dirty="0" smtClean="0"/>
              <a:t> v</a:t>
            </a:r>
            <a:r>
              <a:rPr lang="hu-HU" sz="1600" dirty="0" smtClean="0"/>
              <a:t>agyok</a:t>
            </a:r>
            <a:r>
              <a:rPr lang="en-GB" sz="1600" dirty="0" smtClean="0"/>
              <a:t>… </a:t>
            </a:r>
            <a:r>
              <a:rPr lang="en-GB" sz="1600" b="1" dirty="0" err="1"/>
              <a:t>az</a:t>
            </a:r>
            <a:r>
              <a:rPr lang="en-GB" sz="1600" b="1" dirty="0"/>
              <a:t> </a:t>
            </a:r>
            <a:r>
              <a:rPr lang="en-GB" sz="1600" b="1" dirty="0" err="1"/>
              <a:t>idő</a:t>
            </a:r>
            <a:r>
              <a:rPr lang="en-GB" sz="1600" b="1" dirty="0"/>
              <a:t> </a:t>
            </a:r>
            <a:r>
              <a:rPr lang="en-GB" sz="1600" b="1" dirty="0" err="1"/>
              <a:t>értékességének</a:t>
            </a:r>
            <a:r>
              <a:rPr lang="en-GB" sz="1600" dirty="0"/>
              <a:t>. </a:t>
            </a:r>
            <a:r>
              <a:rPr lang="en-GB" sz="1600" dirty="0" err="1"/>
              <a:t>Szóval</a:t>
            </a:r>
            <a:r>
              <a:rPr lang="en-GB" sz="1600" dirty="0"/>
              <a:t> </a:t>
            </a:r>
            <a:r>
              <a:rPr lang="hu-HU" sz="1600" dirty="0" smtClean="0"/>
              <a:t>többet</a:t>
            </a:r>
            <a:r>
              <a:rPr lang="en-GB" sz="1600" dirty="0" smtClean="0"/>
              <a:t> </a:t>
            </a:r>
            <a:r>
              <a:rPr lang="en-GB" sz="1600" dirty="0" err="1" smtClean="0"/>
              <a:t>foglalkoz</a:t>
            </a:r>
            <a:r>
              <a:rPr lang="hu-HU" sz="1600" dirty="0" smtClean="0"/>
              <a:t>om az</a:t>
            </a:r>
            <a:r>
              <a:rPr lang="en-GB" sz="1600" dirty="0" smtClean="0"/>
              <a:t> </a:t>
            </a:r>
            <a:r>
              <a:rPr lang="en-GB" sz="1600" dirty="0" err="1"/>
              <a:t>anyámmal</a:t>
            </a:r>
            <a:r>
              <a:rPr lang="en-GB" sz="1600" dirty="0"/>
              <a:t>. Most </a:t>
            </a:r>
            <a:r>
              <a:rPr lang="en-GB" sz="1600" dirty="0" err="1"/>
              <a:t>gyorsabban</a:t>
            </a:r>
            <a:r>
              <a:rPr lang="en-GB" sz="1600" dirty="0"/>
              <a:t> </a:t>
            </a:r>
            <a:r>
              <a:rPr lang="en-GB" sz="1600" dirty="0" err="1" smtClean="0"/>
              <a:t>válaszo</a:t>
            </a:r>
            <a:r>
              <a:rPr lang="hu-HU" sz="1600" dirty="0" smtClean="0"/>
              <a:t>lok neki</a:t>
            </a:r>
            <a:r>
              <a:rPr lang="en-GB" sz="1600" dirty="0" smtClean="0"/>
              <a:t> </a:t>
            </a:r>
            <a:r>
              <a:rPr lang="en-GB" sz="1600" dirty="0"/>
              <a:t>WhatsApp-on, </a:t>
            </a:r>
            <a:r>
              <a:rPr lang="hu-HU" sz="1600" dirty="0" smtClean="0"/>
              <a:t>míg </a:t>
            </a:r>
            <a:r>
              <a:rPr lang="en-GB" sz="1600" dirty="0" err="1" smtClean="0"/>
              <a:t>azelőtt</a:t>
            </a:r>
            <a:r>
              <a:rPr lang="hu-HU" sz="1600" dirty="0" smtClean="0"/>
              <a:t> csak halogattam volna</a:t>
            </a:r>
            <a:r>
              <a:rPr lang="en-GB" sz="1600" dirty="0" smtClean="0"/>
              <a:t>. </a:t>
            </a:r>
            <a:r>
              <a:rPr lang="en-GB" sz="1600" dirty="0"/>
              <a:t>(Ben, T3</a:t>
            </a:r>
            <a:r>
              <a:rPr lang="en-GB" sz="1600" dirty="0" smtClean="0"/>
              <a:t>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681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 smtClean="0"/>
              <a:t>Értékes</a:t>
            </a:r>
            <a:r>
              <a:rPr lang="es-ES" sz="3200" dirty="0" smtClean="0"/>
              <a:t> </a:t>
            </a:r>
            <a:r>
              <a:rPr lang="es-ES" sz="3200" dirty="0" err="1" smtClean="0"/>
              <a:t>idő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es-ES" sz="2700" dirty="0" smtClean="0"/>
              <a:t>Mi </a:t>
            </a:r>
            <a:r>
              <a:rPr lang="es-ES" sz="2700" dirty="0"/>
              <a:t>van, ha </a:t>
            </a:r>
            <a:r>
              <a:rPr lang="es-ES" sz="2700" dirty="0" smtClean="0"/>
              <a:t>n</a:t>
            </a:r>
            <a:r>
              <a:rPr lang="hu-HU" sz="2700" dirty="0" smtClean="0"/>
              <a:t>incs már </a:t>
            </a:r>
            <a:r>
              <a:rPr lang="es-ES" sz="2700" dirty="0" err="1" smtClean="0"/>
              <a:t>elég</a:t>
            </a:r>
            <a:r>
              <a:rPr lang="es-ES" sz="2700" dirty="0" smtClean="0"/>
              <a:t> </a:t>
            </a:r>
            <a:r>
              <a:rPr lang="es-ES" sz="2700" dirty="0" err="1" smtClean="0"/>
              <a:t>idő</a:t>
            </a:r>
            <a:r>
              <a:rPr lang="hu-HU" sz="2700" dirty="0" smtClean="0"/>
              <a:t> </a:t>
            </a:r>
            <a:r>
              <a:rPr lang="es-ES" sz="2700" dirty="0" smtClean="0"/>
              <a:t>a </a:t>
            </a:r>
            <a:r>
              <a:rPr lang="es-ES" sz="2700" dirty="0" err="1" smtClean="0"/>
              <a:t>szülők</a:t>
            </a:r>
            <a:r>
              <a:rPr lang="hu-HU" sz="2700" dirty="0" smtClean="0"/>
              <a:t>kel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084831"/>
            <a:ext cx="9720071" cy="438264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GB" sz="1800" dirty="0" err="1"/>
              <a:t>Szóval</a:t>
            </a:r>
            <a:r>
              <a:rPr lang="en-GB" sz="1800" dirty="0"/>
              <a:t> </a:t>
            </a:r>
            <a:r>
              <a:rPr lang="en-GB" sz="1800" dirty="0" err="1"/>
              <a:t>több</a:t>
            </a:r>
            <a:r>
              <a:rPr lang="en-GB" sz="1800" dirty="0"/>
              <a:t> mint </a:t>
            </a:r>
            <a:r>
              <a:rPr lang="en-GB" sz="1800" dirty="0" err="1"/>
              <a:t>egy</a:t>
            </a:r>
            <a:r>
              <a:rPr lang="en-GB" sz="1800" dirty="0"/>
              <a:t> </a:t>
            </a:r>
            <a:r>
              <a:rPr lang="en-GB" sz="1800" dirty="0" err="1"/>
              <a:t>éve</a:t>
            </a:r>
            <a:r>
              <a:rPr lang="en-GB" sz="1800" dirty="0"/>
              <a:t> </a:t>
            </a:r>
            <a:r>
              <a:rPr lang="en-GB" sz="1800" dirty="0" err="1"/>
              <a:t>nem</a:t>
            </a:r>
            <a:r>
              <a:rPr lang="en-GB" sz="1800" dirty="0"/>
              <a:t> </a:t>
            </a:r>
            <a:r>
              <a:rPr lang="en-GB" sz="1800" dirty="0" err="1"/>
              <a:t>láttam</a:t>
            </a:r>
            <a:r>
              <a:rPr lang="en-GB" sz="1800" dirty="0"/>
              <a:t> </a:t>
            </a:r>
            <a:r>
              <a:rPr lang="en-GB" sz="1800" dirty="0" err="1"/>
              <a:t>apámat</a:t>
            </a:r>
            <a:r>
              <a:rPr lang="en-GB" sz="1800" dirty="0"/>
              <a:t>. </a:t>
            </a:r>
            <a:r>
              <a:rPr lang="en-GB" sz="1800" dirty="0" err="1"/>
              <a:t>Apám</a:t>
            </a:r>
            <a:r>
              <a:rPr lang="en-GB" sz="1800" dirty="0"/>
              <a:t> </a:t>
            </a:r>
            <a:r>
              <a:rPr lang="en-GB" sz="1800" dirty="0" err="1"/>
              <a:t>pedig</a:t>
            </a:r>
            <a:r>
              <a:rPr lang="en-GB" sz="1800" dirty="0"/>
              <a:t> </a:t>
            </a:r>
            <a:r>
              <a:rPr lang="en-GB" sz="1800" dirty="0" err="1"/>
              <a:t>februárban</a:t>
            </a:r>
            <a:r>
              <a:rPr lang="en-GB" sz="1800" dirty="0"/>
              <a:t> </a:t>
            </a:r>
            <a:r>
              <a:rPr lang="en-GB" sz="1800" dirty="0" err="1"/>
              <a:t>megy</a:t>
            </a:r>
            <a:r>
              <a:rPr lang="en-GB" sz="1800" dirty="0"/>
              <a:t> </a:t>
            </a:r>
            <a:r>
              <a:rPr lang="en-GB" sz="1800" dirty="0" err="1"/>
              <a:t>nyugdíjba</a:t>
            </a:r>
            <a:r>
              <a:rPr lang="en-GB" sz="1800" dirty="0"/>
              <a:t> a </a:t>
            </a:r>
            <a:r>
              <a:rPr lang="en-GB" sz="1800" dirty="0" err="1"/>
              <a:t>munkából</a:t>
            </a:r>
            <a:r>
              <a:rPr lang="en-GB" sz="1800" dirty="0"/>
              <a:t>. </a:t>
            </a:r>
            <a:r>
              <a:rPr lang="hu-HU" sz="1800" dirty="0" smtClean="0"/>
              <a:t>N</a:t>
            </a:r>
            <a:r>
              <a:rPr lang="en-GB" sz="1800" dirty="0" err="1" smtClean="0"/>
              <a:t>agyon</a:t>
            </a:r>
            <a:r>
              <a:rPr lang="en-GB" sz="1800" dirty="0" smtClean="0"/>
              <a:t> </a:t>
            </a:r>
            <a:r>
              <a:rPr lang="en-GB" sz="1800" dirty="0" err="1"/>
              <a:t>depressziós</a:t>
            </a:r>
            <a:r>
              <a:rPr lang="en-GB" sz="1800" dirty="0"/>
              <a:t>. </a:t>
            </a:r>
            <a:r>
              <a:rPr lang="en-GB" sz="1800" dirty="0" err="1"/>
              <a:t>Nagyon</a:t>
            </a:r>
            <a:r>
              <a:rPr lang="en-GB" sz="1800" dirty="0"/>
              <a:t> </a:t>
            </a:r>
            <a:r>
              <a:rPr lang="en-GB" sz="1800" dirty="0" err="1" smtClean="0"/>
              <a:t>lehangol</a:t>
            </a:r>
            <a:r>
              <a:rPr lang="hu-HU" sz="1800" dirty="0" smtClean="0"/>
              <a:t>, </a:t>
            </a:r>
            <a:r>
              <a:rPr lang="en-GB" sz="1800" dirty="0" err="1" smtClean="0"/>
              <a:t>hogy</a:t>
            </a:r>
            <a:r>
              <a:rPr lang="en-GB" sz="1800" dirty="0" smtClean="0"/>
              <a:t> </a:t>
            </a:r>
            <a:r>
              <a:rPr lang="en-GB" sz="1800" dirty="0" err="1"/>
              <a:t>több</a:t>
            </a:r>
            <a:r>
              <a:rPr lang="en-GB" sz="1800" dirty="0"/>
              <a:t> mint </a:t>
            </a:r>
            <a:r>
              <a:rPr lang="en-GB" sz="1800" dirty="0" err="1"/>
              <a:t>egy</a:t>
            </a:r>
            <a:r>
              <a:rPr lang="en-GB" sz="1800" dirty="0"/>
              <a:t> </a:t>
            </a:r>
            <a:r>
              <a:rPr lang="en-GB" sz="1800" dirty="0" err="1"/>
              <a:t>éve</a:t>
            </a:r>
            <a:r>
              <a:rPr lang="en-GB" sz="1800" dirty="0"/>
              <a:t> </a:t>
            </a:r>
            <a:r>
              <a:rPr lang="en-GB" sz="1800" dirty="0" err="1"/>
              <a:t>nem</a:t>
            </a:r>
            <a:r>
              <a:rPr lang="en-GB" sz="1800" dirty="0"/>
              <a:t> </a:t>
            </a:r>
            <a:r>
              <a:rPr lang="en-GB" sz="1800" dirty="0" err="1" smtClean="0"/>
              <a:t>láthattam</a:t>
            </a:r>
            <a:r>
              <a:rPr lang="hu-HU" sz="1800" dirty="0" smtClean="0"/>
              <a:t>. Ő</a:t>
            </a:r>
            <a:r>
              <a:rPr lang="en-GB" sz="1800" dirty="0" smtClean="0"/>
              <a:t> </a:t>
            </a:r>
            <a:r>
              <a:rPr lang="en-GB" sz="1800" dirty="0" err="1" smtClean="0"/>
              <a:t>süketnéma</a:t>
            </a:r>
            <a:r>
              <a:rPr lang="en-GB" sz="1800" dirty="0"/>
              <a:t>, </a:t>
            </a:r>
            <a:r>
              <a:rPr lang="en-GB" sz="1800" dirty="0" err="1"/>
              <a:t>ahogy</a:t>
            </a:r>
            <a:r>
              <a:rPr lang="en-GB" sz="1800" dirty="0"/>
              <a:t> </a:t>
            </a:r>
            <a:r>
              <a:rPr lang="en-GB" sz="1800" dirty="0" err="1"/>
              <a:t>mondtam</a:t>
            </a:r>
            <a:r>
              <a:rPr lang="en-GB" sz="1800" dirty="0"/>
              <a:t>. </a:t>
            </a:r>
            <a:r>
              <a:rPr lang="en-GB" sz="1800" dirty="0" err="1"/>
              <a:t>Nagyon</a:t>
            </a:r>
            <a:r>
              <a:rPr lang="en-GB" sz="1800" dirty="0"/>
              <a:t> </a:t>
            </a:r>
            <a:r>
              <a:rPr lang="en-GB" sz="1800" dirty="0" err="1" smtClean="0"/>
              <a:t>nehéz</a:t>
            </a:r>
            <a:r>
              <a:rPr lang="en-GB" sz="1800" dirty="0" smtClean="0"/>
              <a:t>, </a:t>
            </a:r>
            <a:r>
              <a:rPr lang="en-GB" sz="1800" dirty="0" err="1"/>
              <a:t>és</a:t>
            </a:r>
            <a:r>
              <a:rPr lang="en-GB" sz="1800" dirty="0"/>
              <a:t> </a:t>
            </a:r>
            <a:r>
              <a:rPr lang="en-GB" sz="1800" dirty="0" err="1"/>
              <a:t>valójában</a:t>
            </a:r>
            <a:r>
              <a:rPr lang="en-GB" sz="1800" dirty="0"/>
              <a:t> </a:t>
            </a:r>
            <a:r>
              <a:rPr lang="en-GB" sz="1800" dirty="0" err="1"/>
              <a:t>egy</a:t>
            </a:r>
            <a:r>
              <a:rPr lang="en-GB" sz="1800" dirty="0"/>
              <a:t> </a:t>
            </a:r>
            <a:r>
              <a:rPr lang="en-GB" sz="1800" dirty="0" err="1"/>
              <a:t>évvel</a:t>
            </a:r>
            <a:r>
              <a:rPr lang="en-GB" sz="1800" dirty="0"/>
              <a:t> </a:t>
            </a:r>
            <a:r>
              <a:rPr lang="en-GB" sz="1800" dirty="0" err="1"/>
              <a:t>korábban</a:t>
            </a:r>
            <a:r>
              <a:rPr lang="en-GB" sz="1800" dirty="0"/>
              <a:t> </a:t>
            </a:r>
            <a:r>
              <a:rPr lang="en-GB" sz="1800" dirty="0" err="1"/>
              <a:t>vonul</a:t>
            </a:r>
            <a:r>
              <a:rPr lang="en-GB" sz="1800" dirty="0"/>
              <a:t> </a:t>
            </a:r>
            <a:r>
              <a:rPr lang="en-GB" sz="1800" dirty="0" err="1"/>
              <a:t>vissza</a:t>
            </a:r>
            <a:r>
              <a:rPr lang="en-GB" sz="1800" dirty="0"/>
              <a:t> a </a:t>
            </a:r>
            <a:r>
              <a:rPr lang="en-GB" sz="1800" dirty="0" err="1"/>
              <a:t>vártnál</a:t>
            </a:r>
            <a:r>
              <a:rPr lang="en-GB" sz="1800" dirty="0"/>
              <a:t>, </a:t>
            </a:r>
            <a:r>
              <a:rPr lang="en-GB" sz="1800" dirty="0" err="1"/>
              <a:t>mert</a:t>
            </a:r>
            <a:r>
              <a:rPr lang="en-GB" sz="1800" dirty="0"/>
              <a:t> </a:t>
            </a:r>
            <a:r>
              <a:rPr lang="en-GB" sz="1800" dirty="0" err="1"/>
              <a:t>nem</a:t>
            </a:r>
            <a:r>
              <a:rPr lang="en-GB" sz="1800" dirty="0"/>
              <a:t> </a:t>
            </a:r>
            <a:r>
              <a:rPr lang="en-GB" sz="1800" dirty="0" err="1"/>
              <a:t>tud</a:t>
            </a:r>
            <a:r>
              <a:rPr lang="en-GB" sz="1800" dirty="0"/>
              <a:t> </a:t>
            </a:r>
            <a:r>
              <a:rPr lang="en-GB" sz="1800" dirty="0" err="1"/>
              <a:t>lépést</a:t>
            </a:r>
            <a:r>
              <a:rPr lang="en-GB" sz="1800" dirty="0"/>
              <a:t> </a:t>
            </a:r>
            <a:r>
              <a:rPr lang="en-GB" sz="1800" dirty="0" err="1"/>
              <a:t>tartani</a:t>
            </a:r>
            <a:r>
              <a:rPr lang="en-GB" sz="1800" dirty="0"/>
              <a:t> a </a:t>
            </a:r>
            <a:r>
              <a:rPr lang="en-GB" sz="1800" dirty="0" err="1"/>
              <a:t>nyomással</a:t>
            </a:r>
            <a:r>
              <a:rPr lang="en-GB" sz="1800" dirty="0"/>
              <a:t>. (Fatima, T3</a:t>
            </a:r>
            <a:r>
              <a:rPr lang="en-GB" sz="1800" dirty="0" smtClean="0"/>
              <a:t>)</a:t>
            </a:r>
            <a:endParaRPr lang="hu-HU" sz="1800" dirty="0" smtClean="0"/>
          </a:p>
          <a:p>
            <a:pPr>
              <a:lnSpc>
                <a:spcPct val="160000"/>
              </a:lnSpc>
            </a:pPr>
            <a:r>
              <a:rPr lang="hu-HU" sz="1800" dirty="0" smtClean="0"/>
              <a:t>A</a:t>
            </a:r>
            <a:r>
              <a:rPr lang="en-GB" sz="1800" dirty="0" err="1" smtClean="0"/>
              <a:t>mikor</a:t>
            </a:r>
            <a:r>
              <a:rPr lang="en-GB" sz="1800" dirty="0" smtClean="0"/>
              <a:t> </a:t>
            </a:r>
            <a:r>
              <a:rPr lang="en-GB" sz="1800" dirty="0" err="1"/>
              <a:t>apám</a:t>
            </a:r>
            <a:r>
              <a:rPr lang="en-GB" sz="1800" dirty="0"/>
              <a:t> </a:t>
            </a:r>
            <a:r>
              <a:rPr lang="en-GB" sz="1800" dirty="0" err="1"/>
              <a:t>ír</a:t>
            </a:r>
            <a:r>
              <a:rPr lang="en-GB" sz="1800" dirty="0"/>
              <a:t> </a:t>
            </a:r>
            <a:r>
              <a:rPr lang="en-GB" sz="1800" dirty="0" err="1"/>
              <a:t>nekem</a:t>
            </a:r>
            <a:r>
              <a:rPr lang="en-GB" sz="1800" dirty="0"/>
              <a:t>, </a:t>
            </a:r>
            <a:r>
              <a:rPr lang="en-GB" sz="1800" dirty="0" err="1"/>
              <a:t>annyira</a:t>
            </a:r>
            <a:r>
              <a:rPr lang="en-GB" sz="1800" dirty="0"/>
              <a:t> </a:t>
            </a:r>
            <a:r>
              <a:rPr lang="en-GB" sz="1800" dirty="0" err="1"/>
              <a:t>rosszul</a:t>
            </a:r>
            <a:r>
              <a:rPr lang="en-GB" sz="1800" dirty="0"/>
              <a:t> </a:t>
            </a:r>
            <a:r>
              <a:rPr lang="en-GB" sz="1800" dirty="0" err="1"/>
              <a:t>érzem</a:t>
            </a:r>
            <a:r>
              <a:rPr lang="en-GB" sz="1800" dirty="0"/>
              <a:t> </a:t>
            </a:r>
            <a:r>
              <a:rPr lang="en-GB" sz="1800" dirty="0" err="1"/>
              <a:t>magam</a:t>
            </a:r>
            <a:r>
              <a:rPr lang="en-GB" sz="1800" dirty="0"/>
              <a:t>, </a:t>
            </a:r>
            <a:r>
              <a:rPr lang="en-GB" sz="1800" dirty="0" err="1"/>
              <a:t>hogy</a:t>
            </a:r>
            <a:r>
              <a:rPr lang="en-GB" sz="1800" dirty="0"/>
              <a:t> </a:t>
            </a:r>
            <a:r>
              <a:rPr lang="en-GB" sz="1800" dirty="0" err="1"/>
              <a:t>tudod</a:t>
            </a:r>
            <a:r>
              <a:rPr lang="en-GB" sz="1800" dirty="0"/>
              <a:t>, </a:t>
            </a:r>
            <a:r>
              <a:rPr lang="en-GB" sz="1800" dirty="0" err="1"/>
              <a:t>hogy</a:t>
            </a:r>
            <a:r>
              <a:rPr lang="en-GB" sz="1800" dirty="0"/>
              <a:t> </a:t>
            </a:r>
            <a:r>
              <a:rPr lang="en-GB" sz="1800" dirty="0" err="1"/>
              <a:t>mikor</a:t>
            </a:r>
            <a:r>
              <a:rPr lang="en-GB" sz="1800" dirty="0"/>
              <a:t> </a:t>
            </a:r>
            <a:r>
              <a:rPr lang="en-GB" sz="1800" dirty="0" err="1"/>
              <a:t>jössz</a:t>
            </a:r>
            <a:r>
              <a:rPr lang="en-GB" sz="1800" dirty="0"/>
              <a:t>, </a:t>
            </a:r>
            <a:r>
              <a:rPr lang="en-GB" sz="1800" dirty="0" err="1"/>
              <a:t>én</a:t>
            </a:r>
            <a:r>
              <a:rPr lang="en-GB" sz="1800" dirty="0"/>
              <a:t> </a:t>
            </a:r>
            <a:r>
              <a:rPr lang="en-GB" sz="1800" dirty="0" err="1"/>
              <a:t>pedig</a:t>
            </a:r>
            <a:r>
              <a:rPr lang="en-GB" sz="1800" dirty="0"/>
              <a:t> </a:t>
            </a:r>
            <a:r>
              <a:rPr lang="en-GB" sz="1800" dirty="0" err="1"/>
              <a:t>olyan</a:t>
            </a:r>
            <a:r>
              <a:rPr lang="en-GB" sz="1800" dirty="0"/>
              <a:t>, </a:t>
            </a:r>
            <a:r>
              <a:rPr lang="en-GB" sz="1800" dirty="0" err="1"/>
              <a:t>mintha</a:t>
            </a:r>
            <a:r>
              <a:rPr lang="en-GB" sz="1800" dirty="0"/>
              <a:t> </a:t>
            </a:r>
            <a:r>
              <a:rPr lang="en-GB" sz="1800" dirty="0" err="1"/>
              <a:t>nem</a:t>
            </a:r>
            <a:r>
              <a:rPr lang="en-GB" sz="1800" dirty="0"/>
              <a:t> </a:t>
            </a:r>
            <a:r>
              <a:rPr lang="en-GB" sz="1800" dirty="0" err="1"/>
              <a:t>tudnám</a:t>
            </a:r>
            <a:r>
              <a:rPr lang="en-GB" sz="1800" dirty="0"/>
              <a:t>, </a:t>
            </a:r>
            <a:r>
              <a:rPr lang="en-GB" sz="1800" dirty="0" err="1"/>
              <a:t>mikor</a:t>
            </a:r>
            <a:r>
              <a:rPr lang="en-GB" sz="1800" dirty="0"/>
              <a:t> </a:t>
            </a:r>
            <a:r>
              <a:rPr lang="en-GB" sz="1800" dirty="0" err="1"/>
              <a:t>jövök</a:t>
            </a:r>
            <a:r>
              <a:rPr lang="en-GB" sz="1800" dirty="0"/>
              <a:t>. (Fatima, T3</a:t>
            </a:r>
            <a:r>
              <a:rPr lang="en-GB" sz="1800" dirty="0" smtClean="0"/>
              <a:t>)</a:t>
            </a:r>
            <a:endParaRPr lang="hu-HU" sz="1800" dirty="0" smtClean="0"/>
          </a:p>
          <a:p>
            <a:pPr>
              <a:lnSpc>
                <a:spcPct val="160000"/>
              </a:lnSpc>
            </a:pPr>
            <a:r>
              <a:rPr lang="en-GB" sz="1800" dirty="0" err="1" smtClean="0"/>
              <a:t>Szóval</a:t>
            </a:r>
            <a:r>
              <a:rPr lang="en-GB" sz="1800" dirty="0" smtClean="0"/>
              <a:t> </a:t>
            </a:r>
            <a:r>
              <a:rPr lang="en-GB" sz="1800" dirty="0" err="1"/>
              <a:t>reménykedem</a:t>
            </a:r>
            <a:r>
              <a:rPr lang="en-GB" sz="1800" dirty="0"/>
              <a:t>, </a:t>
            </a:r>
            <a:r>
              <a:rPr lang="en-GB" sz="1800" dirty="0" err="1"/>
              <a:t>kétségbeesetten</a:t>
            </a:r>
            <a:r>
              <a:rPr lang="en-GB" sz="1800" dirty="0"/>
              <a:t> </a:t>
            </a:r>
            <a:r>
              <a:rPr lang="en-GB" sz="1800" dirty="0" err="1"/>
              <a:t>remélem</a:t>
            </a:r>
            <a:r>
              <a:rPr lang="en-GB" sz="1800" dirty="0"/>
              <a:t>, </a:t>
            </a:r>
            <a:r>
              <a:rPr lang="en-GB" sz="1800" dirty="0" err="1"/>
              <a:t>hogy</a:t>
            </a:r>
            <a:r>
              <a:rPr lang="en-GB" sz="1800" dirty="0"/>
              <a:t> </a:t>
            </a:r>
            <a:r>
              <a:rPr lang="en-GB" sz="1800" dirty="0" err="1"/>
              <a:t>májusban</a:t>
            </a:r>
            <a:r>
              <a:rPr lang="en-GB" sz="1800" dirty="0"/>
              <a:t> </a:t>
            </a:r>
            <a:r>
              <a:rPr lang="en-GB" sz="1800" dirty="0" err="1"/>
              <a:t>vagy</a:t>
            </a:r>
            <a:r>
              <a:rPr lang="en-GB" sz="1800" dirty="0"/>
              <a:t> </a:t>
            </a:r>
            <a:r>
              <a:rPr lang="en-GB" sz="1800" dirty="0" err="1"/>
              <a:t>júniusban</a:t>
            </a:r>
            <a:r>
              <a:rPr lang="en-GB" sz="1800" dirty="0"/>
              <a:t> el </a:t>
            </a:r>
            <a:r>
              <a:rPr lang="en-GB" sz="1800" dirty="0" err="1"/>
              <a:t>tudok</a:t>
            </a:r>
            <a:r>
              <a:rPr lang="en-GB" sz="1800" dirty="0"/>
              <a:t> </a:t>
            </a:r>
            <a:r>
              <a:rPr lang="en-GB" sz="1800" dirty="0" err="1"/>
              <a:t>menni</a:t>
            </a:r>
            <a:r>
              <a:rPr lang="en-GB" sz="1800" dirty="0"/>
              <a:t>, </a:t>
            </a:r>
            <a:r>
              <a:rPr lang="en-GB" sz="1800" dirty="0" err="1"/>
              <a:t>és</a:t>
            </a:r>
            <a:r>
              <a:rPr lang="en-GB" sz="1800" dirty="0"/>
              <a:t> el </a:t>
            </a:r>
            <a:r>
              <a:rPr lang="en-GB" sz="1800" dirty="0" err="1"/>
              <a:t>tudom</a:t>
            </a:r>
            <a:r>
              <a:rPr lang="en-GB" sz="1800" dirty="0"/>
              <a:t> </a:t>
            </a:r>
            <a:r>
              <a:rPr lang="en-GB" sz="1800" dirty="0" err="1"/>
              <a:t>hozni</a:t>
            </a:r>
            <a:r>
              <a:rPr lang="en-GB" sz="1800" dirty="0"/>
              <a:t> </a:t>
            </a:r>
            <a:r>
              <a:rPr lang="en-GB" sz="1800" dirty="0" err="1"/>
              <a:t>az</a:t>
            </a:r>
            <a:r>
              <a:rPr lang="en-GB" sz="1800" dirty="0"/>
              <a:t> </a:t>
            </a:r>
            <a:r>
              <a:rPr lang="en-GB" sz="1800" dirty="0" err="1"/>
              <a:t>apámat</a:t>
            </a:r>
            <a:r>
              <a:rPr lang="en-GB" sz="1800" dirty="0"/>
              <a:t>…[]… </a:t>
            </a:r>
            <a:r>
              <a:rPr lang="hu-HU" sz="1800" dirty="0" smtClean="0"/>
              <a:t>Sokat</a:t>
            </a:r>
            <a:r>
              <a:rPr lang="en-GB" sz="1800" dirty="0" smtClean="0"/>
              <a:t> </a:t>
            </a:r>
            <a:r>
              <a:rPr lang="en-GB" sz="1800" dirty="0" err="1"/>
              <a:t>sírtam</a:t>
            </a:r>
            <a:r>
              <a:rPr lang="en-GB" sz="1800" dirty="0"/>
              <a:t>, </a:t>
            </a:r>
            <a:r>
              <a:rPr lang="en-GB" sz="1800" dirty="0" err="1" smtClean="0"/>
              <a:t>voltak</a:t>
            </a:r>
            <a:r>
              <a:rPr lang="en-GB" sz="1800" dirty="0" smtClean="0"/>
              <a:t> </a:t>
            </a:r>
            <a:r>
              <a:rPr lang="en-GB" sz="1800" dirty="0" err="1"/>
              <a:t>éjszakák</a:t>
            </a:r>
            <a:r>
              <a:rPr lang="en-GB" sz="1800" dirty="0"/>
              <a:t>, </a:t>
            </a:r>
            <a:r>
              <a:rPr lang="en-GB" sz="1800" dirty="0" err="1"/>
              <a:t>amikor</a:t>
            </a:r>
            <a:r>
              <a:rPr lang="en-GB" sz="1800" dirty="0"/>
              <a:t> </a:t>
            </a:r>
            <a:r>
              <a:rPr lang="en-GB" sz="1800" dirty="0" err="1"/>
              <a:t>tényleg</a:t>
            </a:r>
            <a:r>
              <a:rPr lang="en-GB" sz="1800" dirty="0"/>
              <a:t> </a:t>
            </a:r>
            <a:r>
              <a:rPr lang="en-GB" sz="1800" dirty="0" err="1"/>
              <a:t>sírtam</a:t>
            </a:r>
            <a:r>
              <a:rPr lang="en-GB" sz="1800" dirty="0"/>
              <a:t> </a:t>
            </a:r>
            <a:r>
              <a:rPr lang="en-GB" sz="1800" dirty="0" err="1"/>
              <a:t>az</a:t>
            </a:r>
            <a:r>
              <a:rPr lang="en-GB" sz="1800" dirty="0"/>
              <a:t> </a:t>
            </a:r>
            <a:r>
              <a:rPr lang="en-GB" sz="1800" dirty="0" err="1"/>
              <a:t>apámra</a:t>
            </a:r>
            <a:r>
              <a:rPr lang="en-GB" sz="1800" dirty="0"/>
              <a:t> </a:t>
            </a:r>
            <a:r>
              <a:rPr lang="en-GB" sz="1800" dirty="0" err="1"/>
              <a:t>gondolva</a:t>
            </a:r>
            <a:r>
              <a:rPr lang="en-GB" sz="1800" dirty="0"/>
              <a:t>. </a:t>
            </a:r>
            <a:r>
              <a:rPr lang="en-GB" sz="1800" dirty="0" err="1"/>
              <a:t>Nehéz</a:t>
            </a:r>
            <a:r>
              <a:rPr lang="en-GB" sz="1800" dirty="0"/>
              <a:t>, </a:t>
            </a:r>
            <a:r>
              <a:rPr lang="en-GB" sz="1800" dirty="0" err="1"/>
              <a:t>nagyon</a:t>
            </a:r>
            <a:r>
              <a:rPr lang="en-GB" sz="1800" dirty="0"/>
              <a:t> </a:t>
            </a:r>
            <a:r>
              <a:rPr lang="en-GB" sz="1800" dirty="0" err="1"/>
              <a:t>nehéz</a:t>
            </a:r>
            <a:r>
              <a:rPr lang="en-GB" sz="1800" dirty="0"/>
              <a:t>… </a:t>
            </a:r>
            <a:r>
              <a:rPr lang="hu-HU" sz="1800" b="1" dirty="0" smtClean="0"/>
              <a:t>Egyszerűen c</a:t>
            </a:r>
            <a:r>
              <a:rPr lang="en-GB" sz="1800" b="1" dirty="0" err="1" smtClean="0"/>
              <a:t>sak</a:t>
            </a:r>
            <a:r>
              <a:rPr lang="en-GB" sz="1800" b="1" dirty="0" smtClean="0"/>
              <a:t> </a:t>
            </a:r>
            <a:r>
              <a:rPr lang="en-GB" sz="1800" b="1" dirty="0" err="1"/>
              <a:t>az</a:t>
            </a:r>
            <a:r>
              <a:rPr lang="en-GB" sz="1800" b="1" dirty="0"/>
              <a:t> </a:t>
            </a:r>
            <a:r>
              <a:rPr lang="en-GB" sz="1800" b="1" dirty="0" err="1"/>
              <a:t>apámhoz</a:t>
            </a:r>
            <a:r>
              <a:rPr lang="en-GB" sz="1800" b="1" dirty="0"/>
              <a:t> </a:t>
            </a:r>
            <a:r>
              <a:rPr lang="en-GB" sz="1800" b="1" dirty="0" err="1"/>
              <a:t>akarok</a:t>
            </a:r>
            <a:r>
              <a:rPr lang="en-GB" sz="1800" b="1" dirty="0"/>
              <a:t> </a:t>
            </a:r>
            <a:r>
              <a:rPr lang="en-GB" sz="1800" b="1" dirty="0" err="1"/>
              <a:t>menni</a:t>
            </a:r>
            <a:r>
              <a:rPr lang="en-GB" sz="1800" b="1" dirty="0"/>
              <a:t>. </a:t>
            </a:r>
            <a:r>
              <a:rPr lang="en-GB" sz="1800" dirty="0"/>
              <a:t>(Fatima, T3)</a:t>
            </a:r>
            <a:br>
              <a:rPr lang="en-GB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584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77B5B-A1B4-4451-9435-F8A332A4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Konklúzió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7CE64-4950-48F7-9112-69B3D2D4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52625"/>
            <a:ext cx="9720071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SG" sz="2000" dirty="0" err="1"/>
              <a:t>Hogyan</a:t>
            </a:r>
            <a:r>
              <a:rPr lang="en-SG" sz="2000" dirty="0"/>
              <a:t> </a:t>
            </a:r>
            <a:r>
              <a:rPr lang="en-SG" sz="2000" dirty="0" err="1"/>
              <a:t>változott</a:t>
            </a:r>
            <a:r>
              <a:rPr lang="en-SG" sz="2000" dirty="0"/>
              <a:t> a </a:t>
            </a:r>
            <a:r>
              <a:rPr lang="en-SG" sz="2000" dirty="0" err="1"/>
              <a:t>családi</a:t>
            </a:r>
            <a:r>
              <a:rPr lang="en-SG" sz="2000" dirty="0"/>
              <a:t> </a:t>
            </a:r>
            <a:r>
              <a:rPr lang="en-SG" sz="2000" dirty="0" err="1"/>
              <a:t>kötelék</a:t>
            </a:r>
            <a:r>
              <a:rPr lang="en-SG" sz="2000" dirty="0"/>
              <a:t> </a:t>
            </a:r>
            <a:r>
              <a:rPr lang="en-SG" sz="2000" dirty="0" err="1"/>
              <a:t>jelentése</a:t>
            </a:r>
            <a:r>
              <a:rPr lang="en-SG" sz="2000" dirty="0"/>
              <a:t> a </a:t>
            </a:r>
            <a:r>
              <a:rPr lang="en-SG" sz="2000" dirty="0" err="1"/>
              <a:t>járvány</a:t>
            </a:r>
            <a:r>
              <a:rPr lang="en-SG" sz="2000" dirty="0"/>
              <a:t> </a:t>
            </a:r>
            <a:r>
              <a:rPr lang="en-SG" sz="2000" dirty="0" err="1"/>
              <a:t>alatt</a:t>
            </a:r>
            <a:r>
              <a:rPr lang="en-SG" sz="2000" dirty="0"/>
              <a:t>/</a:t>
            </a:r>
            <a:r>
              <a:rPr lang="en-SG" sz="2000" dirty="0" err="1"/>
              <a:t>után</a:t>
            </a:r>
            <a:r>
              <a:rPr lang="en-SG" sz="2000" dirty="0" smtClean="0"/>
              <a:t>?</a:t>
            </a: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  <a:p>
            <a:pPr marL="0" indent="0" algn="just">
              <a:buNone/>
            </a:pPr>
            <a:r>
              <a:rPr lang="en-SG" sz="2000" dirty="0" smtClean="0"/>
              <a:t>Ki</a:t>
            </a:r>
            <a:r>
              <a:rPr lang="hu-HU" sz="2000" dirty="0" smtClean="0"/>
              <a:t>bővített </a:t>
            </a:r>
            <a:r>
              <a:rPr lang="en-SG" sz="2000" dirty="0" err="1" smtClean="0"/>
              <a:t>család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 smtClean="0"/>
              <a:t>Túlmutat a</a:t>
            </a:r>
            <a:r>
              <a:rPr lang="en-SG" sz="2000" dirty="0" smtClean="0"/>
              <a:t> </a:t>
            </a:r>
            <a:r>
              <a:rPr lang="en-SG" sz="2000" dirty="0" err="1"/>
              <a:t>gondoskodáson</a:t>
            </a:r>
            <a:r>
              <a:rPr lang="en-SG" sz="2000" dirty="0"/>
              <a:t> </a:t>
            </a:r>
            <a:r>
              <a:rPr lang="en-SG" sz="2000" dirty="0" err="1"/>
              <a:t>és</a:t>
            </a:r>
            <a:r>
              <a:rPr lang="en-SG" sz="2000" dirty="0"/>
              <a:t> </a:t>
            </a:r>
            <a:r>
              <a:rPr lang="en-SG" sz="2000" dirty="0" err="1" smtClean="0"/>
              <a:t>támogatáson</a:t>
            </a:r>
            <a:endParaRPr lang="hu-H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 smtClean="0"/>
              <a:t>E</a:t>
            </a:r>
            <a:r>
              <a:rPr lang="en-SG" sz="2000" dirty="0" err="1" smtClean="0"/>
              <a:t>lősegít</a:t>
            </a:r>
            <a:r>
              <a:rPr lang="hu-HU" sz="2000" dirty="0" smtClean="0"/>
              <a:t>i, támogatja a le/át/visszatelepedést</a:t>
            </a:r>
            <a:endParaRPr lang="hu-H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SG" sz="2000" dirty="0" err="1" smtClean="0"/>
              <a:t>Kapcsolódás</a:t>
            </a:r>
            <a:r>
              <a:rPr lang="hu-HU" sz="2000" dirty="0" smtClean="0"/>
              <a:t>i a pont</a:t>
            </a:r>
            <a:r>
              <a:rPr lang="en-SG" sz="2000" dirty="0" smtClean="0"/>
              <a:t> </a:t>
            </a:r>
            <a:r>
              <a:rPr lang="en-SG" sz="2000" dirty="0"/>
              <a:t>a </a:t>
            </a:r>
            <a:r>
              <a:rPr lang="en-SG" sz="2000" dirty="0" err="1"/>
              <a:t>múlt</a:t>
            </a:r>
            <a:r>
              <a:rPr lang="en-SG" sz="2000" dirty="0"/>
              <a:t> </a:t>
            </a:r>
            <a:r>
              <a:rPr lang="en-SG" sz="2000" dirty="0" err="1"/>
              <a:t>és</a:t>
            </a:r>
            <a:r>
              <a:rPr lang="en-SG" sz="2000" dirty="0"/>
              <a:t> a </a:t>
            </a:r>
            <a:r>
              <a:rPr lang="en-SG" sz="2000" dirty="0" err="1" smtClean="0"/>
              <a:t>jelen</a:t>
            </a:r>
            <a:r>
              <a:rPr lang="hu-HU" sz="2000" dirty="0" smtClean="0"/>
              <a:t> között</a:t>
            </a:r>
            <a:r>
              <a:rPr lang="en-SG" sz="2000" dirty="0" smtClean="0"/>
              <a:t> </a:t>
            </a:r>
            <a:r>
              <a:rPr lang="en-SG" sz="2000" dirty="0"/>
              <a:t>– </a:t>
            </a:r>
            <a:r>
              <a:rPr lang="en-SG" sz="2000" dirty="0" err="1" smtClean="0"/>
              <a:t>múltról</a:t>
            </a:r>
            <a:r>
              <a:rPr lang="en-SG" sz="2000" dirty="0" smtClean="0"/>
              <a:t> </a:t>
            </a:r>
            <a:r>
              <a:rPr lang="en-SG" sz="2000" dirty="0" err="1"/>
              <a:t>való</a:t>
            </a:r>
            <a:r>
              <a:rPr lang="en-SG" sz="2000" dirty="0"/>
              <a:t> </a:t>
            </a:r>
            <a:r>
              <a:rPr lang="en-SG" sz="2000" dirty="0" err="1"/>
              <a:t>tanítás</a:t>
            </a:r>
            <a:r>
              <a:rPr lang="en-SG" sz="2000" dirty="0"/>
              <a:t> – a </a:t>
            </a:r>
            <a:r>
              <a:rPr lang="en-SG" sz="2000" dirty="0" err="1"/>
              <a:t>jelenkori</a:t>
            </a:r>
            <a:r>
              <a:rPr lang="en-SG" sz="2000" dirty="0"/>
              <a:t> </a:t>
            </a:r>
            <a:r>
              <a:rPr lang="en-SG" sz="2000" dirty="0" err="1"/>
              <a:t>emlékek</a:t>
            </a:r>
            <a:r>
              <a:rPr lang="en-SG" sz="2000" dirty="0"/>
              <a:t> </a:t>
            </a:r>
            <a:r>
              <a:rPr lang="hu-HU" sz="2000" dirty="0" smtClean="0"/>
              <a:t>   </a:t>
            </a:r>
            <a:r>
              <a:rPr lang="en-SG" sz="2000" dirty="0" err="1" smtClean="0"/>
              <a:t>létrehozása</a:t>
            </a:r>
            <a:endParaRPr lang="hu-H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SG" sz="2000" dirty="0" err="1" smtClean="0"/>
              <a:t>Rutinlátogatás</a:t>
            </a:r>
            <a:r>
              <a:rPr lang="hu-HU" sz="2000" dirty="0" smtClean="0"/>
              <a:t>ok</a:t>
            </a:r>
            <a:r>
              <a:rPr lang="en-SG" sz="2000" dirty="0" smtClean="0"/>
              <a:t> </a:t>
            </a:r>
            <a:r>
              <a:rPr lang="en-SG" sz="2000" dirty="0" err="1" smtClean="0"/>
              <a:t>hiánya</a:t>
            </a:r>
            <a:r>
              <a:rPr lang="hu-HU" sz="2000" dirty="0" smtClean="0"/>
              <a:t> </a:t>
            </a:r>
            <a:r>
              <a:rPr lang="en-SG" sz="2000" dirty="0" smtClean="0"/>
              <a:t>– </a:t>
            </a:r>
            <a:r>
              <a:rPr lang="en-SG" sz="2000" dirty="0" err="1"/>
              <a:t>erősített</a:t>
            </a:r>
            <a:r>
              <a:rPr lang="en-SG" sz="2000" dirty="0"/>
              <a:t> </a:t>
            </a:r>
            <a:r>
              <a:rPr lang="en-SG" sz="2000" dirty="0" err="1"/>
              <a:t>virtuális</a:t>
            </a:r>
            <a:r>
              <a:rPr lang="en-SG" sz="2000" dirty="0"/>
              <a:t> </a:t>
            </a:r>
            <a:r>
              <a:rPr lang="en-SG" sz="2000" dirty="0" err="1"/>
              <a:t>kapcsolat</a:t>
            </a:r>
            <a:r>
              <a:rPr lang="en-SG" sz="2000" dirty="0"/>
              <a:t> a </a:t>
            </a:r>
            <a:r>
              <a:rPr lang="en-SG" sz="2000" dirty="0" err="1"/>
              <a:t>nagyszülők</a:t>
            </a:r>
            <a:r>
              <a:rPr lang="en-SG" sz="2000" dirty="0"/>
              <a:t> </a:t>
            </a:r>
            <a:r>
              <a:rPr lang="en-SG" sz="2000" dirty="0" err="1"/>
              <a:t>és</a:t>
            </a:r>
            <a:r>
              <a:rPr lang="en-SG" sz="2000" dirty="0"/>
              <a:t> </a:t>
            </a:r>
            <a:r>
              <a:rPr lang="en-SG" sz="2000" dirty="0" err="1"/>
              <a:t>az</a:t>
            </a:r>
            <a:r>
              <a:rPr lang="en-SG" sz="2000" dirty="0"/>
              <a:t> </a:t>
            </a:r>
            <a:r>
              <a:rPr lang="en-SG" sz="2000" dirty="0" err="1"/>
              <a:t>unokák</a:t>
            </a:r>
            <a:r>
              <a:rPr lang="en-SG" sz="2000" dirty="0"/>
              <a:t> </a:t>
            </a:r>
            <a:r>
              <a:rPr lang="en-SG" sz="2000" dirty="0" err="1" smtClean="0"/>
              <a:t>között</a:t>
            </a:r>
            <a:endParaRPr lang="hu-H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000" dirty="0" smtClean="0"/>
              <a:t> Értékes </a:t>
            </a:r>
            <a:r>
              <a:rPr lang="en-SG" sz="2000" dirty="0" err="1" smtClean="0"/>
              <a:t>idő</a:t>
            </a:r>
            <a:r>
              <a:rPr lang="en-SG" sz="2000" dirty="0" smtClean="0"/>
              <a:t> </a:t>
            </a:r>
            <a:r>
              <a:rPr lang="en-SG" sz="2000" dirty="0"/>
              <a:t>– a </a:t>
            </a:r>
            <a:r>
              <a:rPr lang="en-SG" sz="2000" dirty="0" err="1" smtClean="0"/>
              <a:t>kapcsolat</a:t>
            </a:r>
            <a:r>
              <a:rPr lang="hu-HU" sz="2000" dirty="0" smtClean="0"/>
              <a:t>ok</a:t>
            </a:r>
            <a:r>
              <a:rPr lang="en-SG" sz="2000" dirty="0" smtClean="0"/>
              <a:t> </a:t>
            </a:r>
            <a:r>
              <a:rPr lang="en-SG" sz="2000" dirty="0" err="1"/>
              <a:t>új</a:t>
            </a:r>
            <a:r>
              <a:rPr lang="en-SG" sz="2000" dirty="0"/>
              <a:t> </a:t>
            </a:r>
            <a:r>
              <a:rPr lang="en-SG" sz="2000" dirty="0" err="1"/>
              <a:t>koncepciója</a:t>
            </a:r>
            <a:r>
              <a:rPr lang="en-SG" sz="2000" dirty="0"/>
              <a:t> – </a:t>
            </a:r>
            <a:r>
              <a:rPr lang="hu-HU" sz="2000" dirty="0" smtClean="0"/>
              <a:t>és ha </a:t>
            </a:r>
            <a:r>
              <a:rPr lang="en-SG" sz="2000" dirty="0" err="1" smtClean="0"/>
              <a:t>már</a:t>
            </a:r>
            <a:r>
              <a:rPr lang="en-SG" sz="2000" dirty="0" smtClean="0"/>
              <a:t> </a:t>
            </a:r>
            <a:r>
              <a:rPr lang="en-SG" sz="2000" dirty="0" err="1"/>
              <a:t>nem</a:t>
            </a:r>
            <a:r>
              <a:rPr lang="en-SG" sz="2000" dirty="0"/>
              <a:t> </a:t>
            </a:r>
            <a:r>
              <a:rPr lang="en-SG" sz="2000" dirty="0" err="1"/>
              <a:t>adatik</a:t>
            </a:r>
            <a:r>
              <a:rPr lang="en-SG" sz="2000" dirty="0"/>
              <a:t> </a:t>
            </a:r>
            <a:r>
              <a:rPr lang="en-SG" sz="2000" dirty="0" smtClean="0"/>
              <a:t>meg</a:t>
            </a:r>
            <a:r>
              <a:rPr lang="hu-HU" sz="2000" dirty="0"/>
              <a:t>?</a:t>
            </a:r>
            <a:endParaRPr lang="en-SG" sz="20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1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2C26-7477-4B0D-B8D1-07F4D80EC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153" y="2474478"/>
            <a:ext cx="4068209" cy="77381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hu-HU" sz="5900" spc="-100" dirty="0" smtClean="0"/>
              <a:t>köszönöm</a:t>
            </a:r>
            <a:endParaRPr lang="en-US" sz="5900" spc="-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48CAC-7686-4581-AF96-D2C75880D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153" y="3461697"/>
            <a:ext cx="3027849" cy="542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accent6"/>
                </a:solidFill>
              </a:rPr>
              <a:t>vegh.judit@ppk.elte.hu</a:t>
            </a:r>
            <a:r>
              <a:rPr lang="en-US" sz="2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pic>
        <p:nvPicPr>
          <p:cNvPr id="20" name="Graphic 19" descr="Mail Reply">
            <a:extLst>
              <a:ext uri="{FF2B5EF4-FFF2-40B4-BE49-F238E27FC236}">
                <a16:creationId xmlns:a16="http://schemas.microsoft.com/office/drawing/2014/main" id="{BEEB0713-D1C2-4CF9-AAD7-9B473F9C0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17703" y="1921977"/>
            <a:ext cx="2487257" cy="248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7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CB3D-8C8B-4AC8-A007-498E39D5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Háttér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855CD-97B3-425B-8B0A-DDA138684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000" y="1205882"/>
            <a:ext cx="6599942" cy="5120640"/>
          </a:xfrm>
          <a:noFill/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Exploratív</a:t>
            </a:r>
            <a:r>
              <a:rPr lang="en-GB" dirty="0" smtClean="0"/>
              <a:t> </a:t>
            </a:r>
            <a:r>
              <a:rPr lang="en-GB" dirty="0" err="1" smtClean="0"/>
              <a:t>kutatás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en-GB" b="1" dirty="0" err="1" smtClean="0"/>
              <a:t>Sikeres</a:t>
            </a:r>
            <a:r>
              <a:rPr lang="en-GB" dirty="0" smtClean="0"/>
              <a:t> </a:t>
            </a:r>
            <a:r>
              <a:rPr lang="en-GB" dirty="0" err="1"/>
              <a:t>transznacionális</a:t>
            </a:r>
            <a:r>
              <a:rPr lang="en-GB" dirty="0"/>
              <a:t> </a:t>
            </a:r>
            <a:r>
              <a:rPr lang="en-GB" dirty="0" err="1" smtClean="0"/>
              <a:t>családok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C</a:t>
            </a:r>
            <a:r>
              <a:rPr lang="en-GB" dirty="0" err="1" smtClean="0"/>
              <a:t>salád</a:t>
            </a:r>
            <a:r>
              <a:rPr lang="hu-HU" dirty="0" smtClean="0"/>
              <a:t>,</a:t>
            </a:r>
            <a:r>
              <a:rPr lang="en-GB" dirty="0" smtClean="0"/>
              <a:t> </a:t>
            </a:r>
            <a:r>
              <a:rPr lang="en-GB" dirty="0"/>
              <a:t>mint </a:t>
            </a:r>
            <a:r>
              <a:rPr lang="en-GB" dirty="0" err="1" smtClean="0"/>
              <a:t>egység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en-GB" dirty="0" err="1" smtClean="0"/>
              <a:t>Hogyan</a:t>
            </a:r>
            <a:r>
              <a:rPr lang="en-GB" dirty="0" smtClean="0"/>
              <a:t> </a:t>
            </a:r>
            <a:r>
              <a:rPr lang="en-GB" dirty="0" err="1"/>
              <a:t>változott</a:t>
            </a:r>
            <a:r>
              <a:rPr lang="en-GB" dirty="0"/>
              <a:t> </a:t>
            </a:r>
            <a:r>
              <a:rPr lang="en-GB" dirty="0" smtClean="0"/>
              <a:t>a </a:t>
            </a:r>
            <a:r>
              <a:rPr lang="en-GB" dirty="0" err="1"/>
              <a:t>családi</a:t>
            </a:r>
            <a:r>
              <a:rPr lang="en-GB" dirty="0"/>
              <a:t> </a:t>
            </a:r>
            <a:r>
              <a:rPr lang="en-GB" dirty="0" err="1"/>
              <a:t>kötelék</a:t>
            </a:r>
            <a:r>
              <a:rPr lang="en-GB" dirty="0"/>
              <a:t> </a:t>
            </a:r>
            <a:r>
              <a:rPr lang="en-GB" dirty="0" err="1"/>
              <a:t>jelentése</a:t>
            </a:r>
            <a:r>
              <a:rPr lang="en-GB" dirty="0"/>
              <a:t> a </a:t>
            </a:r>
            <a:r>
              <a:rPr lang="hu-HU" dirty="0" smtClean="0"/>
              <a:t>világ</a:t>
            </a:r>
            <a:r>
              <a:rPr lang="en-GB" dirty="0" err="1" smtClean="0"/>
              <a:t>járvány</a:t>
            </a:r>
            <a:r>
              <a:rPr lang="en-GB" dirty="0" smtClean="0"/>
              <a:t> </a:t>
            </a:r>
            <a:r>
              <a:rPr lang="en-GB" dirty="0" err="1"/>
              <a:t>idején</a:t>
            </a:r>
            <a:r>
              <a:rPr lang="en-GB" dirty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pic>
        <p:nvPicPr>
          <p:cNvPr id="5" name="Graphic 4" descr="Family with two children outline">
            <a:extLst>
              <a:ext uri="{FF2B5EF4-FFF2-40B4-BE49-F238E27FC236}">
                <a16:creationId xmlns:a16="http://schemas.microsoft.com/office/drawing/2014/main" id="{31B80A74-21B7-4794-85A7-AC28CA9EF52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51193" y="3008063"/>
            <a:ext cx="536387" cy="5363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Graphic 13" descr="Magnifying glass with solid fill">
            <a:extLst>
              <a:ext uri="{FF2B5EF4-FFF2-40B4-BE49-F238E27FC236}">
                <a16:creationId xmlns:a16="http://schemas.microsoft.com/office/drawing/2014/main" id="{08C73997-6287-421E-8966-C3DA0BD138F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451194" y="1158674"/>
            <a:ext cx="536387" cy="536387"/>
          </a:xfrm>
          <a:prstGeom prst="rect">
            <a:avLst/>
          </a:prstGeom>
        </p:spPr>
      </p:pic>
      <p:pic>
        <p:nvPicPr>
          <p:cNvPr id="16" name="Graphic 15" descr="World outline">
            <a:extLst>
              <a:ext uri="{FF2B5EF4-FFF2-40B4-BE49-F238E27FC236}">
                <a16:creationId xmlns:a16="http://schemas.microsoft.com/office/drawing/2014/main" id="{99C9EEC6-299A-4FE3-A43F-228AFF91536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451194" y="2121903"/>
            <a:ext cx="536387" cy="536387"/>
          </a:xfrm>
          <a:prstGeom prst="rect">
            <a:avLst/>
          </a:prstGeom>
        </p:spPr>
      </p:pic>
      <p:pic>
        <p:nvPicPr>
          <p:cNvPr id="18" name="Graphic 17" descr="Question Mark with solid fill">
            <a:extLst>
              <a:ext uri="{FF2B5EF4-FFF2-40B4-BE49-F238E27FC236}">
                <a16:creationId xmlns:a16="http://schemas.microsoft.com/office/drawing/2014/main" id="{0B52965E-C64F-4C66-812D-CEC8163E9201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451192" y="4545372"/>
            <a:ext cx="536387" cy="53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9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irodalom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09775"/>
            <a:ext cx="9720071" cy="4299585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/>
              <a:t>Baldassar</a:t>
            </a:r>
            <a:r>
              <a:rPr lang="en-GB" dirty="0"/>
              <a:t>, L., Wilding, R., &amp; </a:t>
            </a:r>
            <a:r>
              <a:rPr lang="en-GB" dirty="0" err="1"/>
              <a:t>Baldock</a:t>
            </a:r>
            <a:r>
              <a:rPr lang="en-GB" dirty="0"/>
              <a:t>, C. (2007). Long-distance care-giving: Transnational families and the provision of aged care. </a:t>
            </a:r>
            <a:r>
              <a:rPr lang="en-GB" i="1" dirty="0"/>
              <a:t>Family caregiving for older disabled people: Relational and institutional issues</a:t>
            </a:r>
            <a:r>
              <a:rPr lang="en-GB" dirty="0"/>
              <a:t>, 201-227.</a:t>
            </a:r>
            <a:endParaRPr lang="hu-HU" dirty="0"/>
          </a:p>
          <a:p>
            <a:r>
              <a:rPr lang="en-GB" dirty="0" err="1"/>
              <a:t>Baldassar</a:t>
            </a:r>
            <a:r>
              <a:rPr lang="en-GB" dirty="0"/>
              <a:t>, L., </a:t>
            </a:r>
            <a:r>
              <a:rPr lang="en-GB" dirty="0" err="1"/>
              <a:t>Kilkey</a:t>
            </a:r>
            <a:r>
              <a:rPr lang="en-GB" dirty="0"/>
              <a:t>, M., </a:t>
            </a:r>
            <a:r>
              <a:rPr lang="en-GB" dirty="0" err="1"/>
              <a:t>Merla</a:t>
            </a:r>
            <a:r>
              <a:rPr lang="en-GB" dirty="0"/>
              <a:t>, L., &amp; Wilding, R. (2014). Transnational families. </a:t>
            </a:r>
            <a:r>
              <a:rPr lang="en-GB" i="1" dirty="0"/>
              <a:t>The Wiley Blackwell companion to the sociology of families</a:t>
            </a:r>
            <a:r>
              <a:rPr lang="en-GB" dirty="0"/>
              <a:t>, 155-175.</a:t>
            </a:r>
            <a:endParaRPr lang="hu-HU" dirty="0"/>
          </a:p>
          <a:p>
            <a:r>
              <a:rPr lang="en-GB" dirty="0" err="1" smtClean="0"/>
              <a:t>Bryceson</a:t>
            </a:r>
            <a:r>
              <a:rPr lang="en-GB" dirty="0"/>
              <a:t>, D. F., &amp; </a:t>
            </a:r>
            <a:r>
              <a:rPr lang="en-GB" dirty="0" err="1"/>
              <a:t>Vuorela</a:t>
            </a:r>
            <a:r>
              <a:rPr lang="en-GB" dirty="0"/>
              <a:t>, U. (2020). Transnational families in the twenty-first century. In </a:t>
            </a:r>
            <a:r>
              <a:rPr lang="en-GB" i="1" dirty="0"/>
              <a:t>The transnational family</a:t>
            </a:r>
            <a:r>
              <a:rPr lang="en-GB" dirty="0"/>
              <a:t> (pp. 3-30). Routledge</a:t>
            </a:r>
            <a:r>
              <a:rPr lang="en-GB" dirty="0" smtClean="0"/>
              <a:t>.</a:t>
            </a:r>
            <a:endParaRPr lang="hu-HU" dirty="0" smtClean="0"/>
          </a:p>
          <a:p>
            <a:r>
              <a:rPr lang="en-GB" dirty="0" err="1"/>
              <a:t>Figley</a:t>
            </a:r>
            <a:r>
              <a:rPr lang="en-GB" dirty="0"/>
              <a:t>, C.R., 1985. From victim to survivor: Social responsibility in the wake of catastrophe. </a:t>
            </a:r>
            <a:r>
              <a:rPr lang="en-GB" i="1" dirty="0"/>
              <a:t>Trauma and its wake</a:t>
            </a:r>
            <a:r>
              <a:rPr lang="en-GB" dirty="0"/>
              <a:t>, </a:t>
            </a:r>
            <a:r>
              <a:rPr lang="en-GB" i="1" dirty="0"/>
              <a:t>1</a:t>
            </a:r>
            <a:r>
              <a:rPr lang="en-GB" dirty="0"/>
              <a:t>, pp.398-415.</a:t>
            </a:r>
            <a:endParaRPr lang="hu-HU" dirty="0"/>
          </a:p>
          <a:p>
            <a:r>
              <a:rPr lang="en-GB" dirty="0"/>
              <a:t>Finch, J. and J. Mason (1993) </a:t>
            </a:r>
            <a:r>
              <a:rPr lang="en-GB" i="1" dirty="0"/>
              <a:t>Negotiating Family Responsibilities</a:t>
            </a:r>
            <a:r>
              <a:rPr lang="en-GB" dirty="0"/>
              <a:t>. London: Routledge</a:t>
            </a:r>
            <a:r>
              <a:rPr lang="en-GB" dirty="0" smtClean="0"/>
              <a:t>.</a:t>
            </a:r>
            <a:endParaRPr lang="hu-HU" dirty="0" smtClean="0"/>
          </a:p>
          <a:p>
            <a:r>
              <a:rPr lang="en-GB" dirty="0"/>
              <a:t>Miller, D., &amp; </a:t>
            </a:r>
            <a:r>
              <a:rPr lang="en-GB" dirty="0" err="1"/>
              <a:t>Madianou</a:t>
            </a:r>
            <a:r>
              <a:rPr lang="en-GB" dirty="0"/>
              <a:t>, M. (2012). Should You Accept a Friends Request From Your Mother? And Other Filipino Dilemmas. </a:t>
            </a:r>
            <a:r>
              <a:rPr lang="en-GB" i="1" dirty="0"/>
              <a:t>International Review of Social Research</a:t>
            </a:r>
            <a:r>
              <a:rPr lang="en-GB" dirty="0"/>
              <a:t>, </a:t>
            </a:r>
            <a:r>
              <a:rPr lang="en-GB" i="1" dirty="0"/>
              <a:t>2</a:t>
            </a:r>
            <a:r>
              <a:rPr lang="en-GB" dirty="0"/>
              <a:t>(1).</a:t>
            </a:r>
            <a:endParaRPr lang="hu-HU" dirty="0"/>
          </a:p>
          <a:p>
            <a:r>
              <a:rPr lang="en-GB" dirty="0"/>
              <a:t>Montano, S. and </a:t>
            </a:r>
            <a:r>
              <a:rPr lang="en-GB" dirty="0" err="1"/>
              <a:t>Savitt</a:t>
            </a:r>
            <a:r>
              <a:rPr lang="en-GB" dirty="0"/>
              <a:t>, A., 2020. Not All Disasters Are Disasters: Pandemic Categorization and Its Consequences. </a:t>
            </a:r>
            <a:r>
              <a:rPr lang="en-GB" i="1" dirty="0"/>
              <a:t>Items-Insights from the Social Science. </a:t>
            </a:r>
            <a:r>
              <a:rPr lang="en-GB" dirty="0"/>
              <a:t>Retrieved from</a:t>
            </a:r>
            <a:r>
              <a:rPr lang="en-GB" i="1" dirty="0"/>
              <a:t> https://items. </a:t>
            </a:r>
            <a:r>
              <a:rPr lang="en-GB" i="1" dirty="0" err="1"/>
              <a:t>ssrc</a:t>
            </a:r>
            <a:r>
              <a:rPr lang="en-GB" i="1" dirty="0"/>
              <a:t>. org/covid-19-and-the-social-sciences/disaster-studies/not-all-disasters-are-disasters-pandemic-categorization-and-its-consequences/</a:t>
            </a:r>
            <a:endParaRPr lang="en-GB" dirty="0"/>
          </a:p>
          <a:p>
            <a:r>
              <a:rPr lang="en-GB" dirty="0" smtClean="0"/>
              <a:t>Smith</a:t>
            </a:r>
            <a:r>
              <a:rPr lang="en-GB" dirty="0"/>
              <a:t>, J. A., &amp; </a:t>
            </a:r>
            <a:r>
              <a:rPr lang="en-GB" dirty="0" err="1"/>
              <a:t>Nizza</a:t>
            </a:r>
            <a:r>
              <a:rPr lang="en-GB" dirty="0"/>
              <a:t>, I. E. (2022). </a:t>
            </a:r>
            <a:r>
              <a:rPr lang="en-GB" i="1" dirty="0"/>
              <a:t>Essentials of interpretative phenomenological analysis</a:t>
            </a:r>
            <a:r>
              <a:rPr lang="en-GB" dirty="0"/>
              <a:t>. American Psychological Association</a:t>
            </a:r>
            <a:r>
              <a:rPr lang="en-GB" dirty="0" smtClean="0"/>
              <a:t>.</a:t>
            </a:r>
            <a:endParaRPr lang="hu-HU" dirty="0" smtClean="0"/>
          </a:p>
          <a:p>
            <a:r>
              <a:rPr lang="en-GB" dirty="0" err="1"/>
              <a:t>Sterle</a:t>
            </a:r>
            <a:r>
              <a:rPr lang="en-GB" dirty="0"/>
              <a:t>, M. F., Fontaine, J. R., De </a:t>
            </a:r>
            <a:r>
              <a:rPr lang="en-GB" dirty="0" err="1"/>
              <a:t>Mol</a:t>
            </a:r>
            <a:r>
              <a:rPr lang="en-GB" dirty="0"/>
              <a:t>, J., &amp; </a:t>
            </a:r>
            <a:r>
              <a:rPr lang="en-GB" dirty="0" err="1"/>
              <a:t>Verhofstadt</a:t>
            </a:r>
            <a:r>
              <a:rPr lang="en-GB" dirty="0"/>
              <a:t>, L. L. (2018). Expatriate family adjustment: An overview of empirical evidence on challenges and resources. </a:t>
            </a:r>
            <a:r>
              <a:rPr lang="en-GB" i="1" dirty="0"/>
              <a:t>Frontiers in psychology</a:t>
            </a:r>
            <a:r>
              <a:rPr lang="en-GB" dirty="0"/>
              <a:t>, </a:t>
            </a:r>
            <a:r>
              <a:rPr lang="en-GB" i="1" dirty="0"/>
              <a:t>9</a:t>
            </a:r>
            <a:r>
              <a:rPr lang="en-GB" dirty="0"/>
              <a:t>, 1207.</a:t>
            </a:r>
            <a:endParaRPr lang="hu-HU" dirty="0"/>
          </a:p>
          <a:p>
            <a:r>
              <a:rPr lang="en-GB" dirty="0" err="1"/>
              <a:t>Zentgraf</a:t>
            </a:r>
            <a:r>
              <a:rPr lang="en-GB" dirty="0"/>
              <a:t>, K. M., &amp; Chinchilla, N. S. (2012). Transnational family separation: A framework for analysis. </a:t>
            </a:r>
            <a:r>
              <a:rPr lang="en-GB" i="1" dirty="0"/>
              <a:t>Journal of Ethnic and Migration Studies</a:t>
            </a:r>
            <a:r>
              <a:rPr lang="en-GB" dirty="0"/>
              <a:t>, </a:t>
            </a:r>
            <a:r>
              <a:rPr lang="en-GB" i="1" dirty="0"/>
              <a:t>38</a:t>
            </a:r>
            <a:r>
              <a:rPr lang="en-GB" dirty="0"/>
              <a:t>(2), 345-366</a:t>
            </a:r>
            <a:r>
              <a:rPr lang="en-GB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4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77857-9E54-4EB8-A3B7-E1108126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Elméleti</a:t>
            </a:r>
            <a:r>
              <a:rPr lang="en-GB" dirty="0"/>
              <a:t> </a:t>
            </a:r>
            <a:r>
              <a:rPr lang="en-GB" dirty="0" err="1"/>
              <a:t>háttér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5422F-DE7B-46E9-A73C-EC5192E96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Az</a:t>
            </a:r>
            <a:r>
              <a:rPr lang="en-GB" dirty="0"/>
              <a:t> </a:t>
            </a:r>
            <a:r>
              <a:rPr lang="hu-HU" dirty="0"/>
              <a:t>expatriate</a:t>
            </a:r>
            <a:r>
              <a:rPr lang="en-GB" dirty="0"/>
              <a:t> </a:t>
            </a:r>
            <a:r>
              <a:rPr lang="en-GB" dirty="0" err="1"/>
              <a:t>családok</a:t>
            </a:r>
            <a:r>
              <a:rPr lang="en-GB" dirty="0"/>
              <a:t> </a:t>
            </a:r>
            <a:r>
              <a:rPr lang="en-GB" dirty="0" err="1"/>
              <a:t>kutatás</a:t>
            </a:r>
            <a:r>
              <a:rPr lang="hu-HU" dirty="0"/>
              <a:t>ának áttekintése</a:t>
            </a:r>
          </a:p>
          <a:p>
            <a:pPr marL="0" indent="0">
              <a:buNone/>
            </a:pPr>
            <a:r>
              <a:rPr lang="en-GB" sz="1800" dirty="0"/>
              <a:t>(</a:t>
            </a:r>
            <a:r>
              <a:rPr lang="en-GB" sz="1800" dirty="0" err="1"/>
              <a:t>Sterle</a:t>
            </a:r>
            <a:r>
              <a:rPr lang="en-GB" sz="1800" dirty="0"/>
              <a:t>, Fontaine, De </a:t>
            </a:r>
            <a:r>
              <a:rPr lang="en-GB" sz="1800" dirty="0" err="1"/>
              <a:t>Mol</a:t>
            </a:r>
            <a:r>
              <a:rPr lang="en-GB" sz="1800" dirty="0"/>
              <a:t> </a:t>
            </a:r>
            <a:r>
              <a:rPr lang="en-GB" sz="1800" dirty="0" err="1"/>
              <a:t>és</a:t>
            </a:r>
            <a:r>
              <a:rPr lang="en-GB" sz="1800" dirty="0"/>
              <a:t> </a:t>
            </a:r>
            <a:r>
              <a:rPr lang="en-GB" sz="1800" dirty="0" err="1"/>
              <a:t>Verhofstadt</a:t>
            </a:r>
            <a:r>
              <a:rPr lang="en-GB" sz="1800" dirty="0"/>
              <a:t>, 2018)</a:t>
            </a:r>
            <a:endParaRPr lang="hu-HU" sz="1800" dirty="0"/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/>
              <a:t>Korlátozott</a:t>
            </a:r>
            <a:r>
              <a:rPr lang="en-GB" dirty="0"/>
              <a:t> </a:t>
            </a:r>
            <a:r>
              <a:rPr lang="en-GB" dirty="0" err="1"/>
              <a:t>számú</a:t>
            </a:r>
            <a:r>
              <a:rPr lang="en-GB" dirty="0"/>
              <a:t> </a:t>
            </a:r>
            <a:r>
              <a:rPr lang="hu-HU" dirty="0"/>
              <a:t>nemzetközi</a:t>
            </a:r>
            <a:r>
              <a:rPr lang="en-GB" dirty="0"/>
              <a:t> </a:t>
            </a:r>
            <a:r>
              <a:rPr lang="en-GB" dirty="0" err="1"/>
              <a:t>tanulmányok</a:t>
            </a:r>
            <a:r>
              <a:rPr lang="en-GB" dirty="0"/>
              <a:t> – a </a:t>
            </a:r>
            <a:r>
              <a:rPr lang="en-GB" dirty="0" err="1"/>
              <a:t>család</a:t>
            </a:r>
            <a:r>
              <a:rPr lang="en-GB" dirty="0"/>
              <a:t> mint </a:t>
            </a:r>
            <a:r>
              <a:rPr lang="en-GB" dirty="0" err="1"/>
              <a:t>egység</a:t>
            </a: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Longitudinális</a:t>
            </a:r>
            <a:r>
              <a:rPr lang="en-GB" dirty="0"/>
              <a:t> </a:t>
            </a:r>
            <a:r>
              <a:rPr lang="hu-HU" dirty="0"/>
              <a:t>kutatások</a:t>
            </a:r>
            <a:r>
              <a:rPr lang="en-GB" dirty="0"/>
              <a:t> </a:t>
            </a:r>
            <a:r>
              <a:rPr lang="en-GB" dirty="0" err="1"/>
              <a:t>szükséges</a:t>
            </a:r>
            <a:r>
              <a:rPr lang="hu-HU" dirty="0"/>
              <a:t>sége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</a:t>
            </a:r>
            <a:r>
              <a:rPr lang="hu-HU" dirty="0"/>
              <a:t>öbb </a:t>
            </a:r>
            <a:r>
              <a:rPr lang="en-GB" dirty="0" err="1"/>
              <a:t>kvalitatív</a:t>
            </a:r>
            <a:r>
              <a:rPr lang="en-GB" dirty="0"/>
              <a:t> </a:t>
            </a:r>
            <a:r>
              <a:rPr lang="hu-HU" dirty="0"/>
              <a:t>kutatásra van szükség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9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5F8C-43D4-4EB4-80AD-9A1334043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Kutatási</a:t>
            </a:r>
            <a:r>
              <a:rPr lang="en-GB" dirty="0"/>
              <a:t> </a:t>
            </a:r>
            <a:r>
              <a:rPr lang="en-GB" dirty="0" err="1"/>
              <a:t>terv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D5422F-DE7B-46E9-A73C-EC5192E9637F}"/>
              </a:ext>
            </a:extLst>
          </p:cNvPr>
          <p:cNvSpPr txBox="1">
            <a:spLocks/>
          </p:cNvSpPr>
          <p:nvPr/>
        </p:nvSpPr>
        <p:spPr>
          <a:xfrm>
            <a:off x="1089442" y="1847754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GB" sz="1800" dirty="0" smtClean="0"/>
          </a:p>
          <a:p>
            <a:pPr lvl="0"/>
            <a:r>
              <a:rPr lang="hu-HU" sz="2400" b="1" dirty="0" smtClean="0">
                <a:solidFill>
                  <a:schemeClr val="accent1"/>
                </a:solidFill>
                <a:latin typeface="+mj-lt"/>
              </a:rPr>
              <a:t>MINTA</a:t>
            </a:r>
            <a:endParaRPr lang="en-GB" sz="2400" b="1" dirty="0" smtClean="0">
              <a:solidFill>
                <a:schemeClr val="accent1"/>
              </a:solidFill>
              <a:latin typeface="+mj-lt"/>
            </a:endParaRPr>
          </a:p>
          <a:p>
            <a:pPr lvl="0"/>
            <a:endParaRPr lang="en-GB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sz="2000" dirty="0" err="1" smtClean="0"/>
              <a:t>Homogén</a:t>
            </a:r>
            <a:r>
              <a:rPr lang="hu-HU" sz="2000" dirty="0" smtClean="0"/>
              <a:t>, </a:t>
            </a:r>
            <a:r>
              <a:rPr lang="en-GB" sz="2000" dirty="0" err="1" smtClean="0"/>
              <a:t>kis</a:t>
            </a:r>
            <a:r>
              <a:rPr lang="en-GB" sz="2000" dirty="0" smtClean="0"/>
              <a:t> </a:t>
            </a:r>
            <a:r>
              <a:rPr lang="en-GB" sz="2000" dirty="0" err="1"/>
              <a:t>minta</a:t>
            </a:r>
            <a:r>
              <a:rPr lang="en-GB" sz="2000" dirty="0"/>
              <a:t> – </a:t>
            </a:r>
            <a:r>
              <a:rPr lang="en-GB" sz="2000" dirty="0" err="1"/>
              <a:t>hólabda</a:t>
            </a:r>
            <a:r>
              <a:rPr lang="en-GB" sz="2000" dirty="0"/>
              <a:t> </a:t>
            </a:r>
            <a:r>
              <a:rPr lang="en-GB" sz="2000" dirty="0" err="1"/>
              <a:t>mintavételi</a:t>
            </a:r>
            <a:r>
              <a:rPr lang="en-GB" sz="2000" dirty="0"/>
              <a:t> </a:t>
            </a:r>
            <a:r>
              <a:rPr lang="en-GB" sz="2000" dirty="0" err="1" smtClean="0"/>
              <a:t>technika</a:t>
            </a:r>
            <a:endParaRPr lang="hu-HU" sz="2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sz="2000" dirty="0" err="1" smtClean="0"/>
              <a:t>Félig</a:t>
            </a:r>
            <a:r>
              <a:rPr lang="en-GB" sz="2000" dirty="0" smtClean="0"/>
              <a:t> </a:t>
            </a:r>
            <a:r>
              <a:rPr lang="en-GB" sz="2000" dirty="0" err="1"/>
              <a:t>strukturált</a:t>
            </a:r>
            <a:r>
              <a:rPr lang="en-GB" sz="2000" dirty="0"/>
              <a:t> </a:t>
            </a:r>
            <a:r>
              <a:rPr lang="en-GB" sz="2000" dirty="0" err="1"/>
              <a:t>interjúk</a:t>
            </a:r>
            <a:r>
              <a:rPr lang="en-GB" sz="2000" dirty="0"/>
              <a:t> </a:t>
            </a:r>
            <a:r>
              <a:rPr lang="en-GB" sz="2000" dirty="0" err="1" smtClean="0"/>
              <a:t>házastársakkal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dirty="0" err="1"/>
              <a:t>férfi</a:t>
            </a:r>
            <a:r>
              <a:rPr lang="en-GB" sz="2000" dirty="0"/>
              <a:t>/</a:t>
            </a:r>
            <a:r>
              <a:rPr lang="en-GB" sz="2000" dirty="0" err="1"/>
              <a:t>nő</a:t>
            </a:r>
            <a:r>
              <a:rPr lang="en-GB" sz="2000" dirty="0" smtClean="0"/>
              <a:t>)</a:t>
            </a:r>
            <a:endParaRPr lang="hu-HU" sz="2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sz="2000" dirty="0" smtClean="0"/>
              <a:t>Kuala </a:t>
            </a:r>
            <a:r>
              <a:rPr lang="en-GB" sz="2000" dirty="0" err="1"/>
              <a:t>Lumpurban</a:t>
            </a:r>
            <a:r>
              <a:rPr lang="en-GB" sz="2000" dirty="0"/>
              <a:t>, </a:t>
            </a:r>
            <a:r>
              <a:rPr lang="en-GB" sz="2000" dirty="0" err="1"/>
              <a:t>Malajziában</a:t>
            </a:r>
            <a:r>
              <a:rPr lang="en-GB" sz="2000" dirty="0"/>
              <a:t> </a:t>
            </a:r>
            <a:r>
              <a:rPr lang="en-GB" sz="2000" dirty="0" err="1"/>
              <a:t>élő</a:t>
            </a:r>
            <a:r>
              <a:rPr lang="en-GB" sz="2000" dirty="0"/>
              <a:t> </a:t>
            </a:r>
            <a:r>
              <a:rPr lang="en-GB" sz="2000" dirty="0" err="1"/>
              <a:t>transznacionális</a:t>
            </a:r>
            <a:r>
              <a:rPr lang="en-GB" sz="2000" dirty="0"/>
              <a:t> </a:t>
            </a:r>
            <a:r>
              <a:rPr lang="en-GB" sz="2000" dirty="0" err="1" smtClean="0"/>
              <a:t>családok</a:t>
            </a:r>
            <a:endParaRPr lang="hu-HU" sz="2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sz="2000" dirty="0" err="1" smtClean="0"/>
              <a:t>Legalább</a:t>
            </a:r>
            <a:r>
              <a:rPr lang="en-GB" sz="2000" dirty="0" smtClean="0"/>
              <a:t> </a:t>
            </a:r>
            <a:r>
              <a:rPr lang="en-GB" sz="2000" dirty="0" err="1"/>
              <a:t>egy</a:t>
            </a:r>
            <a:r>
              <a:rPr lang="en-GB" sz="2000" dirty="0"/>
              <a:t> </a:t>
            </a:r>
            <a:r>
              <a:rPr lang="en-GB" sz="2000" dirty="0" err="1"/>
              <a:t>gyermek</a:t>
            </a:r>
            <a:r>
              <a:rPr lang="en-GB" sz="2000" dirty="0"/>
              <a:t> a </a:t>
            </a:r>
            <a:r>
              <a:rPr lang="en-GB" sz="2000" dirty="0" err="1"/>
              <a:t>nemzetközi</a:t>
            </a:r>
            <a:r>
              <a:rPr lang="en-GB" sz="2000" dirty="0"/>
              <a:t> </a:t>
            </a:r>
            <a:r>
              <a:rPr lang="en-GB" sz="2000" dirty="0" err="1" smtClean="0"/>
              <a:t>oktatási</a:t>
            </a:r>
            <a:r>
              <a:rPr lang="en-GB" sz="2000" dirty="0" smtClean="0"/>
              <a:t> </a:t>
            </a:r>
            <a:r>
              <a:rPr lang="en-GB" sz="2000" dirty="0" err="1" smtClean="0"/>
              <a:t>rendszerben</a:t>
            </a:r>
            <a:r>
              <a:rPr lang="hu-HU" sz="2000" dirty="0" smtClean="0"/>
              <a:t> tanul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sz="2000" dirty="0" err="1" smtClean="0"/>
              <a:t>Hét</a:t>
            </a:r>
            <a:r>
              <a:rPr lang="en-GB" sz="2000" dirty="0" smtClean="0"/>
              <a:t> </a:t>
            </a:r>
            <a:r>
              <a:rPr lang="en-GB" sz="2000" dirty="0" err="1" smtClean="0"/>
              <a:t>résztvevő</a:t>
            </a:r>
            <a:r>
              <a:rPr lang="hu-HU" sz="2000" dirty="0" smtClean="0"/>
              <a:t>,</a:t>
            </a:r>
            <a:r>
              <a:rPr lang="en-GB" sz="2000" dirty="0" smtClean="0"/>
              <a:t> </a:t>
            </a:r>
            <a:r>
              <a:rPr lang="en-GB" sz="2000" dirty="0" err="1"/>
              <a:t>három</a:t>
            </a:r>
            <a:r>
              <a:rPr lang="en-GB" sz="2000" dirty="0"/>
              <a:t> </a:t>
            </a:r>
            <a:r>
              <a:rPr lang="en-GB" sz="2000" dirty="0" err="1"/>
              <a:t>időpontban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57392"/>
          <a:stretch/>
        </p:blipFill>
        <p:spPr>
          <a:xfrm>
            <a:off x="8143988" y="2569029"/>
            <a:ext cx="2489177" cy="337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14C22-4BF2-445A-87E3-F057E5F1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Kutatási</a:t>
            </a:r>
            <a:r>
              <a:rPr lang="en-GB" dirty="0"/>
              <a:t> </a:t>
            </a:r>
            <a:r>
              <a:rPr lang="en-GB" dirty="0" err="1"/>
              <a:t>terv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700" b="1" dirty="0">
                <a:solidFill>
                  <a:schemeClr val="accent1"/>
                </a:solidFill>
              </a:rPr>
              <a:t>HÁROM IDŐPONT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586243"/>
              </p:ext>
            </p:extLst>
          </p:nvPr>
        </p:nvGraphicFramePr>
        <p:xfrm>
          <a:off x="636494" y="1927412"/>
          <a:ext cx="10416988" cy="4381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9329803" y="723261"/>
            <a:ext cx="2111314" cy="180267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Négy</a:t>
            </a:r>
            <a:r>
              <a:rPr lang="en-GB" dirty="0"/>
              <a:t> </a:t>
            </a:r>
            <a:r>
              <a:rPr lang="en-GB" dirty="0" err="1"/>
              <a:t>résztvevő</a:t>
            </a:r>
            <a:r>
              <a:rPr lang="en-GB" dirty="0"/>
              <a:t> </a:t>
            </a:r>
            <a:r>
              <a:rPr lang="en-GB" dirty="0" err="1"/>
              <a:t>másik</a:t>
            </a:r>
            <a:r>
              <a:rPr lang="en-GB" dirty="0"/>
              <a:t> </a:t>
            </a:r>
            <a:r>
              <a:rPr lang="en-GB" dirty="0" err="1"/>
              <a:t>országba</a:t>
            </a:r>
            <a:r>
              <a:rPr lang="en-GB" dirty="0"/>
              <a:t> </a:t>
            </a:r>
            <a:r>
              <a:rPr lang="en-GB" dirty="0" err="1"/>
              <a:t>költözött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9831977" y="2656114"/>
            <a:ext cx="252549" cy="4963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9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5FEF8-1429-4E1E-AF4C-BF9CD856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Harmadik</a:t>
            </a:r>
            <a:r>
              <a:rPr lang="en-GB" dirty="0"/>
              <a:t> </a:t>
            </a:r>
            <a:r>
              <a:rPr lang="en-GB" dirty="0" err="1" smtClean="0"/>
              <a:t>interjú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sz="2800" dirty="0" err="1" smtClean="0"/>
              <a:t>megváltozott</a:t>
            </a:r>
            <a:r>
              <a:rPr lang="hu-HU" sz="2800" dirty="0" smtClean="0"/>
              <a:t> körülmények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6687-4509-4EDB-B7F5-45390BE89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err="1"/>
              <a:t>Vízum</a:t>
            </a:r>
            <a:r>
              <a:rPr lang="en-GB" dirty="0"/>
              <a:t> </a:t>
            </a:r>
            <a:r>
              <a:rPr lang="en-GB" dirty="0" err="1" smtClean="0"/>
              <a:t>megújítás</a:t>
            </a:r>
            <a:r>
              <a:rPr lang="hu-HU" dirty="0" smtClean="0"/>
              <a:t>a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en-GB" dirty="0" err="1"/>
              <a:t>utazás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smtClean="0"/>
              <a:t>USA-</a:t>
            </a:r>
            <a:r>
              <a:rPr lang="en-GB" dirty="0" err="1" smtClean="0"/>
              <a:t>ba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Visszaköltözés</a:t>
            </a:r>
            <a:r>
              <a:rPr lang="en-GB" dirty="0" smtClean="0"/>
              <a:t> </a:t>
            </a:r>
            <a:r>
              <a:rPr lang="en-GB" dirty="0" err="1"/>
              <a:t>Ausztráliába</a:t>
            </a:r>
            <a:r>
              <a:rPr lang="en-GB" dirty="0"/>
              <a:t> – </a:t>
            </a:r>
            <a:r>
              <a:rPr lang="en-GB" dirty="0" err="1" smtClean="0"/>
              <a:t>szülőváros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/>
              <a:t>Visszaköltözés</a:t>
            </a:r>
            <a:r>
              <a:rPr lang="en-GB" dirty="0"/>
              <a:t> </a:t>
            </a:r>
            <a:r>
              <a:rPr lang="en-GB" dirty="0" err="1" smtClean="0"/>
              <a:t>Indiába</a:t>
            </a:r>
            <a:r>
              <a:rPr lang="hu-HU" dirty="0" smtClean="0"/>
              <a:t> - </a:t>
            </a:r>
            <a:r>
              <a:rPr lang="en-GB" dirty="0" err="1" smtClean="0"/>
              <a:t>más</a:t>
            </a:r>
            <a:r>
              <a:rPr lang="hu-HU" dirty="0" smtClean="0"/>
              <a:t>ik</a:t>
            </a:r>
            <a:r>
              <a:rPr lang="en-GB" dirty="0" smtClean="0"/>
              <a:t> </a:t>
            </a:r>
            <a:r>
              <a:rPr lang="en-GB" dirty="0" err="1" smtClean="0"/>
              <a:t>régióba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El</a:t>
            </a:r>
            <a:r>
              <a:rPr lang="en-GB" dirty="0" err="1" smtClean="0"/>
              <a:t>költözés</a:t>
            </a:r>
            <a:r>
              <a:rPr lang="hu-HU" dirty="0" smtClean="0"/>
              <a:t> - m</a:t>
            </a:r>
            <a:r>
              <a:rPr lang="en-GB" dirty="0" err="1" smtClean="0"/>
              <a:t>ásik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fogadó</a:t>
            </a:r>
            <a:r>
              <a:rPr lang="en-GB" dirty="0"/>
              <a:t>) </a:t>
            </a:r>
            <a:r>
              <a:rPr lang="en-GB" dirty="0" err="1" smtClean="0"/>
              <a:t>országba</a:t>
            </a:r>
            <a:r>
              <a:rPr lang="hu-HU" dirty="0" smtClean="0"/>
              <a:t> (</a:t>
            </a:r>
            <a:r>
              <a:rPr lang="en-GB" dirty="0" err="1" smtClean="0"/>
              <a:t>Svájc</a:t>
            </a:r>
            <a:r>
              <a:rPr lang="hu-HU" dirty="0" smtClean="0"/>
              <a:t>)</a:t>
            </a: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M</a:t>
            </a:r>
            <a:r>
              <a:rPr lang="en-GB" dirty="0" err="1" smtClean="0"/>
              <a:t>unkahel</a:t>
            </a:r>
            <a:r>
              <a:rPr lang="hu-HU" dirty="0" smtClean="0"/>
              <a:t>yváltás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Lakásváltás</a:t>
            </a:r>
            <a:endParaRPr lang="hu-H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Hamarosan</a:t>
            </a:r>
            <a:r>
              <a:rPr lang="en-GB" dirty="0" smtClean="0"/>
              <a:t> </a:t>
            </a:r>
            <a:r>
              <a:rPr lang="en-GB" dirty="0" err="1"/>
              <a:t>lakásváltás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4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38A80-D216-496E-9BD9-88551844A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Kutatási</a:t>
            </a:r>
            <a:r>
              <a:rPr lang="en-GB" dirty="0"/>
              <a:t> FÓKUSZ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59F65-2D8F-490A-823B-09B48161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 err="1" smtClean="0"/>
              <a:t>Identitás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err="1" smtClean="0"/>
              <a:t>Akkulturáció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err="1" smtClean="0"/>
              <a:t>Otthon</a:t>
            </a:r>
            <a:r>
              <a:rPr lang="en-GB" sz="2000" dirty="0"/>
              <a:t>, </a:t>
            </a:r>
            <a:r>
              <a:rPr lang="en-GB" sz="2000" dirty="0" err="1"/>
              <a:t>környezet</a:t>
            </a:r>
            <a:r>
              <a:rPr lang="en-GB" sz="2000" dirty="0"/>
              <a:t> (</a:t>
            </a:r>
            <a:r>
              <a:rPr lang="en-GB" sz="2000" dirty="0" err="1"/>
              <a:t>Rutinok</a:t>
            </a:r>
            <a:r>
              <a:rPr lang="en-GB" sz="2000" dirty="0"/>
              <a:t>, </a:t>
            </a:r>
            <a:r>
              <a:rPr lang="en-GB" sz="2000" dirty="0" err="1"/>
              <a:t>családon</a:t>
            </a:r>
            <a:r>
              <a:rPr lang="en-GB" sz="2000" dirty="0"/>
              <a:t> </a:t>
            </a:r>
            <a:r>
              <a:rPr lang="en-GB" sz="2000" dirty="0" err="1"/>
              <a:t>belüli</a:t>
            </a:r>
            <a:r>
              <a:rPr lang="en-GB" sz="2000" dirty="0"/>
              <a:t> </a:t>
            </a:r>
            <a:r>
              <a:rPr lang="en-GB" sz="2000" dirty="0" err="1"/>
              <a:t>kötelezettségek</a:t>
            </a:r>
            <a:r>
              <a:rPr lang="en-GB" sz="2000" dirty="0" smtClean="0"/>
              <a:t>)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err="1" smtClean="0"/>
              <a:t>Gyerekek</a:t>
            </a:r>
            <a:r>
              <a:rPr lang="en-GB" sz="2000" dirty="0"/>
              <a:t>, </a:t>
            </a:r>
            <a:r>
              <a:rPr lang="en-GB" sz="2000" dirty="0" err="1" smtClean="0"/>
              <a:t>oktatás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err="1" smtClean="0"/>
              <a:t>Motiváció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err="1" smtClean="0"/>
              <a:t>Nyelvhasználat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A </a:t>
            </a:r>
            <a:r>
              <a:rPr lang="en-GB" sz="2000" dirty="0" err="1" smtClean="0"/>
              <a:t>társa</a:t>
            </a:r>
            <a:r>
              <a:rPr lang="hu-HU" sz="2000" dirty="0" smtClean="0"/>
              <a:t>s </a:t>
            </a:r>
            <a:r>
              <a:rPr lang="en-GB" sz="2000" dirty="0" err="1" smtClean="0"/>
              <a:t>kapcsolatok</a:t>
            </a:r>
            <a:r>
              <a:rPr lang="en-GB" sz="2000" dirty="0" smtClean="0"/>
              <a:t> </a:t>
            </a:r>
            <a:r>
              <a:rPr lang="en-GB" sz="2000" dirty="0" err="1" smtClean="0"/>
              <a:t>szerepei</a:t>
            </a:r>
            <a:endParaRPr lang="hu-HU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1" dirty="0" err="1" smtClean="0"/>
              <a:t>Család</a:t>
            </a:r>
            <a:r>
              <a:rPr lang="en-GB" sz="2000" b="1" dirty="0"/>
              <a:t>, </a:t>
            </a:r>
            <a:r>
              <a:rPr lang="en-GB" sz="2000" b="1" dirty="0" err="1"/>
              <a:t>családi</a:t>
            </a:r>
            <a:r>
              <a:rPr lang="en-GB" sz="2000" b="1" dirty="0"/>
              <a:t> </a:t>
            </a:r>
            <a:r>
              <a:rPr lang="en-GB" sz="2000" b="1" dirty="0" err="1"/>
              <a:t>kapcsolatok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4604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DF5B-179E-46C5-B09F-8CCE6E62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727" y="1028345"/>
            <a:ext cx="10908667" cy="1021405"/>
          </a:xfrm>
        </p:spPr>
        <p:txBody>
          <a:bodyPr>
            <a:normAutofit/>
          </a:bodyPr>
          <a:lstStyle/>
          <a:p>
            <a:pPr algn="ctr"/>
            <a:r>
              <a:rPr lang="en-GB" dirty="0" err="1"/>
              <a:t>Kvalitatív</a:t>
            </a:r>
            <a:r>
              <a:rPr lang="en-GB" dirty="0"/>
              <a:t> </a:t>
            </a:r>
            <a:r>
              <a:rPr lang="en-GB" dirty="0" err="1"/>
              <a:t>kutatási</a:t>
            </a:r>
            <a:r>
              <a:rPr lang="en-GB" dirty="0"/>
              <a:t> </a:t>
            </a:r>
            <a:r>
              <a:rPr lang="en-GB" dirty="0" err="1" smtClean="0"/>
              <a:t>terv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FAB626-4DCA-4207-AB3A-6B8F544740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638453"/>
              </p:ext>
            </p:extLst>
          </p:nvPr>
        </p:nvGraphicFramePr>
        <p:xfrm>
          <a:off x="702727" y="2049750"/>
          <a:ext cx="10786546" cy="4368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63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931B2-8BA3-499D-AC99-7A8B7CDF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Transznacionális család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D7307-08BD-43D8-B7CD-0292A9828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300" dirty="0"/>
              <a:t>A transznacionális családok fenntartják a családi érzést (Bryceson és Vuorela, </a:t>
            </a:r>
            <a:r>
              <a:rPr lang="hu-HU" sz="2300" dirty="0" smtClean="0"/>
              <a:t>2020)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300" dirty="0" smtClean="0"/>
              <a:t>Úgy </a:t>
            </a:r>
            <a:r>
              <a:rPr lang="hu-HU" sz="2300" dirty="0"/>
              <a:t>érzik, egy családhoz tartoznak </a:t>
            </a:r>
            <a:r>
              <a:rPr lang="hu-HU" sz="2300" dirty="0" smtClean="0"/>
              <a:t>fizikai </a:t>
            </a:r>
            <a:r>
              <a:rPr lang="hu-HU" sz="2300" dirty="0"/>
              <a:t>együttlét nélkül is (Baldassar </a:t>
            </a:r>
            <a:r>
              <a:rPr lang="hu-HU" sz="2300" dirty="0" smtClean="0"/>
              <a:t>és mtsai, </a:t>
            </a:r>
            <a:r>
              <a:rPr lang="hu-HU" sz="2300" dirty="0"/>
              <a:t>2014</a:t>
            </a:r>
            <a:r>
              <a:rPr lang="hu-HU" sz="2300" dirty="0" smtClean="0"/>
              <a:t>)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300" dirty="0" smtClean="0"/>
              <a:t>Megőrzik </a:t>
            </a:r>
            <a:r>
              <a:rPr lang="hu-HU" sz="2300" dirty="0"/>
              <a:t>a kollektivitás és a rokonság érzését </a:t>
            </a:r>
            <a:r>
              <a:rPr lang="hu-HU" sz="2300" dirty="0" smtClean="0"/>
              <a:t>még akkor is, ha ez több nemzetet foglal magába egyszerre (Baldassar</a:t>
            </a:r>
            <a:r>
              <a:rPr lang="hu-HU" sz="2300" dirty="0"/>
              <a:t>, Baldock </a:t>
            </a:r>
            <a:r>
              <a:rPr lang="hu-HU" sz="2300" dirty="0" smtClean="0"/>
              <a:t>és </a:t>
            </a:r>
            <a:r>
              <a:rPr lang="hu-HU" sz="2300" dirty="0"/>
              <a:t>Wilding, 2007</a:t>
            </a:r>
            <a:r>
              <a:rPr lang="hu-HU" sz="2300" dirty="0" smtClean="0"/>
              <a:t>)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300" dirty="0" smtClean="0"/>
              <a:t>A gondoskodás az </a:t>
            </a:r>
            <a:r>
              <a:rPr lang="hu-HU" sz="2300" dirty="0"/>
              <a:t>egyik központi </a:t>
            </a:r>
            <a:r>
              <a:rPr lang="hu-HU" sz="2300" dirty="0" smtClean="0"/>
              <a:t>eleme </a:t>
            </a:r>
            <a:r>
              <a:rPr lang="hu-HU" sz="2300" dirty="0"/>
              <a:t>(Baldassar </a:t>
            </a:r>
            <a:r>
              <a:rPr lang="hu-HU" sz="2300" dirty="0" smtClean="0"/>
              <a:t>és mtsai, </a:t>
            </a:r>
            <a:r>
              <a:rPr lang="hu-HU" sz="2300" dirty="0"/>
              <a:t>2014</a:t>
            </a:r>
            <a:r>
              <a:rPr lang="hu-HU" sz="2300" dirty="0" smtClean="0"/>
              <a:t>)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300" dirty="0" smtClean="0"/>
              <a:t>A </a:t>
            </a:r>
            <a:r>
              <a:rPr lang="hu-HU" sz="2300" dirty="0"/>
              <a:t>transznacionális családok rutinszerűen nagy távolságokon </a:t>
            </a:r>
            <a:r>
              <a:rPr lang="hu-HU" sz="2300" dirty="0" smtClean="0"/>
              <a:t>keresztül </a:t>
            </a:r>
            <a:r>
              <a:rPr lang="hu-HU" sz="2300" dirty="0"/>
              <a:t>élik </a:t>
            </a:r>
            <a:r>
              <a:rPr lang="hu-HU" sz="2300" dirty="0" smtClean="0"/>
              <a:t>életüket, </a:t>
            </a:r>
            <a:r>
              <a:rPr lang="hu-HU" sz="2300" dirty="0"/>
              <a:t>és </a:t>
            </a:r>
            <a:r>
              <a:rPr lang="hu-HU" sz="2300" dirty="0" smtClean="0"/>
              <a:t>jó gyakorlatokat </a:t>
            </a:r>
            <a:r>
              <a:rPr lang="hu-HU" sz="2300" dirty="0"/>
              <a:t>dolgoztak ki a kihívások kezelésére (Zentgraf és Chinchilla, 2012</a:t>
            </a:r>
            <a:r>
              <a:rPr lang="hu-HU" sz="2300" dirty="0" smtClean="0"/>
              <a:t>)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300" dirty="0" smtClean="0"/>
              <a:t>Új </a:t>
            </a:r>
            <a:r>
              <a:rPr lang="hu-HU" sz="2300" dirty="0"/>
              <a:t>technológiák – gyakoribb és összetettebb többirányú kommunikáció a tagok között, beleértve </a:t>
            </a:r>
            <a:r>
              <a:rPr lang="hu-HU" sz="2300" dirty="0" smtClean="0"/>
              <a:t>az eltérő </a:t>
            </a:r>
            <a:r>
              <a:rPr lang="hu-HU" sz="2300" dirty="0"/>
              <a:t>generációkat is (Madianou és Miller, 2012)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12350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3076</TotalTime>
  <Words>1405</Words>
  <Application>Microsoft Office PowerPoint</Application>
  <PresentationFormat>Widescreen</PresentationFormat>
  <Paragraphs>169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Hogyan változott a családi kötelék jelentése a világjárvány idején?  Transznacionális családok tapasztalatai</vt:lpstr>
      <vt:lpstr>Háttér</vt:lpstr>
      <vt:lpstr>  Elméleti háttér  </vt:lpstr>
      <vt:lpstr>Kutatási terv</vt:lpstr>
      <vt:lpstr>Kutatási terv  HÁROM IDŐPONT</vt:lpstr>
      <vt:lpstr>Harmadik interjú megváltozott körülmények</vt:lpstr>
      <vt:lpstr>Kutatási FÓKUSZ</vt:lpstr>
      <vt:lpstr>Kvalitatív kutatási terv</vt:lpstr>
      <vt:lpstr>Transznacionális család</vt:lpstr>
      <vt:lpstr>A család támogatása</vt:lpstr>
      <vt:lpstr>A járvány mint katasztrófa</vt:lpstr>
      <vt:lpstr>Eredmények - Csoportos tapasztalati témák  (Group Experiential Themes)</vt:lpstr>
      <vt:lpstr>PowerPoint Presentation</vt:lpstr>
      <vt:lpstr>GYÖKEREk (ROOTING) Családi kapcsolatok fenntartása – Vissza a családi gyökerekhez</vt:lpstr>
      <vt:lpstr>(ÚJRA) felépítés (RE-ROOTING) </vt:lpstr>
      <vt:lpstr>Értékes idő Mi van, ha nincs már elég idő a szülőkkel</vt:lpstr>
      <vt:lpstr>Értékes idő Mi van, ha nincs már elég idő a szülőkkel</vt:lpstr>
      <vt:lpstr>Konklúzió</vt:lpstr>
      <vt:lpstr>köszönöm</vt:lpstr>
      <vt:lpstr>irodalom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Adaptation</dc:title>
  <dc:creator>Végh Judit</dc:creator>
  <cp:lastModifiedBy>Judit Vegh</cp:lastModifiedBy>
  <cp:revision>162</cp:revision>
  <dcterms:created xsi:type="dcterms:W3CDTF">2021-05-15T02:27:22Z</dcterms:created>
  <dcterms:modified xsi:type="dcterms:W3CDTF">2022-11-14T15:41:15Z</dcterms:modified>
</cp:coreProperties>
</file>